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C9C1A4-8559-64A5-A35A-42FBD84962F3}" v="2" dt="2022-07-12T12:07:05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3" d="100"/>
          <a:sy n="93" d="100"/>
        </p:scale>
        <p:origin x="91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aisern@mmglobalhealth.org" userId="S::urn:spo:guest#khaisern@mmglobalhealth.org::" providerId="AD" clId="Web-{E7C9C1A4-8559-64A5-A35A-42FBD84962F3}"/>
    <pc:docChg chg="modSld">
      <pc:chgData name="khaisern@mmglobalhealth.org" userId="S::urn:spo:guest#khaisern@mmglobalhealth.org::" providerId="AD" clId="Web-{E7C9C1A4-8559-64A5-A35A-42FBD84962F3}" dt="2022-07-12T12:07:05.912" v="1" actId="14100"/>
      <pc:docMkLst>
        <pc:docMk/>
      </pc:docMkLst>
      <pc:sldChg chg="modSp">
        <pc:chgData name="khaisern@mmglobalhealth.org" userId="S::urn:spo:guest#khaisern@mmglobalhealth.org::" providerId="AD" clId="Web-{E7C9C1A4-8559-64A5-A35A-42FBD84962F3}" dt="2022-07-12T12:07:05.912" v="1" actId="14100"/>
        <pc:sldMkLst>
          <pc:docMk/>
          <pc:sldMk cId="0" sldId="272"/>
        </pc:sldMkLst>
        <pc:spChg chg="mod">
          <ac:chgData name="khaisern@mmglobalhealth.org" userId="S::urn:spo:guest#khaisern@mmglobalhealth.org::" providerId="AD" clId="Web-{E7C9C1A4-8559-64A5-A35A-42FBD84962F3}" dt="2022-07-12T12:07:05.912" v="1" actId="14100"/>
          <ac:spMkLst>
            <pc:docMk/>
            <pc:sldMk cId="0" sldId="272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4BC20-3AEC-41CF-8356-0D8760888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31E76B-C59C-470A-889E-4AA79413F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4A76B-DD84-4656-804E-882CCF289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84EE-55BA-478B-BC98-DD621A8B606A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442CF-B2CE-47D1-9902-3C8801534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078DB-8123-4878-B7CE-129C76D99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6B87-BFE7-4432-AAC1-31D4001DF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4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997FE-7108-4AC1-91D2-163A45826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DFA2E-8010-4C36-87CA-F8B2A6E29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FFE76-91E8-4752-8040-ACF8814D7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84EE-55BA-478B-BC98-DD621A8B606A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88D39-1AF0-4424-A662-09106C810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DDDA-9E6F-4006-9DEC-A13F4F5E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6B87-BFE7-4432-AAC1-31D4001DF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4F9993-FE21-47A0-B28D-CD17C255D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1C650-0E44-491B-88DE-2EF4E52C8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2AD56-4F99-4F0C-95FF-075ABB29A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84EE-55BA-478B-BC98-DD621A8B606A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75494-33FD-451F-9AB2-BB54D2A0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C25E-C004-49A9-83A9-D4A7E019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6B87-BFE7-4432-AAC1-31D4001DF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5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285F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80757" y="2082419"/>
            <a:ext cx="4669155" cy="4243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58026" y="2216848"/>
            <a:ext cx="5127625" cy="3663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rgbClr val="575757"/>
                </a:solidFill>
                <a:latin typeface="Calibri"/>
                <a:cs typeface="Calibri"/>
              </a:defRPr>
            </a:lvl1pPr>
          </a:lstStyle>
          <a:p>
            <a:pPr marL="13208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78787"/>
                </a:solidFill>
              </a:rPr>
              <a:t>‹#›</a:t>
            </a:fld>
            <a:endParaRPr sz="1200"/>
          </a:p>
        </p:txBody>
      </p:sp>
    </p:spTree>
    <p:extLst>
      <p:ext uri="{BB962C8B-B14F-4D97-AF65-F5344CB8AC3E}">
        <p14:creationId xmlns:p14="http://schemas.microsoft.com/office/powerpoint/2010/main" val="795178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7859" y="375538"/>
            <a:ext cx="9409430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rgbClr val="575757"/>
                </a:solidFill>
                <a:latin typeface="Calibri"/>
                <a:cs typeface="Calibri"/>
              </a:defRPr>
            </a:lvl1pPr>
          </a:lstStyle>
          <a:p>
            <a:pPr marL="13208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78787"/>
                </a:solidFill>
              </a:rPr>
              <a:t>‹#›</a:t>
            </a:fld>
            <a:endParaRPr sz="1200"/>
          </a:p>
        </p:txBody>
      </p:sp>
    </p:spTree>
    <p:extLst>
      <p:ext uri="{BB962C8B-B14F-4D97-AF65-F5344CB8AC3E}">
        <p14:creationId xmlns:p14="http://schemas.microsoft.com/office/powerpoint/2010/main" val="99101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D8D8A-065B-4BEA-950E-A93279DD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AAF24-168B-40EE-95F1-D1CCEB5A1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3BFAB-9953-4D9E-AE0A-5475F8D12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84EE-55BA-478B-BC98-DD621A8B606A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C2A90-E84C-478A-BBBB-43B3BEEE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4CFC9-248E-40BE-94EE-D68BA7543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6B87-BFE7-4432-AAC1-31D4001DF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3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B98F-E9E0-41C5-BE25-6F792B17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7AA5A-5071-4AAD-811F-02EB76C93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DBB2D-7CAE-407D-968E-D8A67474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84EE-55BA-478B-BC98-DD621A8B606A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1D5F8-9E50-4C86-905C-101AEC21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35787-2F0E-4C29-9519-5C704CF0C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6B87-BFE7-4432-AAC1-31D4001DF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7B7BD-F063-4636-985E-83D80E21D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98D41-183F-43D6-9D6A-7C1C804B5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A6AA2-EC01-44C2-92E6-241F34D9F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88D47-319C-4DFE-9A7A-4D1EEFE9A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84EE-55BA-478B-BC98-DD621A8B606A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F717A-9B5E-40B3-8BD8-7DA3515EE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6403F-938B-45C0-B45A-E35E03C6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6B87-BFE7-4432-AAC1-31D4001DF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F42EA-28DA-4DEE-90F2-323359F58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3AA63-D04B-4ACB-ABCD-EEE9EC04F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CB1EB0-5578-4EF5-8AD8-08EC2640E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74EDF-4A60-4718-BA42-553C03193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62B5D-F7EF-4E0E-A7CC-F8D72D5A1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6E5BC6-B889-4806-AB1A-6C899F1B9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84EE-55BA-478B-BC98-DD621A8B606A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5DE969-2923-42BC-BD04-1B8888FE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852CDA-A1F3-4D54-820A-C376763B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6B87-BFE7-4432-AAC1-31D4001DF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4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ED435-D454-4F1F-851C-792C4F548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51E1B3-6B2F-487F-9127-F97B050BA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84EE-55BA-478B-BC98-DD621A8B606A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4938E-1A0C-480E-B4C1-7666C8D0B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AC8C8-BF82-42DD-A196-2D91C3745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6B87-BFE7-4432-AAC1-31D4001DF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4740E1-5A12-40E2-8C47-F6D49E8A1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84EE-55BA-478B-BC98-DD621A8B606A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A553FA-EF38-4538-BC16-911589D40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684AC-799E-42FF-9C17-C9F9FE83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6B87-BFE7-4432-AAC1-31D4001DF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2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2AFDD-7001-4C81-BAA2-0A1439B9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47379-ACB9-430F-ACE8-94D21D397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4BF57-693D-4CDD-AED8-F1648EC94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C75E7-CB26-4937-8DDA-0950E6DAB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84EE-55BA-478B-BC98-DD621A8B606A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560AE-4D06-4D4E-9F2A-97BFB376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162C2-CDA6-44D7-8CC2-E82901A7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6B87-BFE7-4432-AAC1-31D4001DF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6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9FCB-5780-423E-A046-6E3D819B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763396-331B-4E4F-A248-4C4AF9AD8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F84FE-B994-43CA-8B6A-E0A0F6375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36DB4-39C4-46D7-8509-B5E6C6B7F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84EE-55BA-478B-BC98-DD621A8B606A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EED4F-3DDF-4F51-B284-1EA5702E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DF04B-6D5A-44A0-AD78-59B2DE48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6B87-BFE7-4432-AAC1-31D4001DF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8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C76584-4765-4D25-8A3B-F6A578B0E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94398-EE77-45A8-B9B2-58ABFE612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195DE-0B63-4263-B1A6-31EBDBD28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A84EE-55BA-478B-BC98-DD621A8B606A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8E20A-77A3-470A-A89C-B1AC0B723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814EC-F971-4AA7-802B-43CA3B580E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F6B87-BFE7-4432-AAC1-31D4001DF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5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016/j.vaccine.2022.02.00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29.jpg"/><Relationship Id="rId12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0160"/>
            <a:ext cx="11866880" cy="254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0850" y="317804"/>
            <a:ext cx="3685309" cy="12874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268" y="390077"/>
            <a:ext cx="1976446" cy="107662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94479" y="5821679"/>
            <a:ext cx="2214880" cy="5486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81919" y="5842000"/>
            <a:ext cx="1676400" cy="5588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48560" y="5750559"/>
            <a:ext cx="1676400" cy="762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42959" y="5984240"/>
            <a:ext cx="1706879" cy="31495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60159" y="5842000"/>
            <a:ext cx="1869439" cy="5689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00480" y="5821679"/>
            <a:ext cx="1036319" cy="64008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4320" y="5831840"/>
            <a:ext cx="802640" cy="6096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450079" y="304800"/>
            <a:ext cx="1442720" cy="1300479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9169400" y="310387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59" h="243839">
                <a:moveTo>
                  <a:pt x="0" y="121920"/>
                </a:moveTo>
                <a:lnTo>
                  <a:pt x="10386" y="74473"/>
                </a:lnTo>
                <a:lnTo>
                  <a:pt x="38703" y="35718"/>
                </a:lnTo>
                <a:lnTo>
                  <a:pt x="80688" y="9584"/>
                </a:lnTo>
                <a:lnTo>
                  <a:pt x="132079" y="0"/>
                </a:lnTo>
                <a:lnTo>
                  <a:pt x="183471" y="9584"/>
                </a:lnTo>
                <a:lnTo>
                  <a:pt x="225456" y="35718"/>
                </a:lnTo>
                <a:lnTo>
                  <a:pt x="253773" y="74473"/>
                </a:lnTo>
                <a:lnTo>
                  <a:pt x="264159" y="121920"/>
                </a:lnTo>
                <a:lnTo>
                  <a:pt x="253773" y="169366"/>
                </a:lnTo>
                <a:lnTo>
                  <a:pt x="225456" y="208121"/>
                </a:lnTo>
                <a:lnTo>
                  <a:pt x="183471" y="234255"/>
                </a:lnTo>
                <a:lnTo>
                  <a:pt x="132079" y="243840"/>
                </a:lnTo>
                <a:lnTo>
                  <a:pt x="80688" y="234255"/>
                </a:lnTo>
                <a:lnTo>
                  <a:pt x="38703" y="208121"/>
                </a:lnTo>
                <a:lnTo>
                  <a:pt x="10386" y="169366"/>
                </a:lnTo>
                <a:lnTo>
                  <a:pt x="0" y="1219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78519" y="3459479"/>
            <a:ext cx="386080" cy="345440"/>
          </a:xfrm>
          <a:custGeom>
            <a:avLst/>
            <a:gdLst/>
            <a:ahLst/>
            <a:cxnLst/>
            <a:rect l="l" t="t" r="r" b="b"/>
            <a:pathLst>
              <a:path w="386079" h="345439">
                <a:moveTo>
                  <a:pt x="0" y="172720"/>
                </a:moveTo>
                <a:lnTo>
                  <a:pt x="6899" y="126808"/>
                </a:lnTo>
                <a:lnTo>
                  <a:pt x="26368" y="85550"/>
                </a:lnTo>
                <a:lnTo>
                  <a:pt x="56562" y="50593"/>
                </a:lnTo>
                <a:lnTo>
                  <a:pt x="95635" y="23584"/>
                </a:lnTo>
                <a:lnTo>
                  <a:pt x="141743" y="6170"/>
                </a:lnTo>
                <a:lnTo>
                  <a:pt x="193039" y="0"/>
                </a:lnTo>
                <a:lnTo>
                  <a:pt x="244336" y="6170"/>
                </a:lnTo>
                <a:lnTo>
                  <a:pt x="290444" y="23584"/>
                </a:lnTo>
                <a:lnTo>
                  <a:pt x="329517" y="50593"/>
                </a:lnTo>
                <a:lnTo>
                  <a:pt x="359711" y="85550"/>
                </a:lnTo>
                <a:lnTo>
                  <a:pt x="379180" y="126808"/>
                </a:lnTo>
                <a:lnTo>
                  <a:pt x="386079" y="172720"/>
                </a:lnTo>
                <a:lnTo>
                  <a:pt x="379180" y="218631"/>
                </a:lnTo>
                <a:lnTo>
                  <a:pt x="359711" y="259889"/>
                </a:lnTo>
                <a:lnTo>
                  <a:pt x="329517" y="294846"/>
                </a:lnTo>
                <a:lnTo>
                  <a:pt x="290444" y="321855"/>
                </a:lnTo>
                <a:lnTo>
                  <a:pt x="244336" y="339269"/>
                </a:lnTo>
                <a:lnTo>
                  <a:pt x="193039" y="345440"/>
                </a:lnTo>
                <a:lnTo>
                  <a:pt x="141743" y="339269"/>
                </a:lnTo>
                <a:lnTo>
                  <a:pt x="95635" y="321855"/>
                </a:lnTo>
                <a:lnTo>
                  <a:pt x="56562" y="294846"/>
                </a:lnTo>
                <a:lnTo>
                  <a:pt x="26368" y="259889"/>
                </a:lnTo>
                <a:lnTo>
                  <a:pt x="6899" y="218631"/>
                </a:lnTo>
                <a:lnTo>
                  <a:pt x="0" y="1727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804717" y="3688397"/>
            <a:ext cx="141604" cy="121284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9829800" y="2555239"/>
            <a:ext cx="396240" cy="345440"/>
          </a:xfrm>
          <a:custGeom>
            <a:avLst/>
            <a:gdLst/>
            <a:ahLst/>
            <a:cxnLst/>
            <a:rect l="l" t="t" r="r" b="b"/>
            <a:pathLst>
              <a:path w="396240" h="345439">
                <a:moveTo>
                  <a:pt x="0" y="172720"/>
                </a:moveTo>
                <a:lnTo>
                  <a:pt x="7073" y="126808"/>
                </a:lnTo>
                <a:lnTo>
                  <a:pt x="27036" y="85550"/>
                </a:lnTo>
                <a:lnTo>
                  <a:pt x="58007" y="50593"/>
                </a:lnTo>
                <a:lnTo>
                  <a:pt x="98100" y="23584"/>
                </a:lnTo>
                <a:lnTo>
                  <a:pt x="145432" y="6170"/>
                </a:lnTo>
                <a:lnTo>
                  <a:pt x="198120" y="0"/>
                </a:lnTo>
                <a:lnTo>
                  <a:pt x="250807" y="6170"/>
                </a:lnTo>
                <a:lnTo>
                  <a:pt x="298139" y="23584"/>
                </a:lnTo>
                <a:lnTo>
                  <a:pt x="338232" y="50593"/>
                </a:lnTo>
                <a:lnTo>
                  <a:pt x="369203" y="85550"/>
                </a:lnTo>
                <a:lnTo>
                  <a:pt x="389166" y="126808"/>
                </a:lnTo>
                <a:lnTo>
                  <a:pt x="396240" y="172720"/>
                </a:lnTo>
                <a:lnTo>
                  <a:pt x="389166" y="218631"/>
                </a:lnTo>
                <a:lnTo>
                  <a:pt x="369203" y="259889"/>
                </a:lnTo>
                <a:lnTo>
                  <a:pt x="338232" y="294846"/>
                </a:lnTo>
                <a:lnTo>
                  <a:pt x="298139" y="321855"/>
                </a:lnTo>
                <a:lnTo>
                  <a:pt x="250807" y="339269"/>
                </a:lnTo>
                <a:lnTo>
                  <a:pt x="198120" y="345439"/>
                </a:lnTo>
                <a:lnTo>
                  <a:pt x="145432" y="339269"/>
                </a:lnTo>
                <a:lnTo>
                  <a:pt x="98100" y="321855"/>
                </a:lnTo>
                <a:lnTo>
                  <a:pt x="58007" y="294846"/>
                </a:lnTo>
                <a:lnTo>
                  <a:pt x="27036" y="259889"/>
                </a:lnTo>
                <a:lnTo>
                  <a:pt x="7073" y="218631"/>
                </a:lnTo>
                <a:lnTo>
                  <a:pt x="0" y="1727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22840" y="4119879"/>
            <a:ext cx="264160" cy="233679"/>
          </a:xfrm>
          <a:custGeom>
            <a:avLst/>
            <a:gdLst/>
            <a:ahLst/>
            <a:cxnLst/>
            <a:rect l="l" t="t" r="r" b="b"/>
            <a:pathLst>
              <a:path w="264159" h="233679">
                <a:moveTo>
                  <a:pt x="0" y="116840"/>
                </a:moveTo>
                <a:lnTo>
                  <a:pt x="10386" y="71366"/>
                </a:lnTo>
                <a:lnTo>
                  <a:pt x="38703" y="34226"/>
                </a:lnTo>
                <a:lnTo>
                  <a:pt x="80688" y="9183"/>
                </a:lnTo>
                <a:lnTo>
                  <a:pt x="132079" y="0"/>
                </a:lnTo>
                <a:lnTo>
                  <a:pt x="183471" y="9183"/>
                </a:lnTo>
                <a:lnTo>
                  <a:pt x="225456" y="34226"/>
                </a:lnTo>
                <a:lnTo>
                  <a:pt x="253773" y="71366"/>
                </a:lnTo>
                <a:lnTo>
                  <a:pt x="264159" y="116840"/>
                </a:lnTo>
                <a:lnTo>
                  <a:pt x="253773" y="162313"/>
                </a:lnTo>
                <a:lnTo>
                  <a:pt x="225456" y="199453"/>
                </a:lnTo>
                <a:lnTo>
                  <a:pt x="183471" y="224496"/>
                </a:lnTo>
                <a:lnTo>
                  <a:pt x="132079" y="233680"/>
                </a:lnTo>
                <a:lnTo>
                  <a:pt x="80688" y="224496"/>
                </a:lnTo>
                <a:lnTo>
                  <a:pt x="38703" y="199453"/>
                </a:lnTo>
                <a:lnTo>
                  <a:pt x="10386" y="162313"/>
                </a:lnTo>
                <a:lnTo>
                  <a:pt x="0" y="1168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8666797" y="3800157"/>
            <a:ext cx="832485" cy="974725"/>
            <a:chOff x="8666797" y="3800157"/>
            <a:chExt cx="832485" cy="974725"/>
          </a:xfrm>
        </p:grpSpPr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357677" y="4643437"/>
              <a:ext cx="141604" cy="13144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671559" y="3804920"/>
              <a:ext cx="765175" cy="840740"/>
            </a:xfrm>
            <a:custGeom>
              <a:avLst/>
              <a:gdLst/>
              <a:ahLst/>
              <a:cxnLst/>
              <a:rect l="l" t="t" r="r" b="b"/>
              <a:pathLst>
                <a:path w="765175" h="840739">
                  <a:moveTo>
                    <a:pt x="764667" y="840358"/>
                  </a:moveTo>
                  <a:lnTo>
                    <a:pt x="764667" y="420115"/>
                  </a:lnTo>
                  <a:lnTo>
                    <a:pt x="0" y="420115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8671559" y="3103879"/>
            <a:ext cx="632460" cy="351155"/>
          </a:xfrm>
          <a:custGeom>
            <a:avLst/>
            <a:gdLst/>
            <a:ahLst/>
            <a:cxnLst/>
            <a:rect l="l" t="t" r="r" b="b"/>
            <a:pathLst>
              <a:path w="632459" h="351154">
                <a:moveTo>
                  <a:pt x="632460" y="0"/>
                </a:moveTo>
                <a:lnTo>
                  <a:pt x="585611" y="1956"/>
                </a:lnTo>
                <a:lnTo>
                  <a:pt x="533638" y="2794"/>
                </a:lnTo>
                <a:lnTo>
                  <a:pt x="468488" y="3461"/>
                </a:lnTo>
                <a:lnTo>
                  <a:pt x="394555" y="3904"/>
                </a:lnTo>
                <a:lnTo>
                  <a:pt x="316230" y="4064"/>
                </a:lnTo>
                <a:lnTo>
                  <a:pt x="273226" y="8231"/>
                </a:lnTo>
                <a:lnTo>
                  <a:pt x="230935" y="20213"/>
                </a:lnTo>
                <a:lnTo>
                  <a:pt x="190070" y="39227"/>
                </a:lnTo>
                <a:lnTo>
                  <a:pt x="151343" y="64491"/>
                </a:lnTo>
                <a:lnTo>
                  <a:pt x="115467" y="95222"/>
                </a:lnTo>
                <a:lnTo>
                  <a:pt x="83155" y="130640"/>
                </a:lnTo>
                <a:lnTo>
                  <a:pt x="55120" y="169962"/>
                </a:lnTo>
                <a:lnTo>
                  <a:pt x="32074" y="212405"/>
                </a:lnTo>
                <a:lnTo>
                  <a:pt x="14730" y="257189"/>
                </a:lnTo>
                <a:lnTo>
                  <a:pt x="3801" y="303530"/>
                </a:lnTo>
                <a:lnTo>
                  <a:pt x="0" y="350647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9296717" y="2723197"/>
            <a:ext cx="734695" cy="1036319"/>
            <a:chOff x="9296717" y="2723197"/>
            <a:chExt cx="734695" cy="1036319"/>
          </a:xfrm>
        </p:grpSpPr>
        <p:sp>
          <p:nvSpPr>
            <p:cNvPr id="23" name="object 23"/>
            <p:cNvSpPr/>
            <p:nvPr/>
          </p:nvSpPr>
          <p:spPr>
            <a:xfrm>
              <a:off x="9870440" y="2900680"/>
              <a:ext cx="156210" cy="788670"/>
            </a:xfrm>
            <a:custGeom>
              <a:avLst/>
              <a:gdLst/>
              <a:ahLst/>
              <a:cxnLst/>
              <a:rect l="l" t="t" r="r" b="b"/>
              <a:pathLst>
                <a:path w="156209" h="788670">
                  <a:moveTo>
                    <a:pt x="0" y="788670"/>
                  </a:moveTo>
                  <a:lnTo>
                    <a:pt x="0" y="394335"/>
                  </a:lnTo>
                  <a:lnTo>
                    <a:pt x="155701" y="394335"/>
                  </a:lnTo>
                  <a:lnTo>
                    <a:pt x="155701" y="0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301480" y="2727960"/>
              <a:ext cx="532765" cy="1026794"/>
            </a:xfrm>
            <a:custGeom>
              <a:avLst/>
              <a:gdLst/>
              <a:ahLst/>
              <a:cxnLst/>
              <a:rect l="l" t="t" r="r" b="b"/>
              <a:pathLst>
                <a:path w="532765" h="1026795">
                  <a:moveTo>
                    <a:pt x="532511" y="0"/>
                  </a:moveTo>
                  <a:lnTo>
                    <a:pt x="479327" y="2481"/>
                  </a:lnTo>
                  <a:lnTo>
                    <a:pt x="426620" y="9701"/>
                  </a:lnTo>
                  <a:lnTo>
                    <a:pt x="374863" y="21321"/>
                  </a:lnTo>
                  <a:lnTo>
                    <a:pt x="324528" y="37002"/>
                  </a:lnTo>
                  <a:lnTo>
                    <a:pt x="276088" y="56406"/>
                  </a:lnTo>
                  <a:lnTo>
                    <a:pt x="230017" y="79195"/>
                  </a:lnTo>
                  <a:lnTo>
                    <a:pt x="186787" y="105029"/>
                  </a:lnTo>
                  <a:lnTo>
                    <a:pt x="146872" y="133571"/>
                  </a:lnTo>
                  <a:lnTo>
                    <a:pt x="110743" y="164482"/>
                  </a:lnTo>
                  <a:lnTo>
                    <a:pt x="78876" y="197423"/>
                  </a:lnTo>
                  <a:lnTo>
                    <a:pt x="51742" y="232057"/>
                  </a:lnTo>
                  <a:lnTo>
                    <a:pt x="29814" y="268045"/>
                  </a:lnTo>
                  <a:lnTo>
                    <a:pt x="13566" y="305048"/>
                  </a:lnTo>
                  <a:lnTo>
                    <a:pt x="3470" y="342727"/>
                  </a:lnTo>
                  <a:lnTo>
                    <a:pt x="0" y="380745"/>
                  </a:lnTo>
                </a:path>
                <a:path w="532765" h="1026795">
                  <a:moveTo>
                    <a:pt x="505460" y="1026287"/>
                  </a:moveTo>
                  <a:lnTo>
                    <a:pt x="454988" y="1023636"/>
                  </a:lnTo>
                  <a:lnTo>
                    <a:pt x="404967" y="1015925"/>
                  </a:lnTo>
                  <a:lnTo>
                    <a:pt x="355843" y="1003515"/>
                  </a:lnTo>
                  <a:lnTo>
                    <a:pt x="308068" y="986768"/>
                  </a:lnTo>
                  <a:lnTo>
                    <a:pt x="262090" y="966046"/>
                  </a:lnTo>
                  <a:lnTo>
                    <a:pt x="218358" y="941711"/>
                  </a:lnTo>
                  <a:lnTo>
                    <a:pt x="177322" y="914123"/>
                  </a:lnTo>
                  <a:lnTo>
                    <a:pt x="139432" y="883646"/>
                  </a:lnTo>
                  <a:lnTo>
                    <a:pt x="105135" y="850639"/>
                  </a:lnTo>
                  <a:lnTo>
                    <a:pt x="74882" y="815467"/>
                  </a:lnTo>
                  <a:lnTo>
                    <a:pt x="49123" y="778489"/>
                  </a:lnTo>
                  <a:lnTo>
                    <a:pt x="28305" y="740067"/>
                  </a:lnTo>
                  <a:lnTo>
                    <a:pt x="12879" y="700564"/>
                  </a:lnTo>
                  <a:lnTo>
                    <a:pt x="3294" y="660341"/>
                  </a:lnTo>
                  <a:lnTo>
                    <a:pt x="0" y="61976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9494519" y="4353559"/>
            <a:ext cx="660400" cy="349250"/>
          </a:xfrm>
          <a:custGeom>
            <a:avLst/>
            <a:gdLst/>
            <a:ahLst/>
            <a:cxnLst/>
            <a:rect l="l" t="t" r="r" b="b"/>
            <a:pathLst>
              <a:path w="660400" h="349250">
                <a:moveTo>
                  <a:pt x="660273" y="0"/>
                </a:moveTo>
                <a:lnTo>
                  <a:pt x="647104" y="61348"/>
                </a:lnTo>
                <a:lnTo>
                  <a:pt x="609749" y="120989"/>
                </a:lnTo>
                <a:lnTo>
                  <a:pt x="583008" y="149637"/>
                </a:lnTo>
                <a:lnTo>
                  <a:pt x="551429" y="177219"/>
                </a:lnTo>
                <a:lnTo>
                  <a:pt x="515416" y="203521"/>
                </a:lnTo>
                <a:lnTo>
                  <a:pt x="475370" y="228331"/>
                </a:lnTo>
                <a:lnTo>
                  <a:pt x="431695" y="251434"/>
                </a:lnTo>
                <a:lnTo>
                  <a:pt x="384794" y="272618"/>
                </a:lnTo>
                <a:lnTo>
                  <a:pt x="335069" y="291669"/>
                </a:lnTo>
                <a:lnTo>
                  <a:pt x="282925" y="308375"/>
                </a:lnTo>
                <a:lnTo>
                  <a:pt x="228763" y="322521"/>
                </a:lnTo>
                <a:lnTo>
                  <a:pt x="172986" y="333895"/>
                </a:lnTo>
                <a:lnTo>
                  <a:pt x="115998" y="342283"/>
                </a:lnTo>
                <a:lnTo>
                  <a:pt x="58202" y="347472"/>
                </a:lnTo>
                <a:lnTo>
                  <a:pt x="0" y="349250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41559" y="3754120"/>
            <a:ext cx="353695" cy="490220"/>
          </a:xfrm>
          <a:custGeom>
            <a:avLst/>
            <a:gdLst/>
            <a:ahLst/>
            <a:cxnLst/>
            <a:rect l="l" t="t" r="r" b="b"/>
            <a:pathLst>
              <a:path w="353695" h="490220">
                <a:moveTo>
                  <a:pt x="0" y="0"/>
                </a:moveTo>
                <a:lnTo>
                  <a:pt x="52171" y="3554"/>
                </a:lnTo>
                <a:lnTo>
                  <a:pt x="103289" y="13726"/>
                </a:lnTo>
                <a:lnTo>
                  <a:pt x="152309" y="29780"/>
                </a:lnTo>
                <a:lnTo>
                  <a:pt x="198185" y="50982"/>
                </a:lnTo>
                <a:lnTo>
                  <a:pt x="239871" y="76596"/>
                </a:lnTo>
                <a:lnTo>
                  <a:pt x="276322" y="105887"/>
                </a:lnTo>
                <a:lnTo>
                  <a:pt x="306493" y="138119"/>
                </a:lnTo>
                <a:lnTo>
                  <a:pt x="329338" y="172557"/>
                </a:lnTo>
                <a:lnTo>
                  <a:pt x="343812" y="208466"/>
                </a:lnTo>
                <a:lnTo>
                  <a:pt x="349125" y="317662"/>
                </a:lnTo>
                <a:lnTo>
                  <a:pt x="349819" y="384332"/>
                </a:lnTo>
                <a:lnTo>
                  <a:pt x="350844" y="439237"/>
                </a:lnTo>
                <a:lnTo>
                  <a:pt x="352087" y="476493"/>
                </a:lnTo>
                <a:lnTo>
                  <a:pt x="353441" y="4902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691832" y="2028126"/>
            <a:ext cx="7135495" cy="103886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97900"/>
              </a:lnSpc>
              <a:spcBef>
                <a:spcPts val="150"/>
              </a:spcBef>
            </a:pPr>
            <a:r>
              <a:rPr sz="2250" spc="-25" dirty="0">
                <a:solidFill>
                  <a:srgbClr val="232323"/>
                </a:solidFill>
              </a:rPr>
              <a:t>Evaluating</a:t>
            </a:r>
            <a:r>
              <a:rPr sz="2250" spc="-135" dirty="0">
                <a:solidFill>
                  <a:srgbClr val="232323"/>
                </a:solidFill>
              </a:rPr>
              <a:t> </a:t>
            </a:r>
            <a:r>
              <a:rPr sz="2250" dirty="0">
                <a:solidFill>
                  <a:srgbClr val="232323"/>
                </a:solidFill>
              </a:rPr>
              <a:t>the</a:t>
            </a:r>
            <a:r>
              <a:rPr sz="2250" spc="-130" dirty="0">
                <a:solidFill>
                  <a:srgbClr val="232323"/>
                </a:solidFill>
              </a:rPr>
              <a:t> </a:t>
            </a:r>
            <a:r>
              <a:rPr sz="2250" dirty="0">
                <a:solidFill>
                  <a:srgbClr val="232323"/>
                </a:solidFill>
              </a:rPr>
              <a:t>use</a:t>
            </a:r>
            <a:r>
              <a:rPr sz="2250" spc="-135" dirty="0">
                <a:solidFill>
                  <a:srgbClr val="232323"/>
                </a:solidFill>
              </a:rPr>
              <a:t> </a:t>
            </a:r>
            <a:r>
              <a:rPr sz="2250" dirty="0">
                <a:solidFill>
                  <a:srgbClr val="232323"/>
                </a:solidFill>
              </a:rPr>
              <a:t>of</a:t>
            </a:r>
            <a:r>
              <a:rPr sz="2250" spc="10" dirty="0">
                <a:solidFill>
                  <a:srgbClr val="232323"/>
                </a:solidFill>
              </a:rPr>
              <a:t> </a:t>
            </a:r>
            <a:r>
              <a:rPr sz="2250" spc="-35" dirty="0">
                <a:solidFill>
                  <a:srgbClr val="232323"/>
                </a:solidFill>
              </a:rPr>
              <a:t>co-</a:t>
            </a:r>
            <a:r>
              <a:rPr sz="2250" spc="-25" dirty="0">
                <a:solidFill>
                  <a:srgbClr val="232323"/>
                </a:solidFill>
              </a:rPr>
              <a:t>created</a:t>
            </a:r>
            <a:r>
              <a:rPr sz="2250" spc="-55" dirty="0">
                <a:solidFill>
                  <a:srgbClr val="232323"/>
                </a:solidFill>
              </a:rPr>
              <a:t> </a:t>
            </a:r>
            <a:r>
              <a:rPr sz="2250" spc="-20" dirty="0">
                <a:solidFill>
                  <a:srgbClr val="232323"/>
                </a:solidFill>
              </a:rPr>
              <a:t>messages</a:t>
            </a:r>
            <a:r>
              <a:rPr sz="2250" spc="-85" dirty="0">
                <a:solidFill>
                  <a:srgbClr val="232323"/>
                </a:solidFill>
              </a:rPr>
              <a:t> </a:t>
            </a:r>
            <a:r>
              <a:rPr sz="2250" spc="-10" dirty="0">
                <a:solidFill>
                  <a:srgbClr val="232323"/>
                </a:solidFill>
              </a:rPr>
              <a:t>and</a:t>
            </a:r>
            <a:r>
              <a:rPr sz="2250" spc="-130" dirty="0">
                <a:solidFill>
                  <a:srgbClr val="232323"/>
                </a:solidFill>
              </a:rPr>
              <a:t> </a:t>
            </a:r>
            <a:r>
              <a:rPr sz="2250" spc="-10" dirty="0">
                <a:solidFill>
                  <a:srgbClr val="232323"/>
                </a:solidFill>
              </a:rPr>
              <a:t>trusted </a:t>
            </a:r>
            <a:r>
              <a:rPr sz="2250" spc="-25" dirty="0">
                <a:solidFill>
                  <a:srgbClr val="232323"/>
                </a:solidFill>
              </a:rPr>
              <a:t>messengers</a:t>
            </a:r>
            <a:r>
              <a:rPr sz="2250" spc="-135" dirty="0">
                <a:solidFill>
                  <a:srgbClr val="232323"/>
                </a:solidFill>
              </a:rPr>
              <a:t> </a:t>
            </a:r>
            <a:r>
              <a:rPr sz="2250" dirty="0">
                <a:solidFill>
                  <a:srgbClr val="232323"/>
                </a:solidFill>
              </a:rPr>
              <a:t>to</a:t>
            </a:r>
            <a:r>
              <a:rPr sz="2250" spc="-90" dirty="0">
                <a:solidFill>
                  <a:srgbClr val="232323"/>
                </a:solidFill>
              </a:rPr>
              <a:t> </a:t>
            </a:r>
            <a:r>
              <a:rPr sz="2250" spc="-20" dirty="0">
                <a:solidFill>
                  <a:srgbClr val="232323"/>
                </a:solidFill>
              </a:rPr>
              <a:t>improve</a:t>
            </a:r>
            <a:r>
              <a:rPr sz="2250" spc="-15" dirty="0">
                <a:solidFill>
                  <a:srgbClr val="232323"/>
                </a:solidFill>
              </a:rPr>
              <a:t> </a:t>
            </a:r>
            <a:r>
              <a:rPr sz="2250" spc="-20" dirty="0">
                <a:solidFill>
                  <a:srgbClr val="232323"/>
                </a:solidFill>
              </a:rPr>
              <a:t>COVID-</a:t>
            </a:r>
            <a:r>
              <a:rPr sz="2250" dirty="0">
                <a:solidFill>
                  <a:srgbClr val="232323"/>
                </a:solidFill>
              </a:rPr>
              <a:t>19</a:t>
            </a:r>
            <a:r>
              <a:rPr sz="2250" spc="-180" dirty="0">
                <a:solidFill>
                  <a:srgbClr val="232323"/>
                </a:solidFill>
              </a:rPr>
              <a:t> </a:t>
            </a:r>
            <a:r>
              <a:rPr sz="2250" spc="-30" dirty="0">
                <a:solidFill>
                  <a:srgbClr val="232323"/>
                </a:solidFill>
              </a:rPr>
              <a:t>vaccine</a:t>
            </a:r>
            <a:r>
              <a:rPr sz="2250" spc="-95" dirty="0">
                <a:solidFill>
                  <a:srgbClr val="232323"/>
                </a:solidFill>
              </a:rPr>
              <a:t> </a:t>
            </a:r>
            <a:r>
              <a:rPr sz="2250" spc="-25" dirty="0">
                <a:solidFill>
                  <a:srgbClr val="232323"/>
                </a:solidFill>
              </a:rPr>
              <a:t>acceptance</a:t>
            </a:r>
            <a:r>
              <a:rPr sz="2250" spc="-95" dirty="0">
                <a:solidFill>
                  <a:srgbClr val="232323"/>
                </a:solidFill>
              </a:rPr>
              <a:t> </a:t>
            </a:r>
            <a:r>
              <a:rPr sz="2250" spc="-25" dirty="0">
                <a:solidFill>
                  <a:srgbClr val="232323"/>
                </a:solidFill>
              </a:rPr>
              <a:t>in </a:t>
            </a:r>
            <a:r>
              <a:rPr sz="2250" spc="-20" dirty="0">
                <a:solidFill>
                  <a:srgbClr val="232323"/>
                </a:solidFill>
              </a:rPr>
              <a:t>Northern</a:t>
            </a:r>
            <a:r>
              <a:rPr sz="2250" spc="-105" dirty="0">
                <a:solidFill>
                  <a:srgbClr val="232323"/>
                </a:solidFill>
              </a:rPr>
              <a:t> </a:t>
            </a:r>
            <a:r>
              <a:rPr sz="2250" spc="-10" dirty="0">
                <a:solidFill>
                  <a:srgbClr val="232323"/>
                </a:solidFill>
              </a:rPr>
              <a:t>Nigeria</a:t>
            </a:r>
            <a:endParaRPr sz="2250"/>
          </a:p>
        </p:txBody>
      </p:sp>
      <p:sp>
        <p:nvSpPr>
          <p:cNvPr id="28" name="object 28"/>
          <p:cNvSpPr txBox="1"/>
          <p:nvPr/>
        </p:nvSpPr>
        <p:spPr>
          <a:xfrm>
            <a:off x="691832" y="3350577"/>
            <a:ext cx="7148830" cy="1490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85" dirty="0">
                <a:latin typeface="Calibri"/>
                <a:cs typeface="Calibri"/>
              </a:rPr>
              <a:t>Dr.</a:t>
            </a:r>
            <a:r>
              <a:rPr sz="1600" b="1" i="1" spc="80" dirty="0">
                <a:latin typeface="Calibri"/>
                <a:cs typeface="Calibri"/>
              </a:rPr>
              <a:t> </a:t>
            </a:r>
            <a:r>
              <a:rPr sz="1600" b="1" i="1" spc="130" dirty="0">
                <a:latin typeface="Calibri"/>
                <a:cs typeface="Calibri"/>
              </a:rPr>
              <a:t>Chizoba</a:t>
            </a:r>
            <a:r>
              <a:rPr sz="1600" b="1" i="1" spc="170" dirty="0">
                <a:latin typeface="Calibri"/>
                <a:cs typeface="Calibri"/>
              </a:rPr>
              <a:t> </a:t>
            </a:r>
            <a:r>
              <a:rPr sz="1600" b="1" i="1" spc="70" dirty="0">
                <a:latin typeface="Calibri"/>
                <a:cs typeface="Calibri"/>
              </a:rPr>
              <a:t>Wonodi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i="1" spc="70" dirty="0">
                <a:latin typeface="Calibri"/>
                <a:cs typeface="Calibri"/>
              </a:rPr>
              <a:t>Associate</a:t>
            </a:r>
            <a:r>
              <a:rPr sz="1600" i="1" spc="210" dirty="0">
                <a:latin typeface="Calibri"/>
                <a:cs typeface="Calibri"/>
              </a:rPr>
              <a:t> </a:t>
            </a:r>
            <a:r>
              <a:rPr sz="1600" i="1" spc="65" dirty="0">
                <a:latin typeface="Calibri"/>
                <a:cs typeface="Calibri"/>
              </a:rPr>
              <a:t>Scientist,</a:t>
            </a:r>
            <a:r>
              <a:rPr sz="1600" i="1" spc="240" dirty="0">
                <a:latin typeface="Calibri"/>
                <a:cs typeface="Calibri"/>
              </a:rPr>
              <a:t> </a:t>
            </a:r>
            <a:r>
              <a:rPr sz="1600" i="1" spc="114" dirty="0">
                <a:latin typeface="Calibri"/>
                <a:cs typeface="Calibri"/>
              </a:rPr>
              <a:t>Johns</a:t>
            </a:r>
            <a:r>
              <a:rPr sz="1600" i="1" spc="320" dirty="0">
                <a:latin typeface="Calibri"/>
                <a:cs typeface="Calibri"/>
              </a:rPr>
              <a:t> </a:t>
            </a:r>
            <a:r>
              <a:rPr sz="1600" i="1" spc="70" dirty="0">
                <a:latin typeface="Calibri"/>
                <a:cs typeface="Calibri"/>
              </a:rPr>
              <a:t>Hopkins</a:t>
            </a:r>
            <a:r>
              <a:rPr sz="1600" i="1" spc="2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University</a:t>
            </a:r>
            <a:r>
              <a:rPr sz="1600" i="1" spc="210" dirty="0">
                <a:latin typeface="Calibri"/>
                <a:cs typeface="Calibri"/>
              </a:rPr>
              <a:t> </a:t>
            </a:r>
            <a:r>
              <a:rPr sz="1600" i="1" spc="-50" dirty="0">
                <a:latin typeface="Calibri"/>
                <a:cs typeface="Calibri"/>
              </a:rPr>
              <a:t>–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i="1" dirty="0">
                <a:latin typeface="Calibri"/>
                <a:cs typeface="Calibri"/>
              </a:rPr>
              <a:t>International</a:t>
            </a:r>
            <a:r>
              <a:rPr sz="1600" i="1" spc="275" dirty="0">
                <a:latin typeface="Calibri"/>
                <a:cs typeface="Calibri"/>
              </a:rPr>
              <a:t> </a:t>
            </a:r>
            <a:r>
              <a:rPr sz="1600" i="1" spc="70" dirty="0">
                <a:latin typeface="Calibri"/>
                <a:cs typeface="Calibri"/>
              </a:rPr>
              <a:t>Vaccine</a:t>
            </a:r>
            <a:r>
              <a:rPr sz="1600" i="1" spc="165" dirty="0">
                <a:latin typeface="Calibri"/>
                <a:cs typeface="Calibri"/>
              </a:rPr>
              <a:t> </a:t>
            </a:r>
            <a:r>
              <a:rPr sz="1600" i="1" spc="155" dirty="0">
                <a:latin typeface="Calibri"/>
                <a:cs typeface="Calibri"/>
              </a:rPr>
              <a:t>Access</a:t>
            </a:r>
            <a:r>
              <a:rPr sz="1600" i="1" spc="95" dirty="0">
                <a:latin typeface="Calibri"/>
                <a:cs typeface="Calibri"/>
              </a:rPr>
              <a:t> </a:t>
            </a:r>
            <a:r>
              <a:rPr sz="1600" i="1" spc="75" dirty="0">
                <a:latin typeface="Calibri"/>
                <a:cs typeface="Calibri"/>
              </a:rPr>
              <a:t>Centre</a:t>
            </a:r>
            <a:r>
              <a:rPr sz="1600" i="1" spc="8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(IVAC)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i="1" dirty="0">
                <a:latin typeface="Calibri"/>
                <a:cs typeface="Calibri"/>
              </a:rPr>
              <a:t>National</a:t>
            </a:r>
            <a:r>
              <a:rPr sz="1600" i="1" spc="250" dirty="0">
                <a:latin typeface="Calibri"/>
                <a:cs typeface="Calibri"/>
              </a:rPr>
              <a:t> </a:t>
            </a:r>
            <a:r>
              <a:rPr sz="1600" i="1" spc="85" dirty="0">
                <a:latin typeface="Calibri"/>
                <a:cs typeface="Calibri"/>
              </a:rPr>
              <a:t>Convener,</a:t>
            </a:r>
            <a:r>
              <a:rPr sz="1600" i="1" spc="160" dirty="0">
                <a:latin typeface="Calibri"/>
                <a:cs typeface="Calibri"/>
              </a:rPr>
              <a:t> </a:t>
            </a:r>
            <a:r>
              <a:rPr sz="1600" i="1" spc="80" dirty="0">
                <a:latin typeface="Calibri"/>
                <a:cs typeface="Calibri"/>
              </a:rPr>
              <a:t>Women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80" dirty="0">
                <a:latin typeface="Calibri"/>
                <a:cs typeface="Calibri"/>
              </a:rPr>
              <a:t>Advocates</a:t>
            </a:r>
            <a:r>
              <a:rPr sz="1600" i="1" spc="16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for</a:t>
            </a:r>
            <a:r>
              <a:rPr sz="1600" i="1" spc="150" dirty="0">
                <a:latin typeface="Calibri"/>
                <a:cs typeface="Calibri"/>
              </a:rPr>
              <a:t> </a:t>
            </a:r>
            <a:r>
              <a:rPr sz="1600" i="1" spc="70" dirty="0">
                <a:latin typeface="Calibri"/>
                <a:cs typeface="Calibri"/>
              </a:rPr>
              <a:t>Vaccine</a:t>
            </a:r>
            <a:r>
              <a:rPr sz="1600" i="1" spc="150" dirty="0">
                <a:latin typeface="Calibri"/>
                <a:cs typeface="Calibri"/>
              </a:rPr>
              <a:t> </a:t>
            </a:r>
            <a:r>
              <a:rPr sz="1600" i="1" spc="155" dirty="0">
                <a:latin typeface="Calibri"/>
                <a:cs typeface="Calibri"/>
              </a:rPr>
              <a:t>Access</a:t>
            </a:r>
            <a:r>
              <a:rPr sz="1600" i="1" spc="7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(WAVA)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i="1" spc="65" dirty="0">
                <a:latin typeface="Calibri"/>
                <a:cs typeface="Calibri"/>
              </a:rPr>
              <a:t>Advisor,</a:t>
            </a:r>
            <a:r>
              <a:rPr sz="1600" i="1" spc="110" dirty="0">
                <a:latin typeface="Calibri"/>
                <a:cs typeface="Calibri"/>
              </a:rPr>
              <a:t> </a:t>
            </a:r>
            <a:r>
              <a:rPr sz="1600" i="1" spc="45" dirty="0">
                <a:latin typeface="Calibri"/>
                <a:cs typeface="Calibri"/>
              </a:rPr>
              <a:t>Targeted</a:t>
            </a:r>
            <a:r>
              <a:rPr sz="1600" i="1" spc="260" dirty="0">
                <a:latin typeface="Calibri"/>
                <a:cs typeface="Calibri"/>
              </a:rPr>
              <a:t> </a:t>
            </a:r>
            <a:r>
              <a:rPr sz="1600" i="1" spc="55" dirty="0">
                <a:latin typeface="Calibri"/>
                <a:cs typeface="Calibri"/>
              </a:rPr>
              <a:t>Messaging</a:t>
            </a:r>
            <a:r>
              <a:rPr sz="1600" i="1" spc="204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for</a:t>
            </a:r>
            <a:r>
              <a:rPr sz="1600" i="1" spc="190" dirty="0">
                <a:latin typeface="Calibri"/>
                <a:cs typeface="Calibri"/>
              </a:rPr>
              <a:t> </a:t>
            </a:r>
            <a:r>
              <a:rPr sz="1600" i="1" spc="130" dirty="0">
                <a:latin typeface="Calibri"/>
                <a:cs typeface="Calibri"/>
              </a:rPr>
              <a:t>COVID-</a:t>
            </a:r>
            <a:r>
              <a:rPr sz="1600" i="1" spc="65" dirty="0">
                <a:latin typeface="Calibri"/>
                <a:cs typeface="Calibri"/>
              </a:rPr>
              <a:t>19</a:t>
            </a:r>
            <a:r>
              <a:rPr sz="1600" i="1" spc="155" dirty="0">
                <a:latin typeface="Calibri"/>
                <a:cs typeface="Calibri"/>
              </a:rPr>
              <a:t> </a:t>
            </a:r>
            <a:r>
              <a:rPr sz="1600" i="1" spc="70" dirty="0">
                <a:latin typeface="Calibri"/>
                <a:cs typeface="Calibri"/>
              </a:rPr>
              <a:t>Vaccine</a:t>
            </a:r>
            <a:r>
              <a:rPr sz="1600" i="1" spc="175" dirty="0">
                <a:latin typeface="Calibri"/>
                <a:cs typeface="Calibri"/>
              </a:rPr>
              <a:t> </a:t>
            </a:r>
            <a:r>
              <a:rPr sz="1600" i="1" spc="100" dirty="0">
                <a:latin typeface="Calibri"/>
                <a:cs typeface="Calibri"/>
              </a:rPr>
              <a:t>Acceptance</a:t>
            </a:r>
            <a:r>
              <a:rPr sz="1600" i="1" spc="18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(TM-</a:t>
            </a:r>
            <a:r>
              <a:rPr sz="1600" i="1" spc="105" dirty="0">
                <a:latin typeface="Calibri"/>
                <a:cs typeface="Calibri"/>
              </a:rPr>
              <a:t>COVAC), </a:t>
            </a:r>
            <a:r>
              <a:rPr sz="1600" i="1" spc="95" dirty="0">
                <a:latin typeface="Calibri"/>
                <a:cs typeface="Calibri"/>
              </a:rPr>
              <a:t>Funded</a:t>
            </a:r>
            <a:r>
              <a:rPr sz="1600" i="1" spc="145" dirty="0">
                <a:latin typeface="Calibri"/>
                <a:cs typeface="Calibri"/>
              </a:rPr>
              <a:t> </a:t>
            </a:r>
            <a:r>
              <a:rPr sz="1600" i="1" spc="85" dirty="0">
                <a:latin typeface="Calibri"/>
                <a:cs typeface="Calibri"/>
              </a:rPr>
              <a:t>by</a:t>
            </a:r>
            <a:r>
              <a:rPr sz="1600" i="1" spc="80" dirty="0">
                <a:latin typeface="Calibri"/>
                <a:cs typeface="Calibri"/>
              </a:rPr>
              <a:t> Sabin</a:t>
            </a:r>
            <a:r>
              <a:rPr sz="1600" i="1" spc="130" dirty="0">
                <a:latin typeface="Calibri"/>
                <a:cs typeface="Calibri"/>
              </a:rPr>
              <a:t> </a:t>
            </a:r>
            <a:r>
              <a:rPr sz="1600" i="1" spc="70" dirty="0">
                <a:latin typeface="Calibri"/>
                <a:cs typeface="Calibri"/>
              </a:rPr>
              <a:t>Vaccine</a:t>
            </a:r>
            <a:r>
              <a:rPr sz="1600" i="1" spc="15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Institute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414000" y="4236720"/>
            <a:ext cx="1361440" cy="13817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0160"/>
            <a:ext cx="11866880" cy="254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4072" y="1703085"/>
            <a:ext cx="1731645" cy="23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850" spc="-10" dirty="0">
                <a:solidFill>
                  <a:srgbClr val="4670C4"/>
                </a:solidFill>
                <a:latin typeface="Calibri"/>
                <a:cs typeface="Calibri"/>
              </a:rPr>
              <a:t>Situation</a:t>
            </a:r>
            <a:r>
              <a:rPr sz="1850" spc="-180" dirty="0">
                <a:solidFill>
                  <a:srgbClr val="4670C4"/>
                </a:solidFill>
                <a:latin typeface="Calibri"/>
                <a:cs typeface="Calibri"/>
              </a:rPr>
              <a:t> </a:t>
            </a:r>
            <a:r>
              <a:rPr sz="1850" spc="-30" dirty="0">
                <a:solidFill>
                  <a:srgbClr val="4670C4"/>
                </a:solidFill>
                <a:latin typeface="Calibri"/>
                <a:cs typeface="Calibri"/>
              </a:rPr>
              <a:t>overview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40118" y="1703085"/>
            <a:ext cx="1815464" cy="23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850" spc="-20" dirty="0">
                <a:solidFill>
                  <a:srgbClr val="4670C4"/>
                </a:solidFill>
                <a:latin typeface="Calibri"/>
                <a:cs typeface="Calibri"/>
              </a:rPr>
              <a:t>Problem</a:t>
            </a:r>
            <a:r>
              <a:rPr sz="1850" spc="-60" dirty="0">
                <a:solidFill>
                  <a:srgbClr val="4670C4"/>
                </a:solidFill>
                <a:latin typeface="Calibri"/>
                <a:cs typeface="Calibri"/>
              </a:rPr>
              <a:t> </a:t>
            </a:r>
            <a:r>
              <a:rPr sz="1850" spc="-20" dirty="0">
                <a:solidFill>
                  <a:srgbClr val="4670C4"/>
                </a:solidFill>
                <a:latin typeface="Calibri"/>
                <a:cs typeface="Calibri"/>
              </a:rPr>
              <a:t>statement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61089" y="6374765"/>
            <a:ext cx="1676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78787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2879" y="1524000"/>
            <a:ext cx="5628640" cy="1513840"/>
          </a:xfrm>
          <a:custGeom>
            <a:avLst/>
            <a:gdLst/>
            <a:ahLst/>
            <a:cxnLst/>
            <a:rect l="l" t="t" r="r" b="b"/>
            <a:pathLst>
              <a:path w="5628640" h="1513839">
                <a:moveTo>
                  <a:pt x="5628640" y="0"/>
                </a:moveTo>
                <a:lnTo>
                  <a:pt x="0" y="0"/>
                </a:lnTo>
                <a:lnTo>
                  <a:pt x="0" y="1513839"/>
                </a:lnTo>
                <a:lnTo>
                  <a:pt x="5628640" y="1513839"/>
                </a:lnTo>
                <a:lnTo>
                  <a:pt x="5628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9079" y="908049"/>
            <a:ext cx="5476875" cy="1395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370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4471C4"/>
                </a:solidFill>
                <a:latin typeface="Arial"/>
                <a:cs typeface="Arial"/>
              </a:rPr>
              <a:t>The</a:t>
            </a:r>
            <a:r>
              <a:rPr sz="3200" spc="-2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4471C4"/>
                </a:solidFill>
                <a:latin typeface="Arial"/>
                <a:cs typeface="Arial"/>
              </a:rPr>
              <a:t>Problem</a:t>
            </a:r>
            <a:endParaRPr sz="3200">
              <a:latin typeface="Arial"/>
              <a:cs typeface="Arial"/>
            </a:endParaRPr>
          </a:p>
          <a:p>
            <a:pPr marL="297180" marR="5080" indent="-285115" algn="just">
              <a:lnSpc>
                <a:spcPct val="100000"/>
              </a:lnSpc>
              <a:spcBef>
                <a:spcPts val="1170"/>
              </a:spcBef>
              <a:buChar char="•"/>
              <a:tabLst>
                <a:tab pos="297815" algn="l"/>
              </a:tabLst>
            </a:pPr>
            <a:r>
              <a:rPr sz="1600" dirty="0">
                <a:latin typeface="Arial"/>
                <a:cs typeface="Arial"/>
              </a:rPr>
              <a:t>Although</a:t>
            </a:r>
            <a:r>
              <a:rPr sz="1600" spc="135" dirty="0">
                <a:latin typeface="Arial"/>
                <a:cs typeface="Arial"/>
              </a:rPr>
              <a:t>  </a:t>
            </a:r>
            <a:r>
              <a:rPr sz="1600" spc="-10" dirty="0">
                <a:latin typeface="Arial"/>
                <a:cs typeface="Arial"/>
              </a:rPr>
              <a:t>COVID-</a:t>
            </a:r>
            <a:r>
              <a:rPr sz="1600" dirty="0">
                <a:latin typeface="Arial"/>
                <a:cs typeface="Arial"/>
              </a:rPr>
              <a:t>19</a:t>
            </a:r>
            <a:r>
              <a:rPr sz="1600" spc="21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vaccines</a:t>
            </a:r>
            <a:r>
              <a:rPr sz="1600" spc="17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21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now</a:t>
            </a:r>
            <a:r>
              <a:rPr sz="1600" spc="19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135" dirty="0">
                <a:latin typeface="Arial"/>
                <a:cs typeface="Arial"/>
              </a:rPr>
              <a:t>  </a:t>
            </a:r>
            <a:r>
              <a:rPr sz="1600" spc="-10" dirty="0">
                <a:latin typeface="Arial"/>
                <a:cs typeface="Arial"/>
              </a:rPr>
              <a:t>adequate </a:t>
            </a:r>
            <a:r>
              <a:rPr sz="1600" dirty="0">
                <a:latin typeface="Arial"/>
                <a:cs typeface="Arial"/>
              </a:rPr>
              <a:t>supply,</a:t>
            </a:r>
            <a:r>
              <a:rPr sz="1600" spc="1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Nigeria,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like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rest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Africa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continues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report </a:t>
            </a:r>
            <a:r>
              <a:rPr sz="1600" dirty="0">
                <a:latin typeface="Arial"/>
                <a:cs typeface="Arial"/>
              </a:rPr>
              <a:t>low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COVID-</a:t>
            </a:r>
            <a:r>
              <a:rPr sz="1600" dirty="0">
                <a:latin typeface="Arial"/>
                <a:cs typeface="Arial"/>
              </a:rPr>
              <a:t>19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vaccine</a:t>
            </a:r>
            <a:r>
              <a:rPr sz="1600" spc="1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coverage.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9079" y="2318067"/>
            <a:ext cx="54756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  <a:tab pos="297815" algn="l"/>
                <a:tab pos="886460" algn="l"/>
                <a:tab pos="1435735" algn="l"/>
                <a:tab pos="2005330" algn="l"/>
                <a:tab pos="2340610" algn="l"/>
                <a:tab pos="2788285" algn="l"/>
                <a:tab pos="3886200" algn="l"/>
                <a:tab pos="4486275" algn="l"/>
                <a:tab pos="5096510" algn="l"/>
              </a:tabLst>
            </a:pPr>
            <a:r>
              <a:rPr sz="1600" spc="-20" dirty="0">
                <a:latin typeface="Arial"/>
                <a:cs typeface="Arial"/>
              </a:rPr>
              <a:t>Less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20" dirty="0">
                <a:latin typeface="Arial"/>
                <a:cs typeface="Arial"/>
              </a:rPr>
              <a:t>than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25" dirty="0">
                <a:latin typeface="Arial"/>
                <a:cs typeface="Arial"/>
              </a:rPr>
              <a:t>20%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25" dirty="0">
                <a:latin typeface="Arial"/>
                <a:cs typeface="Arial"/>
              </a:rPr>
              <a:t>of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25" dirty="0">
                <a:latin typeface="Arial"/>
                <a:cs typeface="Arial"/>
              </a:rPr>
              <a:t>the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population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20" dirty="0">
                <a:latin typeface="Arial"/>
                <a:cs typeface="Arial"/>
              </a:rPr>
              <a:t>have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20" dirty="0">
                <a:latin typeface="Arial"/>
                <a:cs typeface="Arial"/>
              </a:rPr>
              <a:t>been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fully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9079" y="2520757"/>
            <a:ext cx="5476240" cy="5962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7180">
              <a:lnSpc>
                <a:spcPct val="100000"/>
              </a:lnSpc>
              <a:spcBef>
                <a:spcPts val="425"/>
              </a:spcBef>
            </a:pPr>
            <a:r>
              <a:rPr sz="1600" spc="-10" dirty="0">
                <a:latin typeface="Arial"/>
                <a:cs typeface="Arial"/>
              </a:rPr>
              <a:t>vaccinated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Nigeria,</a:t>
            </a:r>
            <a:r>
              <a:rPr sz="1600" spc="1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contrast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67%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US</a:t>
            </a:r>
            <a:endParaRPr sz="16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b="1" dirty="0">
                <a:latin typeface="Arial"/>
                <a:cs typeface="Arial"/>
              </a:rPr>
              <a:t>Vaccine</a:t>
            </a:r>
            <a:r>
              <a:rPr sz="1600" b="1" spc="204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hesitancy</a:t>
            </a:r>
            <a:r>
              <a:rPr sz="1600" b="1" spc="1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(VH)</a:t>
            </a:r>
            <a:r>
              <a:rPr sz="1600" b="1" spc="1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rates</a:t>
            </a:r>
            <a:r>
              <a:rPr sz="1600" b="1" spc="1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are</a:t>
            </a:r>
            <a:r>
              <a:rPr sz="1600" b="1" spc="1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high</a:t>
            </a:r>
            <a:r>
              <a:rPr sz="1600" b="1" spc="1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among</a:t>
            </a:r>
            <a:r>
              <a:rPr sz="1600" b="1" spc="1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adults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3877" y="3091497"/>
            <a:ext cx="40430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and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health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care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workers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(HCWs)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Nigeria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80479" y="680719"/>
            <a:ext cx="5201920" cy="4724400"/>
          </a:xfrm>
          <a:custGeom>
            <a:avLst/>
            <a:gdLst/>
            <a:ahLst/>
            <a:cxnLst/>
            <a:rect l="l" t="t" r="r" b="b"/>
            <a:pathLst>
              <a:path w="5201920" h="4724400">
                <a:moveTo>
                  <a:pt x="5201920" y="0"/>
                </a:moveTo>
                <a:lnTo>
                  <a:pt x="0" y="0"/>
                </a:lnTo>
                <a:lnTo>
                  <a:pt x="0" y="4724400"/>
                </a:lnTo>
                <a:lnTo>
                  <a:pt x="5201920" y="4724400"/>
                </a:lnTo>
                <a:lnTo>
                  <a:pt x="5201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60490" y="703897"/>
            <a:ext cx="504190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115" algn="just">
              <a:lnSpc>
                <a:spcPct val="100000"/>
              </a:lnSpc>
              <a:spcBef>
                <a:spcPts val="100"/>
              </a:spcBef>
              <a:buClr>
                <a:srgbClr val="7E7E7E"/>
              </a:buClr>
              <a:buChar char="•"/>
              <a:tabLst>
                <a:tab pos="297815" algn="l"/>
              </a:tabLst>
            </a:pPr>
            <a:r>
              <a:rPr sz="1600" dirty="0">
                <a:latin typeface="Arial"/>
                <a:cs typeface="Arial"/>
              </a:rPr>
              <a:t>Reasons</a:t>
            </a:r>
            <a:r>
              <a:rPr sz="1600" spc="3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3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hesitancy</a:t>
            </a:r>
            <a:r>
              <a:rPr sz="1600" spc="3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were</a:t>
            </a:r>
            <a:r>
              <a:rPr sz="1600" spc="37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conspiracy</a:t>
            </a:r>
            <a:r>
              <a:rPr sz="1600" b="1" spc="3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theories </a:t>
            </a:r>
            <a:r>
              <a:rPr sz="1600" b="1" dirty="0">
                <a:latin typeface="Arial"/>
                <a:cs typeface="Arial"/>
              </a:rPr>
              <a:t>around</a:t>
            </a:r>
            <a:r>
              <a:rPr sz="1600" b="1" spc="3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37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virus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4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37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pandemic</a:t>
            </a:r>
            <a:r>
              <a:rPr sz="1600" b="1" spc="38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response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4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COVID-</a:t>
            </a:r>
            <a:r>
              <a:rPr sz="1600" b="1" dirty="0">
                <a:latin typeface="Arial"/>
                <a:cs typeface="Arial"/>
              </a:rPr>
              <a:t>19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vaccine.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Concerns about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COVID-19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07251" y="1436687"/>
            <a:ext cx="483108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38735" algn="just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vaccine</a:t>
            </a:r>
            <a:r>
              <a:rPr sz="1600" b="1" spc="315" dirty="0">
                <a:latin typeface="Arial"/>
                <a:cs typeface="Arial"/>
              </a:rPr>
              <a:t>  </a:t>
            </a:r>
            <a:r>
              <a:rPr sz="1600" b="1" dirty="0">
                <a:latin typeface="Arial"/>
                <a:cs typeface="Arial"/>
              </a:rPr>
              <a:t>safety</a:t>
            </a:r>
            <a:r>
              <a:rPr sz="1600" b="1" spc="315" dirty="0">
                <a:latin typeface="Arial"/>
                <a:cs typeface="Arial"/>
              </a:rPr>
              <a:t>  </a:t>
            </a:r>
            <a:r>
              <a:rPr sz="1600" b="1" dirty="0">
                <a:latin typeface="Arial"/>
                <a:cs typeface="Arial"/>
              </a:rPr>
              <a:t>and</a:t>
            </a:r>
            <a:r>
              <a:rPr sz="1600" b="1" spc="310" dirty="0">
                <a:latin typeface="Arial"/>
                <a:cs typeface="Arial"/>
              </a:rPr>
              <a:t>  </a:t>
            </a:r>
            <a:r>
              <a:rPr sz="1600" b="1" dirty="0">
                <a:latin typeface="Arial"/>
                <a:cs typeface="Arial"/>
              </a:rPr>
              <a:t>effectiveness</a:t>
            </a:r>
            <a:r>
              <a:rPr sz="1600" b="1" spc="325" dirty="0">
                <a:latin typeface="Arial"/>
                <a:cs typeface="Arial"/>
              </a:rPr>
              <a:t>  </a:t>
            </a:r>
            <a:r>
              <a:rPr sz="1600" b="1" dirty="0">
                <a:latin typeface="Arial"/>
                <a:cs typeface="Arial"/>
              </a:rPr>
              <a:t>also</a:t>
            </a:r>
            <a:r>
              <a:rPr sz="1600" b="1" spc="310" dirty="0">
                <a:latin typeface="Arial"/>
                <a:cs typeface="Arial"/>
              </a:rPr>
              <a:t>  </a:t>
            </a:r>
            <a:r>
              <a:rPr sz="1600" b="1" spc="-20" dirty="0">
                <a:latin typeface="Arial"/>
                <a:cs typeface="Arial"/>
              </a:rPr>
              <a:t>fuel </a:t>
            </a:r>
            <a:r>
              <a:rPr sz="1600" b="1" dirty="0">
                <a:latin typeface="Arial"/>
                <a:cs typeface="Arial"/>
              </a:rPr>
              <a:t>hesitancy,</a:t>
            </a:r>
            <a:r>
              <a:rPr sz="1600" b="1" spc="1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VH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was</a:t>
            </a:r>
            <a:r>
              <a:rPr sz="1600" spc="1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higher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North Central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</a:t>
            </a:r>
            <a:r>
              <a:rPr sz="1600" spc="-35" dirty="0">
                <a:latin typeface="Arial"/>
                <a:cs typeface="Arial"/>
              </a:rPr>
              <a:t>South-</a:t>
            </a:r>
            <a:r>
              <a:rPr sz="1600" dirty="0">
                <a:latin typeface="Arial"/>
                <a:cs typeface="Arial"/>
              </a:rPr>
              <a:t>East</a:t>
            </a:r>
            <a:r>
              <a:rPr sz="1600" spc="2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regions</a:t>
            </a:r>
            <a:r>
              <a:rPr sz="1575" spc="-15" baseline="26455" dirty="0">
                <a:latin typeface="Arial"/>
                <a:cs typeface="Arial"/>
              </a:rPr>
              <a:t>1</a:t>
            </a:r>
            <a:r>
              <a:rPr sz="1600" b="1" spc="-1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60490" y="2413317"/>
            <a:ext cx="5044440" cy="1002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115" algn="just">
              <a:lnSpc>
                <a:spcPct val="100000"/>
              </a:lnSpc>
              <a:spcBef>
                <a:spcPts val="100"/>
              </a:spcBef>
              <a:buClr>
                <a:srgbClr val="7E7E7E"/>
              </a:buClr>
              <a:buChar char="•"/>
              <a:tabLst>
                <a:tab pos="297815" algn="l"/>
              </a:tabLst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459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GoN</a:t>
            </a:r>
            <a:r>
              <a:rPr sz="1600" spc="41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through</a:t>
            </a:r>
            <a:r>
              <a:rPr sz="1600" spc="42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85" dirty="0">
                <a:latin typeface="Arial"/>
                <a:cs typeface="Arial"/>
              </a:rPr>
              <a:t>   </a:t>
            </a:r>
            <a:r>
              <a:rPr sz="1600" dirty="0">
                <a:latin typeface="Arial"/>
                <a:cs typeface="Arial"/>
              </a:rPr>
              <a:t>NHPCDA</a:t>
            </a:r>
            <a:r>
              <a:rPr sz="1600" spc="185" dirty="0">
                <a:latin typeface="Arial"/>
                <a:cs typeface="Arial"/>
              </a:rPr>
              <a:t>  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465" dirty="0">
                <a:latin typeface="Arial"/>
                <a:cs typeface="Arial"/>
              </a:rPr>
              <a:t>  </a:t>
            </a:r>
            <a:r>
              <a:rPr sz="1600" spc="-10" dirty="0">
                <a:latin typeface="Arial"/>
                <a:cs typeface="Arial"/>
              </a:rPr>
              <a:t>driving </a:t>
            </a:r>
            <a:r>
              <a:rPr sz="1600" dirty="0">
                <a:latin typeface="Arial"/>
                <a:cs typeface="Arial"/>
              </a:rPr>
              <a:t>communication</a:t>
            </a:r>
            <a:r>
              <a:rPr sz="1600" spc="3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efforts</a:t>
            </a:r>
            <a:r>
              <a:rPr sz="1600" spc="40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3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promote</a:t>
            </a:r>
            <a:r>
              <a:rPr sz="1600" spc="3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vaccine</a:t>
            </a:r>
            <a:r>
              <a:rPr sz="1600" spc="4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uptake. </a:t>
            </a:r>
            <a:r>
              <a:rPr sz="1600" dirty="0">
                <a:latin typeface="Arial"/>
                <a:cs typeface="Arial"/>
              </a:rPr>
              <a:t>However,</a:t>
            </a:r>
            <a:r>
              <a:rPr sz="1600" spc="15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most</a:t>
            </a:r>
            <a:r>
              <a:rPr sz="1600" spc="15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114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these</a:t>
            </a:r>
            <a:r>
              <a:rPr sz="1600" spc="13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efforts</a:t>
            </a:r>
            <a:r>
              <a:rPr sz="1600" spc="10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95" dirty="0">
                <a:latin typeface="Arial"/>
                <a:cs typeface="Arial"/>
              </a:rPr>
              <a:t>  </a:t>
            </a:r>
            <a:r>
              <a:rPr sz="1600" spc="-10" dirty="0">
                <a:latin typeface="Arial"/>
                <a:cs typeface="Arial"/>
              </a:rPr>
              <a:t>centralized, producing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modest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effect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vaccine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uptake.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60490" y="3634422"/>
            <a:ext cx="5059680" cy="2223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19050" indent="-285115" algn="just">
              <a:lnSpc>
                <a:spcPct val="100000"/>
              </a:lnSpc>
              <a:spcBef>
                <a:spcPts val="100"/>
              </a:spcBef>
              <a:buClr>
                <a:srgbClr val="7E7E7E"/>
              </a:buClr>
              <a:buChar char="•"/>
              <a:tabLst>
                <a:tab pos="297815" algn="l"/>
              </a:tabLst>
            </a:pPr>
            <a:r>
              <a:rPr sz="1600" dirty="0">
                <a:latin typeface="Arial"/>
                <a:cs typeface="Arial"/>
              </a:rPr>
              <a:t>There</a:t>
            </a:r>
            <a:r>
              <a:rPr sz="1600" spc="2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2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need</a:t>
            </a:r>
            <a:r>
              <a:rPr sz="1600" spc="2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25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effective</a:t>
            </a:r>
            <a:r>
              <a:rPr sz="1600" spc="2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approaches</a:t>
            </a:r>
            <a:r>
              <a:rPr sz="1600" spc="2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2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inform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influence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communities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increase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their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demand </a:t>
            </a:r>
            <a:r>
              <a:rPr sz="1600" dirty="0">
                <a:latin typeface="Arial"/>
                <a:cs typeface="Arial"/>
              </a:rPr>
              <a:t>for,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uptake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COVID-</a:t>
            </a:r>
            <a:r>
              <a:rPr sz="1600" dirty="0">
                <a:latin typeface="Arial"/>
                <a:cs typeface="Arial"/>
              </a:rPr>
              <a:t>19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vaccines.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7E7E7E"/>
              </a:buClr>
              <a:buFont typeface="Arial"/>
              <a:buChar char="•"/>
            </a:pPr>
            <a:endParaRPr sz="1650">
              <a:latin typeface="Arial"/>
              <a:cs typeface="Arial"/>
            </a:endParaRPr>
          </a:p>
          <a:p>
            <a:pPr marL="297180" marR="5080" indent="-285115" algn="just">
              <a:lnSpc>
                <a:spcPct val="100000"/>
              </a:lnSpc>
              <a:buClr>
                <a:srgbClr val="7E7E7E"/>
              </a:buClr>
              <a:buChar char="•"/>
              <a:tabLst>
                <a:tab pos="297815" algn="l"/>
              </a:tabLst>
            </a:pPr>
            <a:r>
              <a:rPr sz="1600" dirty="0">
                <a:latin typeface="Arial"/>
                <a:cs typeface="Arial"/>
              </a:rPr>
              <a:t>Having</a:t>
            </a:r>
            <a:r>
              <a:rPr sz="1600" spc="220" dirty="0">
                <a:latin typeface="Arial"/>
                <a:cs typeface="Arial"/>
              </a:rPr>
              <a:t>   </a:t>
            </a:r>
            <a:r>
              <a:rPr sz="1600" dirty="0">
                <a:latin typeface="Arial"/>
                <a:cs typeface="Arial"/>
              </a:rPr>
              <a:t>trusted</a:t>
            </a:r>
            <a:r>
              <a:rPr sz="1600" spc="220" dirty="0">
                <a:latin typeface="Arial"/>
                <a:cs typeface="Arial"/>
              </a:rPr>
              <a:t>   </a:t>
            </a:r>
            <a:r>
              <a:rPr sz="1600" dirty="0">
                <a:latin typeface="Arial"/>
                <a:cs typeface="Arial"/>
              </a:rPr>
              <a:t>messengers</a:t>
            </a:r>
            <a:r>
              <a:rPr sz="1600" spc="229" dirty="0">
                <a:latin typeface="Arial"/>
                <a:cs typeface="Arial"/>
              </a:rPr>
              <a:t>   </a:t>
            </a:r>
            <a:r>
              <a:rPr sz="1600" dirty="0">
                <a:latin typeface="Arial"/>
                <a:cs typeface="Arial"/>
              </a:rPr>
              <a:t>deliver</a:t>
            </a:r>
            <a:r>
              <a:rPr sz="1600" spc="229" dirty="0">
                <a:latin typeface="Arial"/>
                <a:cs typeface="Arial"/>
              </a:rPr>
              <a:t>   </a:t>
            </a:r>
            <a:r>
              <a:rPr sz="1600" spc="-10" dirty="0">
                <a:latin typeface="Arial"/>
                <a:cs typeface="Arial"/>
              </a:rPr>
              <a:t>targeted </a:t>
            </a:r>
            <a:r>
              <a:rPr sz="1600" dirty="0">
                <a:latin typeface="Arial"/>
                <a:cs typeface="Arial"/>
              </a:rPr>
              <a:t>messages</a:t>
            </a:r>
            <a:r>
              <a:rPr sz="1600" spc="9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that</a:t>
            </a:r>
            <a:r>
              <a:rPr sz="1600" spc="114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respond</a:t>
            </a:r>
            <a:r>
              <a:rPr sz="1600" spc="8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9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community</a:t>
            </a:r>
            <a:r>
              <a:rPr sz="1600" spc="95" dirty="0">
                <a:latin typeface="Arial"/>
                <a:cs typeface="Arial"/>
              </a:rPr>
              <a:t>  </a:t>
            </a:r>
            <a:r>
              <a:rPr sz="1600" spc="-10" dirty="0">
                <a:latin typeface="Arial"/>
                <a:cs typeface="Arial"/>
              </a:rPr>
              <a:t>concerns, </a:t>
            </a:r>
            <a:r>
              <a:rPr sz="1600" dirty="0">
                <a:latin typeface="Arial"/>
                <a:cs typeface="Arial"/>
              </a:rPr>
              <a:t>holds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promise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achieving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behavioral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shifts </a:t>
            </a:r>
            <a:r>
              <a:rPr sz="1600" spc="-20" dirty="0">
                <a:latin typeface="Arial"/>
                <a:cs typeface="Arial"/>
              </a:rPr>
              <a:t>that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1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needed</a:t>
            </a:r>
            <a:r>
              <a:rPr sz="1600" spc="1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1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raise</a:t>
            </a:r>
            <a:r>
              <a:rPr sz="1600" spc="1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COVID-</a:t>
            </a:r>
            <a:r>
              <a:rPr sz="1600" dirty="0">
                <a:latin typeface="Arial"/>
                <a:cs typeface="Arial"/>
              </a:rPr>
              <a:t>19</a:t>
            </a:r>
            <a:r>
              <a:rPr sz="1600" spc="1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vaccine</a:t>
            </a:r>
            <a:r>
              <a:rPr sz="1600" spc="1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coverage</a:t>
            </a:r>
            <a:r>
              <a:rPr sz="1600" spc="1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in </a:t>
            </a:r>
            <a:r>
              <a:rPr sz="1600" spc="-10" dirty="0">
                <a:latin typeface="Arial"/>
                <a:cs typeface="Arial"/>
              </a:rPr>
              <a:t>Nigeria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560" y="3616959"/>
            <a:ext cx="6217920" cy="323087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435090" y="6095365"/>
            <a:ext cx="5078730" cy="641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ts val="1230"/>
              </a:lnSpc>
              <a:spcBef>
                <a:spcPts val="90"/>
              </a:spcBef>
            </a:pPr>
            <a:r>
              <a:rPr sz="975" baseline="25641" dirty="0">
                <a:latin typeface="Calibri"/>
                <a:cs typeface="Calibri"/>
              </a:rPr>
              <a:t>1</a:t>
            </a:r>
            <a:r>
              <a:rPr sz="975" spc="37" baseline="25641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Wonodi</a:t>
            </a:r>
            <a:r>
              <a:rPr sz="1050" spc="-5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C,</a:t>
            </a:r>
            <a:r>
              <a:rPr sz="1050" spc="-7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Obi-</a:t>
            </a:r>
            <a:r>
              <a:rPr sz="1050" spc="-25" dirty="0">
                <a:latin typeface="Calibri"/>
                <a:cs typeface="Calibri"/>
              </a:rPr>
              <a:t>Jeff</a:t>
            </a:r>
            <a:r>
              <a:rPr sz="1050" spc="-5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C,</a:t>
            </a:r>
            <a:r>
              <a:rPr sz="1050" spc="-80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Adewumi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F,</a:t>
            </a:r>
            <a:r>
              <a:rPr sz="1050" spc="-7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Keluo-</a:t>
            </a:r>
            <a:r>
              <a:rPr sz="1050" spc="-40" dirty="0">
                <a:latin typeface="Calibri"/>
                <a:cs typeface="Calibri"/>
              </a:rPr>
              <a:t>Udeke</a:t>
            </a:r>
            <a:r>
              <a:rPr sz="1050" spc="-9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SC,</a:t>
            </a:r>
            <a:r>
              <a:rPr sz="1050" spc="-8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Gur-</a:t>
            </a:r>
            <a:r>
              <a:rPr sz="1050" spc="-35" dirty="0">
                <a:latin typeface="Calibri"/>
                <a:cs typeface="Calibri"/>
              </a:rPr>
              <a:t>Arie</a:t>
            </a:r>
            <a:r>
              <a:rPr sz="1050" spc="-9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R,</a:t>
            </a:r>
            <a:r>
              <a:rPr sz="1050" spc="-8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Krubiner</a:t>
            </a:r>
            <a:r>
              <a:rPr sz="1050" spc="-10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C,</a:t>
            </a:r>
            <a:r>
              <a:rPr sz="1050" spc="-8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Jaffe</a:t>
            </a:r>
            <a:r>
              <a:rPr sz="1050" spc="-95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EF,</a:t>
            </a:r>
            <a:r>
              <a:rPr sz="1050" spc="-8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Bamiduro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T,</a:t>
            </a:r>
            <a:endParaRPr sz="1050">
              <a:latin typeface="Calibri"/>
              <a:cs typeface="Calibri"/>
            </a:endParaRPr>
          </a:p>
          <a:p>
            <a:pPr marL="38100" marR="553720">
              <a:lnSpc>
                <a:spcPts val="1200"/>
              </a:lnSpc>
              <a:spcBef>
                <a:spcPts val="60"/>
              </a:spcBef>
            </a:pPr>
            <a:r>
              <a:rPr sz="1050" dirty="0">
                <a:latin typeface="Calibri"/>
                <a:cs typeface="Calibri"/>
              </a:rPr>
              <a:t>Karron</a:t>
            </a:r>
            <a:r>
              <a:rPr sz="1050" spc="-13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R,</a:t>
            </a:r>
            <a:r>
              <a:rPr sz="1050" spc="-6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Faden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F.</a:t>
            </a:r>
            <a:r>
              <a:rPr sz="1050" spc="-60" dirty="0">
                <a:latin typeface="Calibri"/>
                <a:cs typeface="Calibri"/>
              </a:rPr>
              <a:t> </a:t>
            </a:r>
            <a:r>
              <a:rPr sz="1050" spc="-20" dirty="0">
                <a:latin typeface="Calibri"/>
                <a:cs typeface="Calibri"/>
              </a:rPr>
              <a:t>Conspiracy</a:t>
            </a:r>
            <a:r>
              <a:rPr sz="1050" spc="-30" dirty="0">
                <a:latin typeface="Calibri"/>
                <a:cs typeface="Calibri"/>
              </a:rPr>
              <a:t> theories</a:t>
            </a:r>
            <a:r>
              <a:rPr sz="1050" spc="-5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andmisinformation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30" dirty="0">
                <a:latin typeface="Calibri"/>
                <a:cs typeface="Calibri"/>
              </a:rPr>
              <a:t>about</a:t>
            </a:r>
            <a:r>
              <a:rPr sz="1050" spc="-7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COVID-</a:t>
            </a:r>
            <a:r>
              <a:rPr sz="1050" spc="-40" dirty="0">
                <a:latin typeface="Calibri"/>
                <a:cs typeface="Calibri"/>
              </a:rPr>
              <a:t>19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in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Nigeria: implications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for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vaccine</a:t>
            </a:r>
            <a:r>
              <a:rPr sz="1050" spc="-70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demand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generationcommunications.</a:t>
            </a:r>
            <a:r>
              <a:rPr sz="1050" spc="-50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Vaccine.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spc="-20" dirty="0">
                <a:latin typeface="Calibri"/>
                <a:cs typeface="Calibri"/>
              </a:rPr>
              <a:t>2022</a:t>
            </a:r>
            <a:endParaRPr sz="1050">
              <a:latin typeface="Calibri"/>
              <a:cs typeface="Calibri"/>
            </a:endParaRPr>
          </a:p>
          <a:p>
            <a:pPr marL="38100">
              <a:lnSpc>
                <a:spcPts val="1175"/>
              </a:lnSpc>
            </a:pPr>
            <a:r>
              <a:rPr sz="10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https://doi.org/10.1016/j.vaccine.2022.02.005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0160"/>
            <a:ext cx="11866880" cy="254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0640" y="1645920"/>
            <a:ext cx="7955279" cy="329184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23520" y="1513839"/>
            <a:ext cx="2997200" cy="5293360"/>
            <a:chOff x="223520" y="1513839"/>
            <a:chExt cx="2997200" cy="529336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4714238"/>
              <a:ext cx="2844800" cy="20929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520" y="1513839"/>
              <a:ext cx="2997200" cy="36271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46200" y="1650999"/>
              <a:ext cx="111760" cy="365760"/>
            </a:xfrm>
            <a:custGeom>
              <a:avLst/>
              <a:gdLst/>
              <a:ahLst/>
              <a:cxnLst/>
              <a:rect l="l" t="t" r="r" b="b"/>
              <a:pathLst>
                <a:path w="111759" h="365760">
                  <a:moveTo>
                    <a:pt x="83819" y="0"/>
                  </a:moveTo>
                  <a:lnTo>
                    <a:pt x="27940" y="0"/>
                  </a:lnTo>
                  <a:lnTo>
                    <a:pt x="27940" y="309879"/>
                  </a:lnTo>
                  <a:lnTo>
                    <a:pt x="0" y="309879"/>
                  </a:lnTo>
                  <a:lnTo>
                    <a:pt x="55880" y="365760"/>
                  </a:lnTo>
                  <a:lnTo>
                    <a:pt x="111759" y="309879"/>
                  </a:lnTo>
                  <a:lnTo>
                    <a:pt x="83819" y="309879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46200" y="1650999"/>
              <a:ext cx="111760" cy="365760"/>
            </a:xfrm>
            <a:custGeom>
              <a:avLst/>
              <a:gdLst/>
              <a:ahLst/>
              <a:cxnLst/>
              <a:rect l="l" t="t" r="r" b="b"/>
              <a:pathLst>
                <a:path w="111759" h="365760">
                  <a:moveTo>
                    <a:pt x="0" y="309879"/>
                  </a:moveTo>
                  <a:lnTo>
                    <a:pt x="27940" y="309879"/>
                  </a:lnTo>
                  <a:lnTo>
                    <a:pt x="27940" y="0"/>
                  </a:lnTo>
                  <a:lnTo>
                    <a:pt x="83819" y="0"/>
                  </a:lnTo>
                  <a:lnTo>
                    <a:pt x="83819" y="309879"/>
                  </a:lnTo>
                  <a:lnTo>
                    <a:pt x="111759" y="309879"/>
                  </a:lnTo>
                  <a:lnTo>
                    <a:pt x="55880" y="365760"/>
                  </a:lnTo>
                  <a:lnTo>
                    <a:pt x="0" y="309879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098783" y="6484699"/>
            <a:ext cx="14224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80" dirty="0">
                <a:solidFill>
                  <a:srgbClr val="878787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551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TM-COVAC:</a:t>
            </a:r>
            <a:r>
              <a:rPr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6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before-and-after</a:t>
            </a:r>
            <a:r>
              <a:rPr sz="16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  <a:r>
              <a:rPr sz="16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aims</a:t>
            </a:r>
            <a:r>
              <a:rPr sz="160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6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sz="16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6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human-centered</a:t>
            </a:r>
            <a:r>
              <a:rPr sz="1600" b="1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design</a:t>
            </a:r>
            <a:r>
              <a:rPr sz="1600" b="1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0000"/>
                </a:solidFill>
                <a:latin typeface="Calibri"/>
                <a:cs typeface="Calibri"/>
              </a:rPr>
              <a:t>(HCD)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approaches</a:t>
            </a:r>
            <a:r>
              <a:rPr sz="16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6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0000"/>
                </a:solidFill>
                <a:latin typeface="Calibri"/>
                <a:cs typeface="Calibri"/>
              </a:rPr>
              <a:t>co-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design</a:t>
            </a:r>
            <a:r>
              <a:rPr sz="1600" b="1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6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0000"/>
                </a:solidFill>
                <a:latin typeface="Calibri"/>
                <a:cs typeface="Calibri"/>
              </a:rPr>
              <a:t>co-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disseminate</a:t>
            </a:r>
            <a:r>
              <a:rPr sz="1600" b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targeted</a:t>
            </a:r>
            <a:r>
              <a:rPr sz="16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messages</a:t>
            </a:r>
            <a:r>
              <a:rPr sz="1600" b="1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6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improve</a:t>
            </a:r>
            <a:r>
              <a:rPr sz="16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6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Calibri"/>
                <a:cs typeface="Calibri"/>
              </a:rPr>
              <a:t>COVID-</a:t>
            </a:r>
            <a:r>
              <a:rPr sz="1600" spc="-25" dirty="0">
                <a:solidFill>
                  <a:srgbClr val="000000"/>
                </a:solidFill>
                <a:latin typeface="Calibri"/>
                <a:cs typeface="Calibri"/>
              </a:rPr>
              <a:t>19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vaccine</a:t>
            </a:r>
            <a:r>
              <a:rPr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uptake</a:t>
            </a:r>
            <a:r>
              <a:rPr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among</a:t>
            </a:r>
            <a:r>
              <a:rPr sz="1600" spc="-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hesitant</a:t>
            </a:r>
            <a:r>
              <a:rPr sz="16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HCWs</a:t>
            </a:r>
            <a:r>
              <a:rPr sz="16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6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adults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60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6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  <a:r>
              <a:rPr sz="1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6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set</a:t>
            </a:r>
            <a:r>
              <a:rPr sz="16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6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sz="16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wards</a:t>
            </a:r>
            <a:r>
              <a:rPr sz="1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6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Calibri"/>
                <a:cs typeface="Calibri"/>
              </a:rPr>
              <a:t>Gwagwalada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Area</a:t>
            </a:r>
            <a:r>
              <a:rPr sz="1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council</a:t>
            </a:r>
            <a:r>
              <a:rPr sz="160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FCT,</a:t>
            </a:r>
            <a:r>
              <a:rPr sz="1600" spc="-10" dirty="0">
                <a:solidFill>
                  <a:srgbClr val="000000"/>
                </a:solidFill>
                <a:latin typeface="Calibri"/>
                <a:cs typeface="Calibri"/>
              </a:rPr>
              <a:t> Nigeria.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50995" y="2332926"/>
            <a:ext cx="103759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dirty="0">
                <a:latin typeface="Calibri"/>
                <a:cs typeface="Calibri"/>
              </a:rPr>
              <a:t>March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–</a:t>
            </a:r>
            <a:r>
              <a:rPr sz="1050" spc="-9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April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spc="-20" dirty="0">
                <a:latin typeface="Calibri"/>
                <a:cs typeface="Calibri"/>
              </a:rPr>
              <a:t>2022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10326" y="2349436"/>
            <a:ext cx="58991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dirty="0">
                <a:latin typeface="Calibri"/>
                <a:cs typeface="Calibri"/>
              </a:rPr>
              <a:t>April</a:t>
            </a:r>
            <a:r>
              <a:rPr sz="1050" spc="50" dirty="0">
                <a:latin typeface="Calibri"/>
                <a:cs typeface="Calibri"/>
              </a:rPr>
              <a:t> </a:t>
            </a:r>
            <a:r>
              <a:rPr sz="1050" spc="-20" dirty="0">
                <a:latin typeface="Calibri"/>
                <a:cs typeface="Calibri"/>
              </a:rPr>
              <a:t>2022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06005" y="2332926"/>
            <a:ext cx="91503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dirty="0">
                <a:latin typeface="Calibri"/>
                <a:cs typeface="Calibri"/>
              </a:rPr>
              <a:t>May</a:t>
            </a:r>
            <a:r>
              <a:rPr sz="1050" spc="-5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–</a:t>
            </a:r>
            <a:r>
              <a:rPr sz="1050" spc="-10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June</a:t>
            </a:r>
            <a:r>
              <a:rPr sz="1050" spc="-105" dirty="0">
                <a:latin typeface="Calibri"/>
                <a:cs typeface="Calibri"/>
              </a:rPr>
              <a:t> </a:t>
            </a:r>
            <a:r>
              <a:rPr sz="1050" spc="-20" dirty="0">
                <a:latin typeface="Calibri"/>
                <a:cs typeface="Calibri"/>
              </a:rPr>
              <a:t>2022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94191" y="2349436"/>
            <a:ext cx="99885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dirty="0">
                <a:latin typeface="Calibri"/>
                <a:cs typeface="Calibri"/>
              </a:rPr>
              <a:t>July-</a:t>
            </a:r>
            <a:r>
              <a:rPr sz="1050" spc="-20" dirty="0">
                <a:latin typeface="Calibri"/>
                <a:cs typeface="Calibri"/>
              </a:rPr>
              <a:t>October 2022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555858" y="2359279"/>
            <a:ext cx="83375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20" dirty="0">
                <a:latin typeface="Calibri"/>
                <a:cs typeface="Calibri"/>
              </a:rPr>
              <a:t>Nov</a:t>
            </a:r>
            <a:r>
              <a:rPr sz="1050" spc="-6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-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spc="-30" dirty="0">
                <a:latin typeface="Calibri"/>
                <a:cs typeface="Calibri"/>
              </a:rPr>
              <a:t>Dec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spc="-20" dirty="0">
                <a:latin typeface="Calibri"/>
                <a:cs typeface="Calibri"/>
              </a:rPr>
              <a:t>2022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18559" y="5130800"/>
            <a:ext cx="8310880" cy="1493520"/>
          </a:xfrm>
          <a:custGeom>
            <a:avLst/>
            <a:gdLst/>
            <a:ahLst/>
            <a:cxnLst/>
            <a:rect l="l" t="t" r="r" b="b"/>
            <a:pathLst>
              <a:path w="8310880" h="1493520">
                <a:moveTo>
                  <a:pt x="8310880" y="0"/>
                </a:moveTo>
                <a:lnTo>
                  <a:pt x="0" y="0"/>
                </a:lnTo>
                <a:lnTo>
                  <a:pt x="0" y="1493520"/>
                </a:lnTo>
                <a:lnTo>
                  <a:pt x="8310880" y="1493520"/>
                </a:lnTo>
                <a:lnTo>
                  <a:pt x="83108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00475" y="5158803"/>
            <a:ext cx="7251700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1610"/>
              </a:lnSpc>
              <a:spcBef>
                <a:spcPts val="110"/>
              </a:spcBef>
            </a:pPr>
            <a:r>
              <a:rPr sz="1350" spc="-10" dirty="0">
                <a:latin typeface="Calibri"/>
                <a:cs typeface="Calibri"/>
              </a:rPr>
              <a:t>Mixed-</a:t>
            </a:r>
            <a:r>
              <a:rPr sz="1350" dirty="0">
                <a:latin typeface="Calibri"/>
                <a:cs typeface="Calibri"/>
              </a:rPr>
              <a:t>methods.</a:t>
            </a:r>
            <a:r>
              <a:rPr sz="1350" spc="-10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Measurements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ground</a:t>
            </a:r>
            <a:r>
              <a:rPr sz="1350" spc="-6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on</a:t>
            </a:r>
            <a:r>
              <a:rPr sz="1350" spc="-6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the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behavioral</a:t>
            </a:r>
            <a:r>
              <a:rPr sz="1350" b="1" spc="-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and</a:t>
            </a:r>
            <a:r>
              <a:rPr sz="1350" b="1" spc="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social</a:t>
            </a:r>
            <a:r>
              <a:rPr sz="1350" b="1" spc="80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drivers</a:t>
            </a:r>
            <a:r>
              <a:rPr sz="1350" b="1" spc="-6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(BeSD)</a:t>
            </a:r>
            <a:r>
              <a:rPr sz="1350" b="1" spc="-85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framework</a:t>
            </a:r>
            <a:endParaRPr sz="1350">
              <a:latin typeface="Calibri"/>
              <a:cs typeface="Calibri"/>
            </a:endParaRPr>
          </a:p>
          <a:p>
            <a:pPr marL="297180" indent="-285115">
              <a:lnSpc>
                <a:spcPts val="1610"/>
              </a:lnSpc>
              <a:buSzPct val="107407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350" b="1" spc="-10" dirty="0">
                <a:latin typeface="Calibri"/>
                <a:cs typeface="Calibri"/>
              </a:rPr>
              <a:t>Household</a:t>
            </a:r>
            <a:r>
              <a:rPr sz="1350" b="1" spc="-6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surveys</a:t>
            </a:r>
            <a:r>
              <a:rPr sz="1350" b="1" spc="-1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of</a:t>
            </a:r>
            <a:r>
              <a:rPr sz="1350" spc="-6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1,515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eligible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adults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18years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and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above using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</a:t>
            </a:r>
            <a:r>
              <a:rPr sz="1350" spc="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two-stage</a:t>
            </a:r>
            <a:r>
              <a:rPr sz="1350" spc="-9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sampling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approach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00475" y="5566092"/>
            <a:ext cx="8045450" cy="10572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110"/>
              </a:spcBef>
              <a:buSzPct val="107407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350" b="1" dirty="0">
                <a:latin typeface="Calibri"/>
                <a:cs typeface="Calibri"/>
              </a:rPr>
              <a:t>Survey</a:t>
            </a:r>
            <a:r>
              <a:rPr sz="1350" b="1" spc="-9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of</a:t>
            </a:r>
            <a:r>
              <a:rPr sz="1350" b="1" spc="-4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139</a:t>
            </a:r>
            <a:r>
              <a:rPr sz="1350" b="1" spc="-5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HCWs</a:t>
            </a:r>
            <a:r>
              <a:rPr sz="1350" b="1" spc="-7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selected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convenience</a:t>
            </a:r>
            <a:r>
              <a:rPr sz="1350" spc="3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sampling</a:t>
            </a:r>
            <a:endParaRPr sz="1350">
              <a:latin typeface="Calibri"/>
              <a:cs typeface="Calibri"/>
            </a:endParaRPr>
          </a:p>
          <a:p>
            <a:pPr marL="297180" marR="272415" indent="-285115">
              <a:lnSpc>
                <a:spcPts val="1600"/>
              </a:lnSpc>
              <a:spcBef>
                <a:spcPts val="130"/>
              </a:spcBef>
              <a:buSzPct val="107407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350" b="1" dirty="0">
                <a:latin typeface="Calibri"/>
                <a:cs typeface="Calibri"/>
              </a:rPr>
              <a:t>Qualitative</a:t>
            </a:r>
            <a:r>
              <a:rPr sz="1350" b="1" spc="5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interviews</a:t>
            </a:r>
            <a:r>
              <a:rPr sz="1350" b="1" spc="-1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with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74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purposively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20" dirty="0">
                <a:latin typeface="Calibri"/>
                <a:cs typeface="Calibri"/>
              </a:rPr>
              <a:t>selected</a:t>
            </a:r>
            <a:r>
              <a:rPr sz="1350" spc="-5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HCWs,</a:t>
            </a:r>
            <a:r>
              <a:rPr sz="1350" spc="-7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eligible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adults,</a:t>
            </a:r>
            <a:r>
              <a:rPr sz="1350" spc="-7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community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leaders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and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program managers</a:t>
            </a:r>
            <a:r>
              <a:rPr sz="1350" spc="-5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at</a:t>
            </a:r>
            <a:r>
              <a:rPr sz="1350" spc="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all</a:t>
            </a:r>
            <a:r>
              <a:rPr sz="1350" spc="-7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levels.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KII(1),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FGDs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(8),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and IDIs</a:t>
            </a:r>
            <a:r>
              <a:rPr sz="1350" spc="25" dirty="0">
                <a:latin typeface="Calibri"/>
                <a:cs typeface="Calibri"/>
              </a:rPr>
              <a:t> </a:t>
            </a:r>
            <a:r>
              <a:rPr sz="1350" spc="-20" dirty="0">
                <a:latin typeface="Calibri"/>
                <a:cs typeface="Calibri"/>
              </a:rPr>
              <a:t>(13)</a:t>
            </a:r>
            <a:endParaRPr sz="1350">
              <a:latin typeface="Calibri"/>
              <a:cs typeface="Calibri"/>
            </a:endParaRPr>
          </a:p>
          <a:p>
            <a:pPr marL="297180" marR="5080" indent="-285115">
              <a:lnSpc>
                <a:spcPts val="1600"/>
              </a:lnSpc>
              <a:spcBef>
                <a:spcPts val="5"/>
              </a:spcBef>
              <a:buSzPct val="107407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350" b="1" dirty="0">
                <a:latin typeface="Calibri"/>
                <a:cs typeface="Calibri"/>
              </a:rPr>
              <a:t>Framework</a:t>
            </a:r>
            <a:r>
              <a:rPr sz="1350" b="1" spc="-8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analysis</a:t>
            </a:r>
            <a:r>
              <a:rPr sz="1350" b="1" spc="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approach</a:t>
            </a:r>
            <a:r>
              <a:rPr sz="1350" spc="1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for</a:t>
            </a:r>
            <a:r>
              <a:rPr sz="1350" spc="-6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qualitative</a:t>
            </a:r>
            <a:r>
              <a:rPr sz="1350" spc="-10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interviews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and</a:t>
            </a:r>
            <a:r>
              <a:rPr sz="1350" spc="65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descriptive,</a:t>
            </a:r>
            <a:r>
              <a:rPr sz="1350" b="1" spc="-100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bivariate</a:t>
            </a:r>
            <a:r>
              <a:rPr sz="1350" b="1" spc="4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and</a:t>
            </a:r>
            <a:r>
              <a:rPr sz="1350" b="1" spc="-5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multivariate</a:t>
            </a:r>
            <a:r>
              <a:rPr sz="1350" b="1" spc="40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analysis</a:t>
            </a:r>
            <a:r>
              <a:rPr sz="1350" b="1" spc="25" dirty="0">
                <a:latin typeface="Calibri"/>
                <a:cs typeface="Calibri"/>
              </a:rPr>
              <a:t> </a:t>
            </a:r>
            <a:r>
              <a:rPr sz="1350" b="1" spc="-25" dirty="0">
                <a:latin typeface="Calibri"/>
                <a:cs typeface="Calibri"/>
              </a:rPr>
              <a:t>of </a:t>
            </a:r>
            <a:r>
              <a:rPr sz="1350" b="1" dirty="0">
                <a:latin typeface="Calibri"/>
                <a:cs typeface="Calibri"/>
              </a:rPr>
              <a:t>survey</a:t>
            </a:r>
            <a:r>
              <a:rPr sz="1350" b="1" spc="-5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using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R</a:t>
            </a:r>
            <a:r>
              <a:rPr sz="1350" spc="1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analysis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software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4809" y="5154041"/>
            <a:ext cx="2146935" cy="3365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180"/>
              </a:spcBef>
            </a:pPr>
            <a:r>
              <a:rPr sz="1050" spc="-20" dirty="0">
                <a:solidFill>
                  <a:srgbClr val="FFFF00"/>
                </a:solidFill>
                <a:latin typeface="Calibri"/>
                <a:cs typeface="Calibri"/>
              </a:rPr>
              <a:t>FGD</a:t>
            </a:r>
            <a:r>
              <a:rPr sz="1050" spc="-6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00"/>
                </a:solidFill>
                <a:latin typeface="Calibri"/>
                <a:cs typeface="Calibri"/>
              </a:rPr>
              <a:t>with</a:t>
            </a:r>
            <a:r>
              <a:rPr sz="1050" spc="-4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00"/>
                </a:solidFill>
                <a:latin typeface="Calibri"/>
                <a:cs typeface="Calibri"/>
              </a:rPr>
              <a:t>HCWs</a:t>
            </a:r>
            <a:r>
              <a:rPr sz="1050" spc="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FFFF00"/>
                </a:solidFill>
                <a:latin typeface="Calibri"/>
                <a:cs typeface="Calibri"/>
              </a:rPr>
              <a:t>in</a:t>
            </a:r>
            <a:r>
              <a:rPr sz="1050" spc="-4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050" spc="-20" dirty="0">
                <a:solidFill>
                  <a:srgbClr val="FFFF00"/>
                </a:solidFill>
                <a:latin typeface="Calibri"/>
                <a:cs typeface="Calibri"/>
              </a:rPr>
              <a:t>primary</a:t>
            </a:r>
            <a:r>
              <a:rPr sz="1050" spc="-5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050" spc="-25" dirty="0">
                <a:solidFill>
                  <a:srgbClr val="FFFF00"/>
                </a:solidFill>
                <a:latin typeface="Calibri"/>
                <a:cs typeface="Calibri"/>
              </a:rPr>
              <a:t>health</a:t>
            </a:r>
            <a:r>
              <a:rPr sz="1050" spc="-5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050" spc="-20" dirty="0">
                <a:solidFill>
                  <a:srgbClr val="FFFF00"/>
                </a:solidFill>
                <a:latin typeface="Calibri"/>
                <a:cs typeface="Calibri"/>
              </a:rPr>
              <a:t>facility </a:t>
            </a:r>
            <a:r>
              <a:rPr sz="1050" dirty="0">
                <a:solidFill>
                  <a:srgbClr val="FFFF00"/>
                </a:solidFill>
                <a:latin typeface="Calibri"/>
                <a:cs typeface="Calibri"/>
              </a:rPr>
              <a:t>(rural</a:t>
            </a:r>
            <a:r>
              <a:rPr sz="1050" spc="-20" dirty="0">
                <a:solidFill>
                  <a:srgbClr val="FFFF00"/>
                </a:solidFill>
                <a:latin typeface="Calibri"/>
                <a:cs typeface="Calibri"/>
              </a:rPr>
              <a:t> area),</a:t>
            </a:r>
            <a:r>
              <a:rPr sz="1050" spc="-5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050" spc="-20" dirty="0">
                <a:solidFill>
                  <a:srgbClr val="FFFF00"/>
                </a:solidFill>
                <a:latin typeface="Calibri"/>
                <a:cs typeface="Calibri"/>
              </a:rPr>
              <a:t>March</a:t>
            </a:r>
            <a:r>
              <a:rPr sz="1050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050" spc="-20" dirty="0">
                <a:solidFill>
                  <a:srgbClr val="FFFF00"/>
                </a:solidFill>
                <a:latin typeface="Calibri"/>
                <a:cs typeface="Calibri"/>
              </a:rPr>
              <a:t>21,</a:t>
            </a:r>
            <a:r>
              <a:rPr sz="1050" spc="-4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050" spc="-20" dirty="0">
                <a:solidFill>
                  <a:srgbClr val="FFFF00"/>
                </a:solidFill>
                <a:latin typeface="Calibri"/>
                <a:cs typeface="Calibri"/>
              </a:rPr>
              <a:t>2022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0160"/>
            <a:ext cx="11866880" cy="254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11139" y="6103937"/>
            <a:ext cx="5587365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Of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849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unvaccinated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adults,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34%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were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hesitant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unsure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(VH). </a:t>
            </a:r>
            <a:r>
              <a:rPr sz="1600" dirty="0">
                <a:latin typeface="Calibri"/>
                <a:cs typeface="Calibri"/>
              </a:rPr>
              <a:t>Overall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hesitancy/undecided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rate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among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adult sample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was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spc="135" dirty="0">
                <a:latin typeface="Calibri"/>
                <a:cs typeface="Calibri"/>
              </a:rPr>
              <a:t>~1</a:t>
            </a:r>
            <a:r>
              <a:rPr sz="1600" spc="130" dirty="0">
                <a:latin typeface="Calibri"/>
                <a:cs typeface="Calibri"/>
              </a:rPr>
              <a:t>9</a:t>
            </a:r>
            <a:r>
              <a:rPr sz="1600" spc="-655" dirty="0">
                <a:latin typeface="Calibri"/>
                <a:cs typeface="Calibri"/>
              </a:rPr>
              <a:t>%</a:t>
            </a:r>
            <a:r>
              <a:rPr sz="1800" spc="135" baseline="-13888" dirty="0">
                <a:solidFill>
                  <a:srgbClr val="878787"/>
                </a:solidFill>
                <a:latin typeface="Calibri"/>
                <a:cs typeface="Calibri"/>
              </a:rPr>
              <a:t>14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8507" y="1069403"/>
            <a:ext cx="9503410" cy="61595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2240"/>
              </a:lnSpc>
              <a:spcBef>
                <a:spcPts val="310"/>
              </a:spcBef>
            </a:pPr>
            <a:r>
              <a:rPr sz="2000" b="1" dirty="0">
                <a:latin typeface="Calibri"/>
                <a:cs typeface="Calibri"/>
              </a:rPr>
              <a:t>Overall</a:t>
            </a:r>
            <a:r>
              <a:rPr sz="2000" b="1" spc="-11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vaccination</a:t>
            </a:r>
            <a:r>
              <a:rPr sz="2000" b="1" spc="1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rate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was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higher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HCWs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compared</a:t>
            </a:r>
            <a:r>
              <a:rPr sz="2000" b="1" spc="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b="1" spc="-11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adults,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however,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among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unvaccinated</a:t>
            </a:r>
            <a:r>
              <a:rPr sz="2000" b="1" spc="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HCWs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adults,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vaccine</a:t>
            </a:r>
            <a:r>
              <a:rPr sz="2000" b="1" spc="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hesitancy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(VH)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rate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was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similar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at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34%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919" y="1757679"/>
            <a:ext cx="4114799" cy="41656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20113" y="2680652"/>
            <a:ext cx="10826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83%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(N=115)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7184" y="4502721"/>
            <a:ext cx="2195195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17%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(N=24)</a:t>
            </a:r>
            <a:endParaRPr sz="1600">
              <a:latin typeface="Calibri"/>
              <a:cs typeface="Calibri"/>
            </a:endParaRPr>
          </a:p>
          <a:p>
            <a:pPr marL="996950">
              <a:lnSpc>
                <a:spcPts val="1300"/>
              </a:lnSpc>
              <a:spcBef>
                <a:spcPts val="1000"/>
              </a:spcBef>
            </a:pPr>
            <a:r>
              <a:rPr sz="1100" dirty="0">
                <a:latin typeface="Calibri"/>
                <a:cs typeface="Calibri"/>
              </a:rPr>
              <a:t>34%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VH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rate</a:t>
            </a:r>
            <a:endParaRPr sz="1100">
              <a:latin typeface="Calibri"/>
              <a:cs typeface="Calibri"/>
            </a:endParaRPr>
          </a:p>
          <a:p>
            <a:pPr marL="996950">
              <a:lnSpc>
                <a:spcPts val="1300"/>
              </a:lnSpc>
            </a:pPr>
            <a:r>
              <a:rPr sz="1100" dirty="0">
                <a:latin typeface="Calibri"/>
                <a:cs typeface="Calibri"/>
              </a:rPr>
              <a:t>among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unvaccinated</a:t>
            </a:r>
            <a:endParaRPr sz="1100">
              <a:latin typeface="Calibri"/>
              <a:cs typeface="Calibri"/>
            </a:endParaRPr>
          </a:p>
          <a:p>
            <a:pPr marL="996950">
              <a:lnSpc>
                <a:spcPct val="100000"/>
              </a:lnSpc>
              <a:spcBef>
                <a:spcPts val="45"/>
              </a:spcBef>
            </a:pPr>
            <a:r>
              <a:rPr sz="1100" spc="-20" dirty="0">
                <a:latin typeface="Calibri"/>
                <a:cs typeface="Calibri"/>
              </a:rPr>
              <a:t>HCWs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0100" y="6103937"/>
            <a:ext cx="448627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Of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24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unvaccinated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HCWs,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34%</a:t>
            </a:r>
            <a:r>
              <a:rPr sz="1600" spc="1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were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hesitant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or </a:t>
            </a:r>
            <a:r>
              <a:rPr sz="1600" dirty="0">
                <a:latin typeface="Calibri"/>
                <a:cs typeface="Calibri"/>
              </a:rPr>
              <a:t>unsure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(VH).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Overall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hesitancy/undecided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rate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among </a:t>
            </a:r>
            <a:r>
              <a:rPr sz="1600" dirty="0">
                <a:latin typeface="Calibri"/>
                <a:cs typeface="Calibri"/>
              </a:rPr>
              <a:t>sample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HCW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was </a:t>
            </a:r>
            <a:r>
              <a:rPr sz="1600" spc="-25" dirty="0"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72479" y="1828800"/>
            <a:ext cx="4114799" cy="415543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632320" y="3830002"/>
            <a:ext cx="10858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44%</a:t>
            </a:r>
            <a:r>
              <a:rPr sz="1600" spc="-10" dirty="0">
                <a:latin typeface="Calibri"/>
                <a:cs typeface="Calibri"/>
              </a:rPr>
              <a:t> (N=666)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33841" y="3488372"/>
            <a:ext cx="850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56%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(849)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474200" y="3865879"/>
            <a:ext cx="243840" cy="497840"/>
          </a:xfrm>
          <a:custGeom>
            <a:avLst/>
            <a:gdLst/>
            <a:ahLst/>
            <a:cxnLst/>
            <a:rect l="l" t="t" r="r" b="b"/>
            <a:pathLst>
              <a:path w="243840" h="497839">
                <a:moveTo>
                  <a:pt x="0" y="0"/>
                </a:moveTo>
                <a:lnTo>
                  <a:pt x="47446" y="1603"/>
                </a:lnTo>
                <a:lnTo>
                  <a:pt x="86201" y="5969"/>
                </a:lnTo>
                <a:lnTo>
                  <a:pt x="112335" y="12430"/>
                </a:lnTo>
                <a:lnTo>
                  <a:pt x="121920" y="20320"/>
                </a:lnTo>
                <a:lnTo>
                  <a:pt x="121920" y="228600"/>
                </a:lnTo>
                <a:lnTo>
                  <a:pt x="131504" y="236489"/>
                </a:lnTo>
                <a:lnTo>
                  <a:pt x="157638" y="242951"/>
                </a:lnTo>
                <a:lnTo>
                  <a:pt x="196393" y="247316"/>
                </a:lnTo>
                <a:lnTo>
                  <a:pt x="243840" y="248920"/>
                </a:lnTo>
                <a:lnTo>
                  <a:pt x="196393" y="250523"/>
                </a:lnTo>
                <a:lnTo>
                  <a:pt x="157638" y="254889"/>
                </a:lnTo>
                <a:lnTo>
                  <a:pt x="131504" y="261350"/>
                </a:lnTo>
                <a:lnTo>
                  <a:pt x="121920" y="269240"/>
                </a:lnTo>
                <a:lnTo>
                  <a:pt x="121920" y="477520"/>
                </a:lnTo>
                <a:lnTo>
                  <a:pt x="112335" y="485409"/>
                </a:lnTo>
                <a:lnTo>
                  <a:pt x="86201" y="491871"/>
                </a:lnTo>
                <a:lnTo>
                  <a:pt x="47446" y="496236"/>
                </a:lnTo>
                <a:lnTo>
                  <a:pt x="0" y="49784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799066" y="3962780"/>
            <a:ext cx="1207135" cy="532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300"/>
              </a:lnSpc>
              <a:spcBef>
                <a:spcPts val="120"/>
              </a:spcBef>
            </a:pPr>
            <a:r>
              <a:rPr sz="1100" dirty="0">
                <a:latin typeface="Calibri"/>
                <a:cs typeface="Calibri"/>
              </a:rPr>
              <a:t>34%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VH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rate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00"/>
              </a:lnSpc>
            </a:pPr>
            <a:r>
              <a:rPr sz="1100" spc="-10" dirty="0">
                <a:latin typeface="Calibri"/>
                <a:cs typeface="Calibri"/>
              </a:rPr>
              <a:t>among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unvaccinated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100" spc="-10" dirty="0">
                <a:latin typeface="Calibri"/>
                <a:cs typeface="Calibri"/>
              </a:rPr>
              <a:t>adults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54040" y="1894839"/>
            <a:ext cx="20955" cy="3554095"/>
          </a:xfrm>
          <a:custGeom>
            <a:avLst/>
            <a:gdLst/>
            <a:ahLst/>
            <a:cxnLst/>
            <a:rect l="l" t="t" r="r" b="b"/>
            <a:pathLst>
              <a:path w="20954" h="3554095">
                <a:moveTo>
                  <a:pt x="0" y="0"/>
                </a:moveTo>
                <a:lnTo>
                  <a:pt x="20827" y="3554095"/>
                </a:lnTo>
              </a:path>
            </a:pathLst>
          </a:custGeom>
          <a:ln w="9525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548119" y="472440"/>
            <a:ext cx="2316480" cy="375920"/>
          </a:xfrm>
          <a:prstGeom prst="rect">
            <a:avLst/>
          </a:prstGeom>
          <a:solidFill>
            <a:srgbClr val="538135"/>
          </a:solidFill>
          <a:ln w="9525">
            <a:solidFill>
              <a:srgbClr val="0000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90"/>
              </a:spcBef>
            </a:pPr>
            <a:r>
              <a:rPr sz="1850" spc="-20" dirty="0">
                <a:solidFill>
                  <a:srgbClr val="FFFFFF"/>
                </a:solidFill>
                <a:latin typeface="Calibri"/>
                <a:cs typeface="Calibri"/>
              </a:rPr>
              <a:t>Baseline</a:t>
            </a:r>
            <a:r>
              <a:rPr sz="185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Calibri"/>
                <a:cs typeface="Calibri"/>
              </a:rPr>
              <a:t>survey</a:t>
            </a:r>
            <a:r>
              <a:rPr sz="185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0160"/>
            <a:ext cx="11866880" cy="254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086083" y="6433820"/>
            <a:ext cx="1676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78787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880" y="1838960"/>
            <a:ext cx="5212080" cy="2895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4350" y="5122481"/>
            <a:ext cx="4580255" cy="459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710"/>
              </a:lnSpc>
              <a:spcBef>
                <a:spcPts val="90"/>
              </a:spcBef>
            </a:pPr>
            <a:r>
              <a:rPr sz="1450" spc="-10" dirty="0">
                <a:latin typeface="Arial"/>
                <a:cs typeface="Arial"/>
              </a:rPr>
              <a:t>Major</a:t>
            </a:r>
            <a:r>
              <a:rPr sz="1450" spc="-15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reasons</a:t>
            </a:r>
            <a:r>
              <a:rPr sz="1450" spc="-145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were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concerns</a:t>
            </a:r>
            <a:r>
              <a:rPr sz="1450" spc="-145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about</a:t>
            </a:r>
            <a:r>
              <a:rPr sz="1450" spc="-15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the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vaccine’s</a:t>
            </a:r>
            <a:r>
              <a:rPr sz="1450" b="1" spc="-150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safety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1710"/>
              </a:lnSpc>
            </a:pPr>
            <a:r>
              <a:rPr sz="1450" b="1" dirty="0">
                <a:latin typeface="Arial"/>
                <a:cs typeface="Arial"/>
              </a:rPr>
              <a:t>(31%)</a:t>
            </a:r>
            <a:r>
              <a:rPr sz="1450" b="1" spc="-140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and</a:t>
            </a:r>
            <a:r>
              <a:rPr sz="1450" spc="-150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side</a:t>
            </a:r>
            <a:r>
              <a:rPr sz="1450" b="1" spc="-5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effects</a:t>
            </a:r>
            <a:r>
              <a:rPr sz="1450" b="1" spc="-145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(28%)</a:t>
            </a:r>
            <a:r>
              <a:rPr sz="1450" spc="-10" dirty="0">
                <a:latin typeface="Arial"/>
                <a:cs typeface="Arial"/>
              </a:rPr>
              <a:t>,</a:t>
            </a:r>
            <a:r>
              <a:rPr sz="1450" spc="-145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and</a:t>
            </a:r>
            <a:r>
              <a:rPr sz="1450" spc="-15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other.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72479" y="1605280"/>
            <a:ext cx="5476240" cy="27127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179820" y="4521834"/>
            <a:ext cx="5494020" cy="1741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latin typeface="Calibri"/>
                <a:cs typeface="Calibri"/>
              </a:rPr>
              <a:t>Major</a:t>
            </a:r>
            <a:r>
              <a:rPr sz="1450" spc="-7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reasons</a:t>
            </a:r>
            <a:r>
              <a:rPr sz="1450" spc="-5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for</a:t>
            </a:r>
            <a:r>
              <a:rPr sz="1450" spc="-7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vaccine</a:t>
            </a:r>
            <a:r>
              <a:rPr sz="1450" spc="-40" dirty="0">
                <a:latin typeface="Calibri"/>
                <a:cs typeface="Calibri"/>
              </a:rPr>
              <a:t> </a:t>
            </a:r>
            <a:r>
              <a:rPr sz="1450" spc="-20" dirty="0">
                <a:latin typeface="Calibri"/>
                <a:cs typeface="Calibri"/>
              </a:rPr>
              <a:t>hesitancy</a:t>
            </a:r>
            <a:r>
              <a:rPr sz="1450" spc="-55" dirty="0">
                <a:latin typeface="Calibri"/>
                <a:cs typeface="Calibri"/>
              </a:rPr>
              <a:t> </a:t>
            </a:r>
            <a:r>
              <a:rPr sz="1450" spc="-20" dirty="0">
                <a:latin typeface="Calibri"/>
                <a:cs typeface="Calibri"/>
              </a:rPr>
              <a:t>were: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Calibri"/>
              <a:cs typeface="Calibri"/>
            </a:endParaRPr>
          </a:p>
          <a:p>
            <a:pPr marL="297180" marR="5080" indent="-285115">
              <a:lnSpc>
                <a:spcPct val="99000"/>
              </a:lnSpc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50" spc="-10" dirty="0">
                <a:latin typeface="Calibri"/>
                <a:cs typeface="Calibri"/>
              </a:rPr>
              <a:t>practical</a:t>
            </a:r>
            <a:r>
              <a:rPr sz="1450" spc="-80" dirty="0">
                <a:latin typeface="Calibri"/>
                <a:cs typeface="Calibri"/>
              </a:rPr>
              <a:t> </a:t>
            </a:r>
            <a:r>
              <a:rPr sz="1450" spc="-20" dirty="0">
                <a:latin typeface="Calibri"/>
                <a:cs typeface="Calibri"/>
              </a:rPr>
              <a:t>issues-</a:t>
            </a:r>
            <a:r>
              <a:rPr sz="1450" spc="-15" dirty="0">
                <a:latin typeface="Calibri"/>
                <a:cs typeface="Calibri"/>
              </a:rPr>
              <a:t> </a:t>
            </a:r>
            <a:r>
              <a:rPr sz="1450" b="1" dirty="0">
                <a:latin typeface="Calibri"/>
                <a:cs typeface="Calibri"/>
              </a:rPr>
              <a:t>lack</a:t>
            </a:r>
            <a:r>
              <a:rPr sz="1450" b="1" spc="-35" dirty="0">
                <a:latin typeface="Calibri"/>
                <a:cs typeface="Calibri"/>
              </a:rPr>
              <a:t> </a:t>
            </a:r>
            <a:r>
              <a:rPr sz="1450" b="1" dirty="0">
                <a:latin typeface="Calibri"/>
                <a:cs typeface="Calibri"/>
              </a:rPr>
              <a:t>of</a:t>
            </a:r>
            <a:r>
              <a:rPr sz="1450" b="1" spc="-35" dirty="0">
                <a:latin typeface="Calibri"/>
                <a:cs typeface="Calibri"/>
              </a:rPr>
              <a:t> </a:t>
            </a:r>
            <a:r>
              <a:rPr sz="1450" b="1" spc="-25" dirty="0">
                <a:latin typeface="Calibri"/>
                <a:cs typeface="Calibri"/>
              </a:rPr>
              <a:t>knowledge</a:t>
            </a:r>
            <a:r>
              <a:rPr sz="1450" b="1" spc="-70" dirty="0">
                <a:latin typeface="Calibri"/>
                <a:cs typeface="Calibri"/>
              </a:rPr>
              <a:t> </a:t>
            </a:r>
            <a:r>
              <a:rPr sz="1450" b="1" dirty="0">
                <a:latin typeface="Calibri"/>
                <a:cs typeface="Calibri"/>
              </a:rPr>
              <a:t>on</a:t>
            </a:r>
            <a:r>
              <a:rPr sz="1450" b="1" spc="-125" dirty="0">
                <a:latin typeface="Calibri"/>
                <a:cs typeface="Calibri"/>
              </a:rPr>
              <a:t> </a:t>
            </a:r>
            <a:r>
              <a:rPr sz="1450" b="1" spc="-25" dirty="0">
                <a:latin typeface="Calibri"/>
                <a:cs typeface="Calibri"/>
              </a:rPr>
              <a:t>where</a:t>
            </a:r>
            <a:r>
              <a:rPr sz="1450" b="1" spc="-70" dirty="0">
                <a:latin typeface="Calibri"/>
                <a:cs typeface="Calibri"/>
              </a:rPr>
              <a:t> </a:t>
            </a:r>
            <a:r>
              <a:rPr sz="1450" b="1" spc="-20" dirty="0">
                <a:latin typeface="Calibri"/>
                <a:cs typeface="Calibri"/>
              </a:rPr>
              <a:t>to</a:t>
            </a:r>
            <a:r>
              <a:rPr sz="1450" b="1" spc="-35" dirty="0">
                <a:latin typeface="Calibri"/>
                <a:cs typeface="Calibri"/>
              </a:rPr>
              <a:t> </a:t>
            </a:r>
            <a:r>
              <a:rPr sz="1450" b="1" dirty="0">
                <a:latin typeface="Calibri"/>
                <a:cs typeface="Calibri"/>
              </a:rPr>
              <a:t>get</a:t>
            </a:r>
            <a:r>
              <a:rPr sz="1450" b="1" spc="-85" dirty="0">
                <a:latin typeface="Calibri"/>
                <a:cs typeface="Calibri"/>
              </a:rPr>
              <a:t> </a:t>
            </a:r>
            <a:r>
              <a:rPr sz="1450" b="1" spc="-10" dirty="0">
                <a:latin typeface="Calibri"/>
                <a:cs typeface="Calibri"/>
              </a:rPr>
              <a:t>vaccinated</a:t>
            </a:r>
            <a:r>
              <a:rPr sz="1450" b="1" spc="-125" dirty="0">
                <a:latin typeface="Calibri"/>
                <a:cs typeface="Calibri"/>
              </a:rPr>
              <a:t> </a:t>
            </a:r>
            <a:r>
              <a:rPr sz="1450" b="1" spc="-10" dirty="0">
                <a:latin typeface="Calibri"/>
                <a:cs typeface="Calibri"/>
              </a:rPr>
              <a:t>(49%), </a:t>
            </a:r>
            <a:r>
              <a:rPr sz="1450" b="1" dirty="0">
                <a:latin typeface="Calibri"/>
                <a:cs typeface="Calibri"/>
              </a:rPr>
              <a:t>vaccine</a:t>
            </a:r>
            <a:r>
              <a:rPr sz="1450" b="1" spc="-60" dirty="0">
                <a:latin typeface="Calibri"/>
                <a:cs typeface="Calibri"/>
              </a:rPr>
              <a:t> </a:t>
            </a:r>
            <a:r>
              <a:rPr sz="1450" b="1" dirty="0">
                <a:latin typeface="Calibri"/>
                <a:cs typeface="Calibri"/>
              </a:rPr>
              <a:t>not</a:t>
            </a:r>
            <a:r>
              <a:rPr sz="1450" b="1" spc="-70" dirty="0">
                <a:latin typeface="Calibri"/>
                <a:cs typeface="Calibri"/>
              </a:rPr>
              <a:t> </a:t>
            </a:r>
            <a:r>
              <a:rPr sz="1450" b="1" spc="-20" dirty="0">
                <a:latin typeface="Calibri"/>
                <a:cs typeface="Calibri"/>
              </a:rPr>
              <a:t>offered</a:t>
            </a:r>
            <a:r>
              <a:rPr sz="1450" b="1" spc="-114" dirty="0">
                <a:latin typeface="Calibri"/>
                <a:cs typeface="Calibri"/>
              </a:rPr>
              <a:t> </a:t>
            </a:r>
            <a:r>
              <a:rPr sz="1450" b="1" dirty="0">
                <a:latin typeface="Calibri"/>
                <a:cs typeface="Calibri"/>
              </a:rPr>
              <a:t>yet</a:t>
            </a:r>
            <a:r>
              <a:rPr sz="1450" b="1" spc="-75" dirty="0">
                <a:latin typeface="Calibri"/>
                <a:cs typeface="Calibri"/>
              </a:rPr>
              <a:t> </a:t>
            </a:r>
            <a:r>
              <a:rPr sz="1450" b="1" spc="-10" dirty="0">
                <a:latin typeface="Calibri"/>
                <a:cs typeface="Calibri"/>
              </a:rPr>
              <a:t>(44%),</a:t>
            </a:r>
            <a:r>
              <a:rPr sz="1450" b="1" spc="-105" dirty="0">
                <a:latin typeface="Calibri"/>
                <a:cs typeface="Calibri"/>
              </a:rPr>
              <a:t> </a:t>
            </a:r>
            <a:r>
              <a:rPr sz="1450" b="1" spc="-15" dirty="0">
                <a:latin typeface="Calibri"/>
                <a:cs typeface="Calibri"/>
              </a:rPr>
              <a:t>vaccine</a:t>
            </a:r>
            <a:r>
              <a:rPr sz="1450" b="1" spc="-55" dirty="0">
                <a:latin typeface="Calibri"/>
                <a:cs typeface="Calibri"/>
              </a:rPr>
              <a:t> </a:t>
            </a:r>
            <a:r>
              <a:rPr sz="1450" b="1" spc="-30" dirty="0">
                <a:latin typeface="Calibri"/>
                <a:cs typeface="Calibri"/>
              </a:rPr>
              <a:t>unavailability</a:t>
            </a:r>
            <a:r>
              <a:rPr sz="1450" b="1" spc="-10" dirty="0">
                <a:latin typeface="Calibri"/>
                <a:cs typeface="Calibri"/>
              </a:rPr>
              <a:t> (31%),</a:t>
            </a:r>
            <a:r>
              <a:rPr sz="1450" b="1" spc="-110" dirty="0">
                <a:latin typeface="Calibri"/>
                <a:cs typeface="Calibri"/>
              </a:rPr>
              <a:t> </a:t>
            </a:r>
            <a:r>
              <a:rPr sz="1450" b="1" spc="-20" dirty="0">
                <a:latin typeface="Calibri"/>
                <a:cs typeface="Calibri"/>
              </a:rPr>
              <a:t>inability</a:t>
            </a:r>
            <a:r>
              <a:rPr sz="1450" b="1" spc="-10" dirty="0">
                <a:latin typeface="Calibri"/>
                <a:cs typeface="Calibri"/>
              </a:rPr>
              <a:t> </a:t>
            </a:r>
            <a:r>
              <a:rPr sz="1450" b="1" spc="-25" dirty="0">
                <a:latin typeface="Calibri"/>
                <a:cs typeface="Calibri"/>
              </a:rPr>
              <a:t>to </a:t>
            </a:r>
            <a:r>
              <a:rPr sz="1450" b="1" dirty="0">
                <a:latin typeface="Calibri"/>
                <a:cs typeface="Calibri"/>
              </a:rPr>
              <a:t>access</a:t>
            </a:r>
            <a:r>
              <a:rPr sz="1450" b="1" spc="-70" dirty="0">
                <a:latin typeface="Calibri"/>
                <a:cs typeface="Calibri"/>
              </a:rPr>
              <a:t> </a:t>
            </a:r>
            <a:r>
              <a:rPr sz="1450" b="1" spc="-10" dirty="0">
                <a:latin typeface="Calibri"/>
                <a:cs typeface="Calibri"/>
              </a:rPr>
              <a:t>vaccines</a:t>
            </a:r>
            <a:r>
              <a:rPr sz="1450" b="1" spc="-70" dirty="0">
                <a:latin typeface="Calibri"/>
                <a:cs typeface="Calibri"/>
              </a:rPr>
              <a:t> </a:t>
            </a:r>
            <a:r>
              <a:rPr sz="1450" b="1" spc="-10" dirty="0">
                <a:latin typeface="Calibri"/>
                <a:cs typeface="Calibri"/>
              </a:rPr>
              <a:t>(27%),</a:t>
            </a:r>
            <a:r>
              <a:rPr sz="1450" b="1" spc="-110" dirty="0">
                <a:latin typeface="Calibri"/>
                <a:cs typeface="Calibri"/>
              </a:rPr>
              <a:t> </a:t>
            </a:r>
            <a:r>
              <a:rPr sz="1450" b="1" dirty="0">
                <a:latin typeface="Calibri"/>
                <a:cs typeface="Calibri"/>
              </a:rPr>
              <a:t>far</a:t>
            </a:r>
            <a:r>
              <a:rPr sz="1450" b="1" spc="-90" dirty="0">
                <a:latin typeface="Calibri"/>
                <a:cs typeface="Calibri"/>
              </a:rPr>
              <a:t> </a:t>
            </a:r>
            <a:r>
              <a:rPr sz="1450" b="1" spc="-20" dirty="0">
                <a:latin typeface="Calibri"/>
                <a:cs typeface="Calibri"/>
              </a:rPr>
              <a:t>vaccination</a:t>
            </a:r>
            <a:r>
              <a:rPr sz="1450" b="1" spc="-114" dirty="0">
                <a:latin typeface="Calibri"/>
                <a:cs typeface="Calibri"/>
              </a:rPr>
              <a:t> </a:t>
            </a:r>
            <a:r>
              <a:rPr sz="1450" b="1" spc="-30" dirty="0">
                <a:latin typeface="Calibri"/>
                <a:cs typeface="Calibri"/>
              </a:rPr>
              <a:t>site</a:t>
            </a:r>
            <a:r>
              <a:rPr sz="1450" b="1" spc="-55" dirty="0">
                <a:latin typeface="Calibri"/>
                <a:cs typeface="Calibri"/>
              </a:rPr>
              <a:t> </a:t>
            </a:r>
            <a:r>
              <a:rPr sz="1450" b="1" spc="-10" dirty="0">
                <a:latin typeface="Calibri"/>
                <a:cs typeface="Calibri"/>
              </a:rPr>
              <a:t>(14%);</a:t>
            </a:r>
            <a:endParaRPr sz="1450">
              <a:latin typeface="Calibri"/>
              <a:cs typeface="Calibri"/>
            </a:endParaRPr>
          </a:p>
          <a:p>
            <a:pPr marL="297180" indent="-285115">
              <a:lnSpc>
                <a:spcPts val="1605"/>
              </a:lnSpc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50" spc="-30" dirty="0">
                <a:latin typeface="Calibri"/>
                <a:cs typeface="Calibri"/>
              </a:rPr>
              <a:t>Thoughts</a:t>
            </a:r>
            <a:r>
              <a:rPr sz="1450" spc="-8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and</a:t>
            </a:r>
            <a:r>
              <a:rPr sz="1450" spc="-2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feeling</a:t>
            </a:r>
            <a:r>
              <a:rPr sz="1450" spc="-3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issues-</a:t>
            </a:r>
            <a:r>
              <a:rPr sz="1450" spc="-25" dirty="0">
                <a:latin typeface="Calibri"/>
                <a:cs typeface="Calibri"/>
              </a:rPr>
              <a:t> </a:t>
            </a:r>
            <a:r>
              <a:rPr sz="1450" b="1" spc="-10" dirty="0">
                <a:latin typeface="Calibri"/>
                <a:cs typeface="Calibri"/>
              </a:rPr>
              <a:t>concerns</a:t>
            </a:r>
            <a:r>
              <a:rPr sz="1450" b="1" spc="-85" dirty="0">
                <a:latin typeface="Calibri"/>
                <a:cs typeface="Calibri"/>
              </a:rPr>
              <a:t> </a:t>
            </a:r>
            <a:r>
              <a:rPr sz="1450" b="1" spc="-10" dirty="0">
                <a:latin typeface="Calibri"/>
                <a:cs typeface="Calibri"/>
              </a:rPr>
              <a:t>about</a:t>
            </a:r>
            <a:r>
              <a:rPr sz="1450" b="1" spc="-95" dirty="0">
                <a:latin typeface="Calibri"/>
                <a:cs typeface="Calibri"/>
              </a:rPr>
              <a:t> </a:t>
            </a:r>
            <a:r>
              <a:rPr sz="1450" b="1" spc="-25" dirty="0">
                <a:latin typeface="Calibri"/>
                <a:cs typeface="Calibri"/>
              </a:rPr>
              <a:t>COVID-</a:t>
            </a:r>
            <a:r>
              <a:rPr sz="1450" b="1" spc="-20" dirty="0">
                <a:latin typeface="Calibri"/>
                <a:cs typeface="Calibri"/>
              </a:rPr>
              <a:t>19</a:t>
            </a:r>
            <a:r>
              <a:rPr sz="1450" b="1" spc="-80" dirty="0">
                <a:latin typeface="Calibri"/>
                <a:cs typeface="Calibri"/>
              </a:rPr>
              <a:t> </a:t>
            </a:r>
            <a:r>
              <a:rPr sz="1450" b="1" spc="-15" dirty="0">
                <a:latin typeface="Calibri"/>
                <a:cs typeface="Calibri"/>
              </a:rPr>
              <a:t>vaccine</a:t>
            </a:r>
            <a:r>
              <a:rPr sz="1450" b="1" spc="-75" dirty="0">
                <a:latin typeface="Calibri"/>
                <a:cs typeface="Calibri"/>
              </a:rPr>
              <a:t> </a:t>
            </a:r>
            <a:r>
              <a:rPr sz="1450" b="1" spc="-10" dirty="0">
                <a:latin typeface="Calibri"/>
                <a:cs typeface="Calibri"/>
              </a:rPr>
              <a:t>safety</a:t>
            </a:r>
            <a:endParaRPr sz="1450">
              <a:latin typeface="Calibri"/>
              <a:cs typeface="Calibri"/>
            </a:endParaRPr>
          </a:p>
          <a:p>
            <a:pPr marL="297180">
              <a:lnSpc>
                <a:spcPts val="1710"/>
              </a:lnSpc>
              <a:spcBef>
                <a:spcPts val="25"/>
              </a:spcBef>
            </a:pPr>
            <a:r>
              <a:rPr sz="1450" b="1" spc="-10" dirty="0">
                <a:latin typeface="Calibri"/>
                <a:cs typeface="Calibri"/>
              </a:rPr>
              <a:t>(31%),</a:t>
            </a:r>
            <a:r>
              <a:rPr sz="1450" b="1" spc="-25" dirty="0">
                <a:latin typeface="Calibri"/>
                <a:cs typeface="Calibri"/>
              </a:rPr>
              <a:t> </a:t>
            </a:r>
            <a:r>
              <a:rPr sz="1450" b="1" spc="-20" dirty="0">
                <a:latin typeface="Calibri"/>
                <a:cs typeface="Calibri"/>
              </a:rPr>
              <a:t>side</a:t>
            </a:r>
            <a:r>
              <a:rPr sz="1450" b="1" spc="-60" dirty="0">
                <a:latin typeface="Calibri"/>
                <a:cs typeface="Calibri"/>
              </a:rPr>
              <a:t> </a:t>
            </a:r>
            <a:r>
              <a:rPr sz="1450" b="1" dirty="0">
                <a:latin typeface="Calibri"/>
                <a:cs typeface="Calibri"/>
              </a:rPr>
              <a:t>effects</a:t>
            </a:r>
            <a:r>
              <a:rPr sz="1450" b="1" spc="-75" dirty="0">
                <a:latin typeface="Calibri"/>
                <a:cs typeface="Calibri"/>
              </a:rPr>
              <a:t> </a:t>
            </a:r>
            <a:r>
              <a:rPr sz="1450" b="1" spc="-10" dirty="0">
                <a:latin typeface="Calibri"/>
                <a:cs typeface="Calibri"/>
              </a:rPr>
              <a:t>(29%),</a:t>
            </a:r>
            <a:r>
              <a:rPr sz="1450" b="1" spc="-114" dirty="0">
                <a:latin typeface="Calibri"/>
                <a:cs typeface="Calibri"/>
              </a:rPr>
              <a:t> </a:t>
            </a:r>
            <a:r>
              <a:rPr sz="1450" b="1" dirty="0">
                <a:latin typeface="Calibri"/>
                <a:cs typeface="Calibri"/>
              </a:rPr>
              <a:t>and</a:t>
            </a:r>
            <a:r>
              <a:rPr sz="1450" b="1" spc="-30" dirty="0">
                <a:latin typeface="Calibri"/>
                <a:cs typeface="Calibri"/>
              </a:rPr>
              <a:t> </a:t>
            </a:r>
            <a:r>
              <a:rPr sz="1450" b="1" spc="-25" dirty="0">
                <a:latin typeface="Calibri"/>
                <a:cs typeface="Calibri"/>
              </a:rPr>
              <a:t>efficacy</a:t>
            </a:r>
            <a:r>
              <a:rPr sz="1450" b="1" spc="-100" dirty="0">
                <a:latin typeface="Calibri"/>
                <a:cs typeface="Calibri"/>
              </a:rPr>
              <a:t> </a:t>
            </a:r>
            <a:r>
              <a:rPr sz="1450" b="1" dirty="0">
                <a:latin typeface="Calibri"/>
                <a:cs typeface="Calibri"/>
              </a:rPr>
              <a:t>(28%)</a:t>
            </a:r>
            <a:r>
              <a:rPr sz="1450" dirty="0">
                <a:latin typeface="Calibri"/>
                <a:cs typeface="Calibri"/>
              </a:rPr>
              <a:t>;</a:t>
            </a:r>
            <a:r>
              <a:rPr sz="1450" spc="-130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and</a:t>
            </a:r>
            <a:endParaRPr sz="1450">
              <a:latin typeface="Calibri"/>
              <a:cs typeface="Calibri"/>
            </a:endParaRPr>
          </a:p>
          <a:p>
            <a:pPr marL="297180" indent="-285115">
              <a:lnSpc>
                <a:spcPts val="1710"/>
              </a:lnSpc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50" dirty="0">
                <a:latin typeface="Calibri"/>
                <a:cs typeface="Calibri"/>
              </a:rPr>
              <a:t>Social</a:t>
            </a:r>
            <a:r>
              <a:rPr sz="1450" spc="-6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processes</a:t>
            </a:r>
            <a:r>
              <a:rPr sz="1450" spc="-60" dirty="0">
                <a:latin typeface="Calibri"/>
                <a:cs typeface="Calibri"/>
              </a:rPr>
              <a:t> </a:t>
            </a:r>
            <a:r>
              <a:rPr sz="1450" spc="-20" dirty="0">
                <a:latin typeface="Calibri"/>
                <a:cs typeface="Calibri"/>
              </a:rPr>
              <a:t>issues-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b="1" spc="-20" dirty="0">
                <a:latin typeface="Calibri"/>
                <a:cs typeface="Calibri"/>
              </a:rPr>
              <a:t>distrust</a:t>
            </a:r>
            <a:r>
              <a:rPr sz="1450" b="1" spc="-75" dirty="0">
                <a:latin typeface="Calibri"/>
                <a:cs typeface="Calibri"/>
              </a:rPr>
              <a:t> </a:t>
            </a:r>
            <a:r>
              <a:rPr sz="1450" b="1" spc="-30" dirty="0">
                <a:latin typeface="Calibri"/>
                <a:cs typeface="Calibri"/>
              </a:rPr>
              <a:t>in</a:t>
            </a:r>
            <a:r>
              <a:rPr sz="1450" b="1" spc="-25" dirty="0">
                <a:latin typeface="Calibri"/>
                <a:cs typeface="Calibri"/>
              </a:rPr>
              <a:t> </a:t>
            </a:r>
            <a:r>
              <a:rPr sz="1450" b="1" spc="-20" dirty="0">
                <a:latin typeface="Calibri"/>
                <a:cs typeface="Calibri"/>
              </a:rPr>
              <a:t>government</a:t>
            </a:r>
            <a:r>
              <a:rPr sz="1450" b="1" spc="-75" dirty="0">
                <a:latin typeface="Calibri"/>
                <a:cs typeface="Calibri"/>
              </a:rPr>
              <a:t> </a:t>
            </a:r>
            <a:r>
              <a:rPr sz="1450" b="1" spc="-10" dirty="0">
                <a:latin typeface="Calibri"/>
                <a:cs typeface="Calibri"/>
              </a:rPr>
              <a:t>(11%)</a:t>
            </a:r>
            <a:r>
              <a:rPr sz="1450" spc="-10" dirty="0"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9820" y="6434137"/>
            <a:ext cx="2449830" cy="245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25" dirty="0">
                <a:latin typeface="Calibri"/>
                <a:cs typeface="Calibri"/>
              </a:rPr>
              <a:t>Multiple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responses</a:t>
            </a:r>
            <a:r>
              <a:rPr sz="1450" spc="-60" dirty="0">
                <a:latin typeface="Calibri"/>
                <a:cs typeface="Calibri"/>
              </a:rPr>
              <a:t> </a:t>
            </a:r>
            <a:r>
              <a:rPr sz="1450" spc="-20" dirty="0">
                <a:latin typeface="Calibri"/>
                <a:cs typeface="Calibri"/>
              </a:rPr>
              <a:t>were</a:t>
            </a:r>
            <a:r>
              <a:rPr sz="1450" spc="-5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allowed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51575" y="1085850"/>
            <a:ext cx="5337175" cy="375285"/>
          </a:xfrm>
          <a:prstGeom prst="rect">
            <a:avLst/>
          </a:prstGeom>
          <a:solidFill>
            <a:srgbClr val="4471C4"/>
          </a:solidFill>
          <a:ln w="12700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latin typeface="Calibri"/>
                <a:cs typeface="Calibri"/>
              </a:rPr>
              <a:t>COVID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vaccination</a:t>
            </a:r>
            <a:r>
              <a:rPr sz="1200" b="1" spc="6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rate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(%)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among</a:t>
            </a:r>
            <a:r>
              <a:rPr sz="1200" b="1" spc="6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adults by</a:t>
            </a:r>
            <a:r>
              <a:rPr sz="1200" b="1" spc="-7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key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demographic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characteristics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462519" y="533400"/>
            <a:ext cx="2306320" cy="375920"/>
          </a:xfrm>
          <a:prstGeom prst="rect">
            <a:avLst/>
          </a:prstGeom>
          <a:solidFill>
            <a:srgbClr val="538135"/>
          </a:solidFill>
          <a:ln w="9525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80"/>
              </a:spcBef>
            </a:pPr>
            <a:r>
              <a:rPr sz="1850" spc="-20" dirty="0">
                <a:solidFill>
                  <a:srgbClr val="FFFFFF"/>
                </a:solidFill>
                <a:latin typeface="Calibri"/>
                <a:cs typeface="Calibri"/>
              </a:rPr>
              <a:t>Baseline</a:t>
            </a:r>
            <a:r>
              <a:rPr sz="185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Calibri"/>
                <a:cs typeface="Calibri"/>
              </a:rPr>
              <a:t>survey</a:t>
            </a:r>
            <a:r>
              <a:rPr sz="185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1405" y="793241"/>
            <a:ext cx="4834890" cy="457200"/>
          </a:xfrm>
          <a:prstGeom prst="rect">
            <a:avLst/>
          </a:prstGeom>
          <a:solidFill>
            <a:srgbClr val="4471C4"/>
          </a:solidFill>
          <a:ln w="12700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Calibri"/>
                <a:cs typeface="Calibri"/>
              </a:rPr>
              <a:t>COVID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vaccination</a:t>
            </a:r>
            <a:r>
              <a:rPr sz="1200" b="1" spc="7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rate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(%)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among</a:t>
            </a:r>
            <a:r>
              <a:rPr sz="1200" b="1" spc="7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HCWs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by key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demographic</a:t>
            </a:r>
            <a:endParaRPr sz="12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characteristics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0160"/>
            <a:ext cx="11866880" cy="254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0572" y="764476"/>
            <a:ext cx="2767965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25" dirty="0">
                <a:solidFill>
                  <a:srgbClr val="4670C4"/>
                </a:solidFill>
                <a:latin typeface="Calibri"/>
                <a:cs typeface="Calibri"/>
              </a:rPr>
              <a:t>Qualitative</a:t>
            </a:r>
            <a:r>
              <a:rPr sz="1850" spc="-30" dirty="0">
                <a:solidFill>
                  <a:srgbClr val="4670C4"/>
                </a:solidFill>
                <a:latin typeface="Calibri"/>
                <a:cs typeface="Calibri"/>
              </a:rPr>
              <a:t> </a:t>
            </a:r>
            <a:r>
              <a:rPr sz="1850" spc="-25" dirty="0">
                <a:solidFill>
                  <a:srgbClr val="4670C4"/>
                </a:solidFill>
                <a:latin typeface="Calibri"/>
                <a:cs typeface="Calibri"/>
              </a:rPr>
              <a:t>interview </a:t>
            </a:r>
            <a:r>
              <a:rPr sz="1850" spc="-10" dirty="0">
                <a:solidFill>
                  <a:srgbClr val="4670C4"/>
                </a:solidFill>
                <a:latin typeface="Calibri"/>
                <a:cs typeface="Calibri"/>
              </a:rPr>
              <a:t>findings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6880" y="1371600"/>
            <a:ext cx="11663680" cy="5354320"/>
            <a:chOff x="436880" y="1371600"/>
            <a:chExt cx="11663680" cy="53543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880" y="1371600"/>
              <a:ext cx="10496158" cy="53543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4720" y="4165600"/>
              <a:ext cx="4805680" cy="22961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279894" y="3743960"/>
              <a:ext cx="4815840" cy="2722880"/>
            </a:xfrm>
            <a:custGeom>
              <a:avLst/>
              <a:gdLst/>
              <a:ahLst/>
              <a:cxnLst/>
              <a:rect l="l" t="t" r="r" b="b"/>
              <a:pathLst>
                <a:path w="4815840" h="2722879">
                  <a:moveTo>
                    <a:pt x="0" y="2722562"/>
                  </a:moveTo>
                  <a:lnTo>
                    <a:pt x="4815205" y="2722562"/>
                  </a:lnTo>
                  <a:lnTo>
                    <a:pt x="4815205" y="416877"/>
                  </a:lnTo>
                  <a:lnTo>
                    <a:pt x="0" y="416877"/>
                  </a:lnTo>
                  <a:lnTo>
                    <a:pt x="0" y="2722562"/>
                  </a:lnTo>
                  <a:close/>
                </a:path>
                <a:path w="4815840" h="2722879">
                  <a:moveTo>
                    <a:pt x="9905" y="406400"/>
                  </a:moveTo>
                  <a:lnTo>
                    <a:pt x="4815585" y="406400"/>
                  </a:lnTo>
                  <a:lnTo>
                    <a:pt x="4815585" y="0"/>
                  </a:lnTo>
                  <a:lnTo>
                    <a:pt x="9905" y="0"/>
                  </a:lnTo>
                  <a:lnTo>
                    <a:pt x="9905" y="406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284656" y="3769677"/>
            <a:ext cx="4805680" cy="337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0965">
              <a:lnSpc>
                <a:spcPts val="1230"/>
              </a:lnSpc>
              <a:spcBef>
                <a:spcPts val="90"/>
              </a:spcBef>
            </a:pPr>
            <a:r>
              <a:rPr sz="1050" dirty="0">
                <a:latin typeface="Calibri"/>
                <a:cs typeface="Calibri"/>
              </a:rPr>
              <a:t>Most</a:t>
            </a:r>
            <a:r>
              <a:rPr sz="1050" spc="-8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cited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socio-</a:t>
            </a:r>
            <a:r>
              <a:rPr sz="1050" spc="-35" dirty="0">
                <a:latin typeface="Calibri"/>
                <a:cs typeface="Calibri"/>
              </a:rPr>
              <a:t>behavioral </a:t>
            </a:r>
            <a:r>
              <a:rPr sz="1050" spc="-10" dirty="0">
                <a:latin typeface="Calibri"/>
                <a:cs typeface="Calibri"/>
              </a:rPr>
              <a:t>drivers</a:t>
            </a:r>
            <a:r>
              <a:rPr sz="1050" spc="-5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-35" dirty="0">
                <a:latin typeface="Calibri"/>
                <a:cs typeface="Calibri"/>
              </a:rPr>
              <a:t> COVID-</a:t>
            </a:r>
            <a:r>
              <a:rPr sz="1050" dirty="0">
                <a:latin typeface="Calibri"/>
                <a:cs typeface="Calibri"/>
              </a:rPr>
              <a:t>19</a:t>
            </a:r>
            <a:r>
              <a:rPr sz="1050" spc="-10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vaccine</a:t>
            </a:r>
            <a:r>
              <a:rPr sz="1050" spc="-95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hesitancy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from</a:t>
            </a:r>
            <a:r>
              <a:rPr sz="1050" spc="-75" dirty="0">
                <a:latin typeface="Calibri"/>
                <a:cs typeface="Calibri"/>
              </a:rPr>
              <a:t> </a:t>
            </a:r>
            <a:r>
              <a:rPr sz="1050" spc="-20" dirty="0">
                <a:latin typeface="Calibri"/>
                <a:cs typeface="Calibri"/>
              </a:rPr>
              <a:t>the</a:t>
            </a:r>
            <a:r>
              <a:rPr sz="1050" spc="-9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qualitative</a:t>
            </a:r>
            <a:endParaRPr sz="1050">
              <a:latin typeface="Calibri"/>
              <a:cs typeface="Calibri"/>
            </a:endParaRPr>
          </a:p>
          <a:p>
            <a:pPr marL="100965">
              <a:lnSpc>
                <a:spcPts val="1230"/>
              </a:lnSpc>
            </a:pPr>
            <a:r>
              <a:rPr sz="1050" spc="-10" dirty="0">
                <a:latin typeface="Calibri"/>
                <a:cs typeface="Calibri"/>
              </a:rPr>
              <a:t>interviews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60683" y="6471999"/>
            <a:ext cx="2311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solidFill>
                  <a:srgbClr val="878787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432040" y="574040"/>
            <a:ext cx="2692400" cy="365760"/>
          </a:xfrm>
          <a:prstGeom prst="rect">
            <a:avLst/>
          </a:prstGeom>
          <a:solidFill>
            <a:srgbClr val="538135"/>
          </a:solidFill>
          <a:ln w="9525">
            <a:solidFill>
              <a:srgbClr val="0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140"/>
              </a:spcBef>
            </a:pPr>
            <a:r>
              <a:rPr sz="1850" spc="-20" dirty="0">
                <a:solidFill>
                  <a:srgbClr val="FFFFFF"/>
                </a:solidFill>
                <a:latin typeface="Calibri"/>
                <a:cs typeface="Calibri"/>
              </a:rPr>
              <a:t>Baseline</a:t>
            </a:r>
            <a:r>
              <a:rPr sz="18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Calibri"/>
                <a:cs typeface="Calibri"/>
              </a:rPr>
              <a:t>qualitative</a:t>
            </a:r>
            <a:r>
              <a:rPr sz="185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0160"/>
            <a:ext cx="11866880" cy="254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289040" y="802640"/>
            <a:ext cx="5618480" cy="5151120"/>
            <a:chOff x="6289040" y="802640"/>
            <a:chExt cx="5618480" cy="51511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1520" y="802640"/>
              <a:ext cx="4043679" cy="30276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9040" y="3840479"/>
              <a:ext cx="5618479" cy="211327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85445" y="1575371"/>
            <a:ext cx="11494135" cy="497341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97180" marR="6002020" indent="-285115" algn="just">
              <a:lnSpc>
                <a:spcPts val="1680"/>
              </a:lnSpc>
              <a:spcBef>
                <a:spcPts val="195"/>
              </a:spcBef>
              <a:buSzPct val="110344"/>
              <a:buFont typeface="Arial"/>
              <a:buChar char="•"/>
              <a:tabLst>
                <a:tab pos="297815" algn="l"/>
              </a:tabLst>
            </a:pPr>
            <a:r>
              <a:rPr sz="1450" b="1" dirty="0">
                <a:latin typeface="Arial"/>
                <a:cs typeface="Arial"/>
              </a:rPr>
              <a:t>Involving</a:t>
            </a:r>
            <a:r>
              <a:rPr sz="1450" b="1" spc="-5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trusted</a:t>
            </a:r>
            <a:r>
              <a:rPr sz="1450" b="1" spc="-20" dirty="0">
                <a:latin typeface="Arial"/>
                <a:cs typeface="Arial"/>
              </a:rPr>
              <a:t> </a:t>
            </a:r>
            <a:r>
              <a:rPr sz="1450" b="1" spc="-25" dirty="0">
                <a:latin typeface="Arial"/>
                <a:cs typeface="Arial"/>
              </a:rPr>
              <a:t>community </a:t>
            </a:r>
            <a:r>
              <a:rPr sz="1450" b="1" spc="-10" dirty="0">
                <a:latin typeface="Arial"/>
                <a:cs typeface="Arial"/>
              </a:rPr>
              <a:t>members</a:t>
            </a:r>
            <a:r>
              <a:rPr sz="1450" b="1" spc="-8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and</a:t>
            </a:r>
            <a:r>
              <a:rPr sz="1450" b="1" spc="-10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vaccine</a:t>
            </a:r>
            <a:r>
              <a:rPr sz="1450" b="1" spc="-20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hesitant </a:t>
            </a:r>
            <a:r>
              <a:rPr sz="1450" b="1" dirty="0">
                <a:latin typeface="Arial"/>
                <a:cs typeface="Arial"/>
              </a:rPr>
              <a:t>eligible</a:t>
            </a:r>
            <a:r>
              <a:rPr sz="1450" b="1" spc="47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adults</a:t>
            </a:r>
            <a:r>
              <a:rPr sz="1450" b="1" spc="32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was</a:t>
            </a:r>
            <a:r>
              <a:rPr sz="1450" b="1" spc="46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feasible</a:t>
            </a:r>
            <a:r>
              <a:rPr sz="1450" b="1" spc="46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in</a:t>
            </a:r>
            <a:r>
              <a:rPr sz="1450" spc="39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developing</a:t>
            </a:r>
            <a:r>
              <a:rPr sz="1450" spc="39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a</a:t>
            </a:r>
            <a:r>
              <a:rPr sz="1450" spc="46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repository</a:t>
            </a:r>
            <a:r>
              <a:rPr sz="1450" spc="395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of </a:t>
            </a:r>
            <a:r>
              <a:rPr sz="1450" spc="-40" dirty="0">
                <a:latin typeface="Arial"/>
                <a:cs typeface="Arial"/>
              </a:rPr>
              <a:t>evidence-</a:t>
            </a:r>
            <a:r>
              <a:rPr sz="1450" dirty="0">
                <a:latin typeface="Arial"/>
                <a:cs typeface="Arial"/>
              </a:rPr>
              <a:t>based</a:t>
            </a:r>
            <a:r>
              <a:rPr sz="1450" spc="459" dirty="0">
                <a:latin typeface="Arial"/>
                <a:cs typeface="Arial"/>
              </a:rPr>
              <a:t>  </a:t>
            </a:r>
            <a:r>
              <a:rPr sz="1450" dirty="0">
                <a:latin typeface="Arial"/>
                <a:cs typeface="Arial"/>
              </a:rPr>
              <a:t>targeted</a:t>
            </a:r>
            <a:r>
              <a:rPr sz="1450" spc="459" dirty="0">
                <a:latin typeface="Arial"/>
                <a:cs typeface="Arial"/>
              </a:rPr>
              <a:t>  </a:t>
            </a:r>
            <a:r>
              <a:rPr sz="1450" dirty="0">
                <a:latin typeface="Arial"/>
                <a:cs typeface="Arial"/>
              </a:rPr>
              <a:t>messages</a:t>
            </a:r>
            <a:r>
              <a:rPr sz="1450" spc="465" dirty="0">
                <a:latin typeface="Arial"/>
                <a:cs typeface="Arial"/>
              </a:rPr>
              <a:t>  </a:t>
            </a:r>
            <a:r>
              <a:rPr sz="1450" dirty="0">
                <a:latin typeface="Arial"/>
                <a:cs typeface="Arial"/>
              </a:rPr>
              <a:t>and</a:t>
            </a:r>
            <a:r>
              <a:rPr sz="1450" spc="459" dirty="0">
                <a:latin typeface="Arial"/>
                <a:cs typeface="Arial"/>
              </a:rPr>
              <a:t>  </a:t>
            </a:r>
            <a:r>
              <a:rPr sz="1450" spc="-10" dirty="0">
                <a:latin typeface="Arial"/>
                <a:cs typeface="Arial"/>
              </a:rPr>
              <a:t>communication </a:t>
            </a:r>
            <a:r>
              <a:rPr sz="1450" spc="-20" dirty="0">
                <a:latin typeface="Arial"/>
                <a:cs typeface="Arial"/>
              </a:rPr>
              <a:t>strategies</a:t>
            </a:r>
            <a:r>
              <a:rPr sz="1450" spc="-12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to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address</a:t>
            </a:r>
            <a:r>
              <a:rPr sz="1450" spc="-135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COVID-</a:t>
            </a:r>
            <a:r>
              <a:rPr sz="1450" spc="-20" dirty="0">
                <a:latin typeface="Arial"/>
                <a:cs typeface="Arial"/>
              </a:rPr>
              <a:t>19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vaccine</a:t>
            </a:r>
            <a:r>
              <a:rPr sz="1450" spc="-13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hesitancy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450">
              <a:latin typeface="Arial"/>
              <a:cs typeface="Arial"/>
            </a:endParaRPr>
          </a:p>
          <a:p>
            <a:pPr marL="297180" marR="6002655" indent="-285115" algn="just">
              <a:lnSpc>
                <a:spcPts val="1680"/>
              </a:lnSpc>
              <a:spcBef>
                <a:spcPts val="5"/>
              </a:spcBef>
              <a:buClr>
                <a:srgbClr val="7E7E7E"/>
              </a:buClr>
              <a:buSzPct val="110344"/>
              <a:buFont typeface="Arial"/>
              <a:buChar char="•"/>
              <a:tabLst>
                <a:tab pos="297815" algn="l"/>
              </a:tabLst>
            </a:pPr>
            <a:r>
              <a:rPr sz="1450" b="1" spc="-20" dirty="0">
                <a:latin typeface="Arial"/>
                <a:cs typeface="Arial"/>
              </a:rPr>
              <a:t>Leveraging</a:t>
            </a:r>
            <a:r>
              <a:rPr sz="1450" b="1" spc="-7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existing</a:t>
            </a:r>
            <a:r>
              <a:rPr sz="1450" b="1" spc="-20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community</a:t>
            </a:r>
            <a:r>
              <a:rPr sz="1450" b="1" spc="30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structures </a:t>
            </a:r>
            <a:r>
              <a:rPr sz="1450" b="1" dirty="0">
                <a:latin typeface="Arial"/>
                <a:cs typeface="Arial"/>
              </a:rPr>
              <a:t>and</a:t>
            </a:r>
            <a:r>
              <a:rPr sz="1450" b="1" spc="-1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platforms</a:t>
            </a:r>
            <a:r>
              <a:rPr sz="1450" b="1" spc="-15" dirty="0">
                <a:latin typeface="Arial"/>
                <a:cs typeface="Arial"/>
              </a:rPr>
              <a:t> </a:t>
            </a:r>
            <a:r>
              <a:rPr sz="1450" b="1" spc="-25" dirty="0">
                <a:latin typeface="Arial"/>
                <a:cs typeface="Arial"/>
              </a:rPr>
              <a:t>to </a:t>
            </a:r>
            <a:r>
              <a:rPr sz="1450" b="1" spc="-20" dirty="0">
                <a:latin typeface="Arial"/>
                <a:cs typeface="Arial"/>
              </a:rPr>
              <a:t>co-</a:t>
            </a:r>
            <a:r>
              <a:rPr sz="1450" b="1" dirty="0">
                <a:latin typeface="Arial"/>
                <a:cs typeface="Arial"/>
              </a:rPr>
              <a:t>develop</a:t>
            </a:r>
            <a:r>
              <a:rPr sz="1450" b="1" spc="200" dirty="0">
                <a:latin typeface="Arial"/>
                <a:cs typeface="Arial"/>
              </a:rPr>
              <a:t>  </a:t>
            </a:r>
            <a:r>
              <a:rPr sz="1450" b="1" dirty="0">
                <a:latin typeface="Arial"/>
                <a:cs typeface="Arial"/>
              </a:rPr>
              <a:t>and</a:t>
            </a:r>
            <a:r>
              <a:rPr sz="1450" b="1" spc="204" dirty="0">
                <a:latin typeface="Arial"/>
                <a:cs typeface="Arial"/>
              </a:rPr>
              <a:t>  </a:t>
            </a:r>
            <a:r>
              <a:rPr sz="1450" b="1" spc="-45" dirty="0">
                <a:latin typeface="Arial"/>
                <a:cs typeface="Arial"/>
              </a:rPr>
              <a:t>co-</a:t>
            </a:r>
            <a:r>
              <a:rPr sz="1450" b="1" dirty="0">
                <a:latin typeface="Arial"/>
                <a:cs typeface="Arial"/>
              </a:rPr>
              <a:t>disseminate</a:t>
            </a:r>
            <a:r>
              <a:rPr sz="1450" b="1" spc="204" dirty="0">
                <a:latin typeface="Arial"/>
                <a:cs typeface="Arial"/>
              </a:rPr>
              <a:t>  </a:t>
            </a:r>
            <a:r>
              <a:rPr sz="1450" b="1" dirty="0">
                <a:latin typeface="Arial"/>
                <a:cs typeface="Arial"/>
              </a:rPr>
              <a:t>targeted</a:t>
            </a:r>
            <a:r>
              <a:rPr sz="1450" b="1" spc="175" dirty="0">
                <a:latin typeface="Arial"/>
                <a:cs typeface="Arial"/>
              </a:rPr>
              <a:t>  </a:t>
            </a:r>
            <a:r>
              <a:rPr sz="1450" b="1" dirty="0">
                <a:latin typeface="Arial"/>
                <a:cs typeface="Arial"/>
              </a:rPr>
              <a:t>messages</a:t>
            </a:r>
            <a:r>
              <a:rPr sz="1450" b="1" spc="204" dirty="0">
                <a:latin typeface="Arial"/>
                <a:cs typeface="Arial"/>
              </a:rPr>
              <a:t>  </a:t>
            </a:r>
            <a:r>
              <a:rPr sz="1450" b="1" spc="-25" dirty="0">
                <a:latin typeface="Arial"/>
                <a:cs typeface="Arial"/>
              </a:rPr>
              <a:t>is </a:t>
            </a:r>
            <a:r>
              <a:rPr sz="1450" b="1" spc="-10" dirty="0">
                <a:latin typeface="Arial"/>
                <a:cs typeface="Arial"/>
              </a:rPr>
              <a:t>essential</a:t>
            </a:r>
            <a:r>
              <a:rPr sz="1450" b="1" spc="-114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for</a:t>
            </a:r>
            <a:r>
              <a:rPr sz="1450" spc="-12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sustainability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450">
              <a:latin typeface="Arial"/>
              <a:cs typeface="Arial"/>
            </a:endParaRPr>
          </a:p>
          <a:p>
            <a:pPr marL="297180" marR="6002655" indent="-285115" algn="just">
              <a:lnSpc>
                <a:spcPts val="1680"/>
              </a:lnSpc>
              <a:buSzPct val="110344"/>
              <a:buChar char="•"/>
              <a:tabLst>
                <a:tab pos="297815" algn="l"/>
              </a:tabLst>
            </a:pPr>
            <a:r>
              <a:rPr sz="1450" dirty="0">
                <a:latin typeface="Arial"/>
                <a:cs typeface="Arial"/>
              </a:rPr>
              <a:t>A</a:t>
            </a:r>
            <a:r>
              <a:rPr sz="1450" spc="330" dirty="0">
                <a:latin typeface="Arial"/>
                <a:cs typeface="Arial"/>
              </a:rPr>
              <a:t>  </a:t>
            </a:r>
            <a:r>
              <a:rPr sz="1450" b="1" spc="-30" dirty="0">
                <a:latin typeface="Arial"/>
                <a:cs typeface="Arial"/>
              </a:rPr>
              <a:t>bottom-</a:t>
            </a:r>
            <a:r>
              <a:rPr sz="1450" b="1" dirty="0">
                <a:latin typeface="Arial"/>
                <a:cs typeface="Arial"/>
              </a:rPr>
              <a:t>up</a:t>
            </a:r>
            <a:r>
              <a:rPr sz="1450" b="1" spc="335" dirty="0">
                <a:latin typeface="Arial"/>
                <a:cs typeface="Arial"/>
              </a:rPr>
              <a:t>  </a:t>
            </a:r>
            <a:r>
              <a:rPr sz="1450" b="1" dirty="0">
                <a:latin typeface="Arial"/>
                <a:cs typeface="Arial"/>
              </a:rPr>
              <a:t>approach</a:t>
            </a:r>
            <a:r>
              <a:rPr sz="1450" b="1" spc="330" dirty="0">
                <a:latin typeface="Arial"/>
                <a:cs typeface="Arial"/>
              </a:rPr>
              <a:t>  </a:t>
            </a:r>
            <a:r>
              <a:rPr sz="1450" b="1" dirty="0">
                <a:latin typeface="Arial"/>
                <a:cs typeface="Arial"/>
              </a:rPr>
              <a:t>and</a:t>
            </a:r>
            <a:r>
              <a:rPr sz="1450" b="1" spc="375" dirty="0">
                <a:latin typeface="Arial"/>
                <a:cs typeface="Arial"/>
              </a:rPr>
              <a:t>  </a:t>
            </a:r>
            <a:r>
              <a:rPr sz="1450" b="1" dirty="0">
                <a:latin typeface="Arial"/>
                <a:cs typeface="Arial"/>
              </a:rPr>
              <a:t>involvement</a:t>
            </a:r>
            <a:r>
              <a:rPr sz="1450" b="1" spc="335" dirty="0">
                <a:latin typeface="Arial"/>
                <a:cs typeface="Arial"/>
              </a:rPr>
              <a:t>  </a:t>
            </a:r>
            <a:r>
              <a:rPr sz="1450" b="1" dirty="0">
                <a:latin typeface="Arial"/>
                <a:cs typeface="Arial"/>
              </a:rPr>
              <a:t>of</a:t>
            </a:r>
            <a:r>
              <a:rPr sz="1450" b="1" spc="340" dirty="0">
                <a:latin typeface="Arial"/>
                <a:cs typeface="Arial"/>
              </a:rPr>
              <a:t>  </a:t>
            </a:r>
            <a:r>
              <a:rPr sz="1450" b="1" spc="-10" dirty="0">
                <a:latin typeface="Arial"/>
                <a:cs typeface="Arial"/>
              </a:rPr>
              <a:t>trusted </a:t>
            </a:r>
            <a:r>
              <a:rPr sz="1450" b="1" spc="-20" dirty="0">
                <a:latin typeface="Arial"/>
                <a:cs typeface="Arial"/>
              </a:rPr>
              <a:t>community</a:t>
            </a:r>
            <a:r>
              <a:rPr sz="1450" b="1" dirty="0">
                <a:latin typeface="Arial"/>
                <a:cs typeface="Arial"/>
              </a:rPr>
              <a:t> members</a:t>
            </a:r>
            <a:r>
              <a:rPr sz="1450" b="1" spc="-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in</a:t>
            </a:r>
            <a:r>
              <a:rPr sz="1450" b="1" spc="5" dirty="0">
                <a:latin typeface="Arial"/>
                <a:cs typeface="Arial"/>
              </a:rPr>
              <a:t> </a:t>
            </a:r>
            <a:r>
              <a:rPr sz="1450" b="1" spc="-25" dirty="0">
                <a:latin typeface="Arial"/>
                <a:cs typeface="Arial"/>
              </a:rPr>
              <a:t>diagnosing</a:t>
            </a:r>
            <a:r>
              <a:rPr sz="1450" b="1" spc="-6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and</a:t>
            </a:r>
            <a:r>
              <a:rPr sz="1450" b="1" spc="-6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solving</a:t>
            </a:r>
            <a:r>
              <a:rPr sz="1450" b="1" spc="-5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their</a:t>
            </a:r>
            <a:r>
              <a:rPr sz="1450" b="1" spc="-55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issues </a:t>
            </a:r>
            <a:r>
              <a:rPr sz="1450" b="1" dirty="0">
                <a:latin typeface="Arial"/>
                <a:cs typeface="Arial"/>
              </a:rPr>
              <a:t>themselves</a:t>
            </a:r>
            <a:r>
              <a:rPr sz="1450" b="1" spc="204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is</a:t>
            </a:r>
            <a:r>
              <a:rPr sz="1450" spc="20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highly</a:t>
            </a:r>
            <a:r>
              <a:rPr sz="1450" spc="204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encouraged,</a:t>
            </a:r>
            <a:r>
              <a:rPr sz="1450" spc="21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and</a:t>
            </a:r>
            <a:r>
              <a:rPr sz="1450" spc="204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engenders</a:t>
            </a:r>
            <a:r>
              <a:rPr sz="1450" spc="204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community participation</a:t>
            </a:r>
            <a:r>
              <a:rPr sz="1450" spc="-16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and</a:t>
            </a:r>
            <a:r>
              <a:rPr sz="1450" spc="-16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ownership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450">
              <a:latin typeface="Arial"/>
              <a:cs typeface="Arial"/>
            </a:endParaRPr>
          </a:p>
          <a:p>
            <a:pPr marL="297180" marR="6002020" indent="-285115" algn="just">
              <a:lnSpc>
                <a:spcPts val="1680"/>
              </a:lnSpc>
              <a:buSzPct val="110344"/>
              <a:buFont typeface="Arial"/>
              <a:buChar char="•"/>
              <a:tabLst>
                <a:tab pos="297815" algn="l"/>
              </a:tabLst>
            </a:pPr>
            <a:r>
              <a:rPr sz="1450" b="1" dirty="0">
                <a:latin typeface="Arial"/>
                <a:cs typeface="Arial"/>
              </a:rPr>
              <a:t>Involving</a:t>
            </a:r>
            <a:r>
              <a:rPr sz="1450" b="1" spc="3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program</a:t>
            </a:r>
            <a:r>
              <a:rPr sz="1450" b="1" spc="3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managers</a:t>
            </a:r>
            <a:r>
              <a:rPr sz="1450" b="1" spc="3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in</a:t>
            </a:r>
            <a:r>
              <a:rPr sz="1450" b="1" spc="3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the</a:t>
            </a:r>
            <a:r>
              <a:rPr sz="1450" b="1" spc="2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HCD</a:t>
            </a:r>
            <a:r>
              <a:rPr sz="1450" b="1" spc="3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process</a:t>
            </a:r>
            <a:r>
              <a:rPr sz="1450" b="1" spc="-3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also</a:t>
            </a:r>
            <a:r>
              <a:rPr sz="1450" b="1" spc="25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built </a:t>
            </a:r>
            <a:r>
              <a:rPr sz="1450" b="1" dirty="0">
                <a:latin typeface="Arial"/>
                <a:cs typeface="Arial"/>
              </a:rPr>
              <a:t>their</a:t>
            </a:r>
            <a:r>
              <a:rPr sz="1450" b="1" spc="-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skills</a:t>
            </a:r>
            <a:r>
              <a:rPr sz="1450" b="1" spc="6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on</a:t>
            </a:r>
            <a:r>
              <a:rPr sz="1450" spc="6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how</a:t>
            </a:r>
            <a:r>
              <a:rPr sz="1450" spc="6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to use an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HCD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approach</a:t>
            </a:r>
            <a:r>
              <a:rPr sz="1450" spc="5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to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design </a:t>
            </a:r>
            <a:r>
              <a:rPr sz="1450" spc="-10" dirty="0">
                <a:latin typeface="Arial"/>
                <a:cs typeface="Arial"/>
              </a:rPr>
              <a:t>context- </a:t>
            </a:r>
            <a:r>
              <a:rPr sz="1450" dirty="0">
                <a:latin typeface="Arial"/>
                <a:cs typeface="Arial"/>
              </a:rPr>
              <a:t>specific</a:t>
            </a:r>
            <a:r>
              <a:rPr sz="1450" spc="290" dirty="0">
                <a:latin typeface="Arial"/>
                <a:cs typeface="Arial"/>
              </a:rPr>
              <a:t>  </a:t>
            </a:r>
            <a:r>
              <a:rPr sz="1450" dirty="0">
                <a:latin typeface="Arial"/>
                <a:cs typeface="Arial"/>
              </a:rPr>
              <a:t>solutions</a:t>
            </a:r>
            <a:r>
              <a:rPr sz="1450" spc="254" dirty="0">
                <a:latin typeface="Arial"/>
                <a:cs typeface="Arial"/>
              </a:rPr>
              <a:t>  </a:t>
            </a:r>
            <a:r>
              <a:rPr sz="1450" dirty="0">
                <a:latin typeface="Arial"/>
                <a:cs typeface="Arial"/>
              </a:rPr>
              <a:t>to</a:t>
            </a:r>
            <a:r>
              <a:rPr sz="1450" spc="254" dirty="0">
                <a:latin typeface="Arial"/>
                <a:cs typeface="Arial"/>
              </a:rPr>
              <a:t>  </a:t>
            </a:r>
            <a:r>
              <a:rPr sz="1450" dirty="0">
                <a:latin typeface="Arial"/>
                <a:cs typeface="Arial"/>
              </a:rPr>
              <a:t>improve</a:t>
            </a:r>
            <a:r>
              <a:rPr sz="1450" spc="254" dirty="0">
                <a:latin typeface="Arial"/>
                <a:cs typeface="Arial"/>
              </a:rPr>
              <a:t>  </a:t>
            </a:r>
            <a:r>
              <a:rPr sz="1450" dirty="0">
                <a:latin typeface="Arial"/>
                <a:cs typeface="Arial"/>
              </a:rPr>
              <a:t>community</a:t>
            </a:r>
            <a:r>
              <a:rPr sz="1450" spc="250" dirty="0">
                <a:latin typeface="Arial"/>
                <a:cs typeface="Arial"/>
              </a:rPr>
              <a:t>  </a:t>
            </a:r>
            <a:r>
              <a:rPr sz="1450" dirty="0">
                <a:latin typeface="Arial"/>
                <a:cs typeface="Arial"/>
              </a:rPr>
              <a:t>acceptance</a:t>
            </a:r>
            <a:r>
              <a:rPr sz="1450" spc="254" dirty="0">
                <a:latin typeface="Arial"/>
                <a:cs typeface="Arial"/>
              </a:rPr>
              <a:t>  </a:t>
            </a:r>
            <a:r>
              <a:rPr sz="1450" spc="-25" dirty="0">
                <a:latin typeface="Arial"/>
                <a:cs typeface="Arial"/>
              </a:rPr>
              <a:t>of </a:t>
            </a:r>
            <a:r>
              <a:rPr sz="1450" spc="-10" dirty="0">
                <a:latin typeface="Arial"/>
                <a:cs typeface="Arial"/>
              </a:rPr>
              <a:t>interventions</a:t>
            </a:r>
            <a:r>
              <a:rPr sz="1450" spc="-120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including</a:t>
            </a:r>
            <a:r>
              <a:rPr sz="1450" spc="-12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vaccinations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450">
              <a:latin typeface="Arial"/>
              <a:cs typeface="Arial"/>
            </a:endParaRPr>
          </a:p>
          <a:p>
            <a:pPr marL="297180" marR="6002655" indent="-285115" algn="just">
              <a:lnSpc>
                <a:spcPts val="1680"/>
              </a:lnSpc>
              <a:buSzPct val="110344"/>
              <a:buFont typeface="Arial"/>
              <a:buChar char="•"/>
              <a:tabLst>
                <a:tab pos="297815" algn="l"/>
              </a:tabLst>
            </a:pPr>
            <a:r>
              <a:rPr sz="1450" b="1" dirty="0">
                <a:latin typeface="Arial"/>
                <a:cs typeface="Arial"/>
              </a:rPr>
              <a:t>Recruiting</a:t>
            </a:r>
            <a:r>
              <a:rPr sz="1450" b="1" spc="13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vaccine</a:t>
            </a:r>
            <a:r>
              <a:rPr sz="1450" b="1" spc="18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hesitant</a:t>
            </a:r>
            <a:r>
              <a:rPr sz="1450" b="1" spc="12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HCWs</a:t>
            </a:r>
            <a:r>
              <a:rPr sz="1450" b="1" spc="12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was</a:t>
            </a:r>
            <a:r>
              <a:rPr sz="1450" b="1" spc="13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challenging</a:t>
            </a:r>
            <a:r>
              <a:rPr sz="1450" b="1" spc="13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due</a:t>
            </a:r>
            <a:r>
              <a:rPr sz="1450" spc="125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to </a:t>
            </a:r>
            <a:r>
              <a:rPr sz="1450" spc="-10" dirty="0">
                <a:latin typeface="Arial"/>
                <a:cs typeface="Arial"/>
              </a:rPr>
              <a:t>fear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of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losing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their</a:t>
            </a:r>
            <a:r>
              <a:rPr sz="1450" spc="-155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jobs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and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stigmatization.</a:t>
            </a:r>
            <a:endParaRPr sz="1450">
              <a:latin typeface="Arial"/>
              <a:cs typeface="Arial"/>
            </a:endParaRPr>
          </a:p>
          <a:p>
            <a:pPr marL="6120130">
              <a:lnSpc>
                <a:spcPts val="980"/>
              </a:lnSpc>
            </a:pPr>
            <a:r>
              <a:rPr sz="1050" spc="-10" dirty="0">
                <a:solidFill>
                  <a:srgbClr val="878787"/>
                </a:solidFill>
                <a:latin typeface="Calibri"/>
                <a:cs typeface="Calibri"/>
              </a:rPr>
              <a:t>HCD</a:t>
            </a:r>
            <a:r>
              <a:rPr sz="1050" spc="-3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878787"/>
                </a:solidFill>
                <a:latin typeface="Calibri"/>
                <a:cs typeface="Calibri"/>
              </a:rPr>
              <a:t>co-</a:t>
            </a:r>
            <a:r>
              <a:rPr sz="1050" spc="-10" dirty="0">
                <a:solidFill>
                  <a:srgbClr val="878787"/>
                </a:solidFill>
                <a:latin typeface="Calibri"/>
                <a:cs typeface="Calibri"/>
              </a:rPr>
              <a:t>creation</a:t>
            </a:r>
            <a:r>
              <a:rPr sz="1050" spc="-2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878787"/>
                </a:solidFill>
                <a:latin typeface="Calibri"/>
                <a:cs typeface="Calibri"/>
              </a:rPr>
              <a:t>sessionand</a:t>
            </a:r>
            <a:r>
              <a:rPr sz="1050" spc="-20" dirty="0">
                <a:solidFill>
                  <a:srgbClr val="878787"/>
                </a:solidFill>
                <a:latin typeface="Calibri"/>
                <a:cs typeface="Calibri"/>
              </a:rPr>
              <a:t> message</a:t>
            </a:r>
            <a:r>
              <a:rPr sz="1050" spc="-8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878787"/>
                </a:solidFill>
                <a:latin typeface="Calibri"/>
                <a:cs typeface="Calibri"/>
              </a:rPr>
              <a:t>testing</a:t>
            </a:r>
            <a:r>
              <a:rPr sz="1050" spc="-5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050" spc="-25" dirty="0">
                <a:solidFill>
                  <a:srgbClr val="878787"/>
                </a:solidFill>
                <a:latin typeface="Calibri"/>
                <a:cs typeface="Calibri"/>
              </a:rPr>
              <a:t>with</a:t>
            </a:r>
            <a:r>
              <a:rPr sz="1050" spc="-20" dirty="0">
                <a:solidFill>
                  <a:srgbClr val="878787"/>
                </a:solidFill>
                <a:latin typeface="Calibri"/>
                <a:cs typeface="Calibri"/>
              </a:rPr>
              <a:t> trusted </a:t>
            </a:r>
            <a:r>
              <a:rPr sz="1050" spc="-25" dirty="0">
                <a:solidFill>
                  <a:srgbClr val="878787"/>
                </a:solidFill>
                <a:latin typeface="Calibri"/>
                <a:cs typeface="Calibri"/>
              </a:rPr>
              <a:t>COVID-</a:t>
            </a:r>
            <a:r>
              <a:rPr sz="1050" dirty="0">
                <a:solidFill>
                  <a:srgbClr val="878787"/>
                </a:solidFill>
                <a:latin typeface="Calibri"/>
                <a:cs typeface="Calibri"/>
              </a:rPr>
              <a:t>19</a:t>
            </a:r>
            <a:r>
              <a:rPr sz="1050" spc="-9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050" spc="-25" dirty="0">
                <a:solidFill>
                  <a:srgbClr val="878787"/>
                </a:solidFill>
                <a:latin typeface="Calibri"/>
                <a:cs typeface="Calibri"/>
              </a:rPr>
              <a:t>vaccine</a:t>
            </a:r>
            <a:r>
              <a:rPr sz="1050" spc="-8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050" spc="-20" dirty="0">
                <a:solidFill>
                  <a:srgbClr val="878787"/>
                </a:solidFill>
                <a:latin typeface="Calibri"/>
                <a:cs typeface="Calibri"/>
              </a:rPr>
              <a:t>messengers,</a:t>
            </a:r>
            <a:r>
              <a:rPr sz="1050" spc="-6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050" spc="-25" dirty="0">
                <a:solidFill>
                  <a:srgbClr val="878787"/>
                </a:solidFill>
                <a:latin typeface="Calibri"/>
                <a:cs typeface="Calibri"/>
              </a:rPr>
              <a:t>May </a:t>
            </a:r>
            <a:r>
              <a:rPr sz="1050" spc="-20" dirty="0">
                <a:solidFill>
                  <a:srgbClr val="878787"/>
                </a:solidFill>
                <a:latin typeface="Calibri"/>
                <a:cs typeface="Calibri"/>
              </a:rPr>
              <a:t>25,</a:t>
            </a:r>
            <a:r>
              <a:rPr sz="1050" spc="-6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050" spc="-20" dirty="0">
                <a:solidFill>
                  <a:srgbClr val="878787"/>
                </a:solidFill>
                <a:latin typeface="Calibri"/>
                <a:cs typeface="Calibri"/>
              </a:rPr>
              <a:t>2022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60683" y="6471999"/>
            <a:ext cx="2311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solidFill>
                  <a:srgbClr val="878787"/>
                </a:solidFill>
                <a:latin typeface="Calibri"/>
                <a:cs typeface="Calibri"/>
              </a:rPr>
              <a:t>7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5508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90"/>
              </a:spcBef>
            </a:pPr>
            <a:r>
              <a:rPr sz="1850" spc="-10" dirty="0">
                <a:solidFill>
                  <a:srgbClr val="4670C4"/>
                </a:solidFill>
                <a:latin typeface="Calibri"/>
                <a:cs typeface="Calibri"/>
              </a:rPr>
              <a:t>Key</a:t>
            </a:r>
            <a:r>
              <a:rPr sz="1850" spc="-90" dirty="0">
                <a:solidFill>
                  <a:srgbClr val="4670C4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4670C4"/>
                </a:solidFill>
                <a:latin typeface="Calibri"/>
                <a:cs typeface="Calibri"/>
              </a:rPr>
              <a:t>Learnings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0160"/>
            <a:ext cx="11866880" cy="1635760"/>
            <a:chOff x="152400" y="10160"/>
            <a:chExt cx="11866880" cy="1635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0160"/>
              <a:ext cx="11866880" cy="254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2486" y="297383"/>
              <a:ext cx="3695433" cy="12774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228" y="572291"/>
              <a:ext cx="1976446" cy="10682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416560"/>
              <a:ext cx="1361440" cy="12293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62952" y="4271581"/>
            <a:ext cx="2851150" cy="600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750" b="1" dirty="0">
                <a:latin typeface="Arial"/>
                <a:cs typeface="Arial"/>
              </a:rPr>
              <a:t>THANK</a:t>
            </a:r>
            <a:r>
              <a:rPr sz="3750" b="1" spc="-140" dirty="0">
                <a:latin typeface="Arial"/>
                <a:cs typeface="Arial"/>
              </a:rPr>
              <a:t> </a:t>
            </a:r>
            <a:r>
              <a:rPr sz="3750" b="1" spc="-25" dirty="0">
                <a:latin typeface="Arial"/>
                <a:cs typeface="Arial"/>
              </a:rPr>
              <a:t>YOU</a:t>
            </a:r>
            <a:endParaRPr sz="375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62159" y="5760720"/>
            <a:ext cx="1879600" cy="6197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90239" y="5730240"/>
            <a:ext cx="1757680" cy="6604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89519" y="5923279"/>
            <a:ext cx="1930400" cy="3556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32400" y="5750559"/>
            <a:ext cx="2113279" cy="64008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76400" y="5720079"/>
            <a:ext cx="1168400" cy="73151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45440" y="5740400"/>
            <a:ext cx="914400" cy="69088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52157" y="2042731"/>
            <a:ext cx="3737610" cy="4591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195"/>
              </a:spcBef>
            </a:pPr>
            <a:r>
              <a:rPr sz="1450" i="1" spc="114" dirty="0">
                <a:latin typeface="Calibri"/>
                <a:cs typeface="Calibri"/>
              </a:rPr>
              <a:t>A</a:t>
            </a:r>
            <a:r>
              <a:rPr sz="1450" i="1" spc="180" dirty="0">
                <a:latin typeface="Calibri"/>
                <a:cs typeface="Calibri"/>
              </a:rPr>
              <a:t> </a:t>
            </a:r>
            <a:r>
              <a:rPr sz="1450" i="1" spc="55" dirty="0">
                <a:latin typeface="Calibri"/>
                <a:cs typeface="Calibri"/>
              </a:rPr>
              <a:t>project</a:t>
            </a:r>
            <a:r>
              <a:rPr sz="1450" i="1" spc="10" dirty="0">
                <a:latin typeface="Calibri"/>
                <a:cs typeface="Calibri"/>
              </a:rPr>
              <a:t> </a:t>
            </a:r>
            <a:r>
              <a:rPr sz="1450" i="1" spc="80" dirty="0">
                <a:latin typeface="Calibri"/>
                <a:cs typeface="Calibri"/>
              </a:rPr>
              <a:t>by</a:t>
            </a:r>
            <a:r>
              <a:rPr sz="1450" i="1" spc="5" dirty="0">
                <a:latin typeface="Calibri"/>
                <a:cs typeface="Calibri"/>
              </a:rPr>
              <a:t> </a:t>
            </a:r>
            <a:r>
              <a:rPr sz="1450" i="1" spc="90" dirty="0">
                <a:latin typeface="Calibri"/>
                <a:cs typeface="Calibri"/>
              </a:rPr>
              <a:t>WAVA</a:t>
            </a:r>
            <a:r>
              <a:rPr sz="1450" i="1" spc="-20" dirty="0">
                <a:latin typeface="Calibri"/>
                <a:cs typeface="Calibri"/>
              </a:rPr>
              <a:t> </a:t>
            </a:r>
            <a:r>
              <a:rPr sz="1450" i="1" dirty="0">
                <a:latin typeface="Calibri"/>
                <a:cs typeface="Calibri"/>
              </a:rPr>
              <a:t>in</a:t>
            </a:r>
            <a:r>
              <a:rPr sz="1450" i="1" spc="75" dirty="0">
                <a:latin typeface="Calibri"/>
                <a:cs typeface="Calibri"/>
              </a:rPr>
              <a:t> </a:t>
            </a:r>
            <a:r>
              <a:rPr sz="1450" i="1" dirty="0">
                <a:latin typeface="Calibri"/>
                <a:cs typeface="Calibri"/>
              </a:rPr>
              <a:t>collaboration</a:t>
            </a:r>
            <a:r>
              <a:rPr sz="1450" i="1" spc="-20" dirty="0">
                <a:latin typeface="Calibri"/>
                <a:cs typeface="Calibri"/>
              </a:rPr>
              <a:t> </a:t>
            </a:r>
            <a:r>
              <a:rPr sz="1450" i="1" dirty="0">
                <a:latin typeface="Calibri"/>
                <a:cs typeface="Calibri"/>
              </a:rPr>
              <a:t>with</a:t>
            </a:r>
            <a:r>
              <a:rPr sz="1450" i="1" spc="-25" dirty="0">
                <a:latin typeface="Calibri"/>
                <a:cs typeface="Calibri"/>
              </a:rPr>
              <a:t> </a:t>
            </a:r>
            <a:r>
              <a:rPr sz="1450" i="1" spc="50" dirty="0">
                <a:latin typeface="Calibri"/>
                <a:cs typeface="Calibri"/>
              </a:rPr>
              <a:t>Direct </a:t>
            </a:r>
            <a:r>
              <a:rPr sz="1450" i="1" spc="60" dirty="0">
                <a:latin typeface="Calibri"/>
                <a:cs typeface="Calibri"/>
              </a:rPr>
              <a:t>Consulting</a:t>
            </a:r>
            <a:r>
              <a:rPr sz="1450" i="1" spc="-75" dirty="0">
                <a:latin typeface="Calibri"/>
                <a:cs typeface="Calibri"/>
              </a:rPr>
              <a:t> </a:t>
            </a:r>
            <a:r>
              <a:rPr sz="1450" i="1" dirty="0">
                <a:latin typeface="Calibri"/>
                <a:cs typeface="Calibri"/>
              </a:rPr>
              <a:t>and</a:t>
            </a:r>
            <a:r>
              <a:rPr sz="1450" i="1" spc="-20" dirty="0">
                <a:latin typeface="Calibri"/>
                <a:cs typeface="Calibri"/>
              </a:rPr>
              <a:t> </a:t>
            </a:r>
            <a:r>
              <a:rPr sz="1450" i="1" spc="80" dirty="0">
                <a:latin typeface="Calibri"/>
                <a:cs typeface="Calibri"/>
              </a:rPr>
              <a:t>Logistics</a:t>
            </a:r>
            <a:r>
              <a:rPr sz="1450" i="1" spc="-15" dirty="0">
                <a:latin typeface="Calibri"/>
                <a:cs typeface="Calibri"/>
              </a:rPr>
              <a:t> </a:t>
            </a:r>
            <a:r>
              <a:rPr sz="1450" i="1" spc="95" dirty="0">
                <a:latin typeface="Calibri"/>
                <a:cs typeface="Calibri"/>
              </a:rPr>
              <a:t>(DCL)</a:t>
            </a:r>
            <a:r>
              <a:rPr sz="1450" i="1" spc="-10" dirty="0">
                <a:latin typeface="Calibri"/>
                <a:cs typeface="Calibri"/>
              </a:rPr>
              <a:t> Nigeria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2157" y="2745168"/>
            <a:ext cx="4540885" cy="58102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215"/>
              </a:spcBef>
            </a:pPr>
            <a:r>
              <a:rPr sz="1850" i="1" spc="65" dirty="0">
                <a:latin typeface="Calibri"/>
                <a:cs typeface="Calibri"/>
              </a:rPr>
              <a:t>We</a:t>
            </a:r>
            <a:r>
              <a:rPr sz="1850" i="1" spc="105" dirty="0">
                <a:latin typeface="Calibri"/>
                <a:cs typeface="Calibri"/>
              </a:rPr>
              <a:t> </a:t>
            </a:r>
            <a:r>
              <a:rPr sz="1850" i="1" dirty="0">
                <a:latin typeface="Calibri"/>
                <a:cs typeface="Calibri"/>
              </a:rPr>
              <a:t>are</a:t>
            </a:r>
            <a:r>
              <a:rPr sz="1850" i="1" spc="110" dirty="0">
                <a:latin typeface="Calibri"/>
                <a:cs typeface="Calibri"/>
              </a:rPr>
              <a:t> </a:t>
            </a:r>
            <a:r>
              <a:rPr sz="1850" i="1" dirty="0">
                <a:latin typeface="Calibri"/>
                <a:cs typeface="Calibri"/>
              </a:rPr>
              <a:t>grateful</a:t>
            </a:r>
            <a:r>
              <a:rPr sz="1850" i="1" spc="-65" dirty="0">
                <a:latin typeface="Calibri"/>
                <a:cs typeface="Calibri"/>
              </a:rPr>
              <a:t> </a:t>
            </a:r>
            <a:r>
              <a:rPr sz="1850" i="1" dirty="0">
                <a:latin typeface="Calibri"/>
                <a:cs typeface="Calibri"/>
              </a:rPr>
              <a:t>for</a:t>
            </a:r>
            <a:r>
              <a:rPr sz="1850" i="1" spc="175" dirty="0">
                <a:latin typeface="Calibri"/>
                <a:cs typeface="Calibri"/>
              </a:rPr>
              <a:t> </a:t>
            </a:r>
            <a:r>
              <a:rPr sz="1850" i="1" dirty="0">
                <a:latin typeface="Calibri"/>
                <a:cs typeface="Calibri"/>
              </a:rPr>
              <a:t>the</a:t>
            </a:r>
            <a:r>
              <a:rPr sz="1850" i="1" spc="105" dirty="0">
                <a:latin typeface="Calibri"/>
                <a:cs typeface="Calibri"/>
              </a:rPr>
              <a:t> </a:t>
            </a:r>
            <a:r>
              <a:rPr sz="1850" i="1" spc="65" dirty="0">
                <a:latin typeface="Calibri"/>
                <a:cs typeface="Calibri"/>
              </a:rPr>
              <a:t>funding</a:t>
            </a:r>
            <a:r>
              <a:rPr sz="1850" i="1" spc="-65" dirty="0">
                <a:latin typeface="Calibri"/>
                <a:cs typeface="Calibri"/>
              </a:rPr>
              <a:t> </a:t>
            </a:r>
            <a:r>
              <a:rPr sz="1850" i="1" spc="85" dirty="0">
                <a:latin typeface="Calibri"/>
                <a:cs typeface="Calibri"/>
              </a:rPr>
              <a:t>support</a:t>
            </a:r>
            <a:r>
              <a:rPr sz="1850" i="1" spc="-75" dirty="0">
                <a:latin typeface="Calibri"/>
                <a:cs typeface="Calibri"/>
              </a:rPr>
              <a:t> </a:t>
            </a:r>
            <a:r>
              <a:rPr sz="1850" i="1" spc="-20" dirty="0">
                <a:latin typeface="Calibri"/>
                <a:cs typeface="Calibri"/>
              </a:rPr>
              <a:t>from </a:t>
            </a:r>
            <a:r>
              <a:rPr sz="1850" i="1" dirty="0">
                <a:latin typeface="Calibri"/>
                <a:cs typeface="Calibri"/>
              </a:rPr>
              <a:t>the</a:t>
            </a:r>
            <a:r>
              <a:rPr sz="1850" i="1" spc="85" dirty="0">
                <a:latin typeface="Calibri"/>
                <a:cs typeface="Calibri"/>
              </a:rPr>
              <a:t> </a:t>
            </a:r>
            <a:r>
              <a:rPr sz="1850" i="1" spc="110" dirty="0">
                <a:latin typeface="Calibri"/>
                <a:cs typeface="Calibri"/>
              </a:rPr>
              <a:t>Sabin</a:t>
            </a:r>
            <a:r>
              <a:rPr sz="1850" i="1" spc="-50" dirty="0">
                <a:latin typeface="Calibri"/>
                <a:cs typeface="Calibri"/>
              </a:rPr>
              <a:t> </a:t>
            </a:r>
            <a:r>
              <a:rPr sz="1850" i="1" spc="85" dirty="0">
                <a:latin typeface="Calibri"/>
                <a:cs typeface="Calibri"/>
              </a:rPr>
              <a:t>Vaccine</a:t>
            </a:r>
            <a:r>
              <a:rPr sz="1850" i="1" dirty="0">
                <a:latin typeface="Calibri"/>
                <a:cs typeface="Calibri"/>
              </a:rPr>
              <a:t> </a:t>
            </a:r>
            <a:r>
              <a:rPr sz="1850" i="1" spc="-10" dirty="0">
                <a:latin typeface="Calibri"/>
                <a:cs typeface="Calibri"/>
              </a:rPr>
              <a:t>Institute</a:t>
            </a:r>
            <a:endParaRPr sz="185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770879" y="4541520"/>
            <a:ext cx="822959" cy="83311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827519" y="4653279"/>
            <a:ext cx="1280159" cy="5994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933</Words>
  <Application>Microsoft Office PowerPoint</Application>
  <PresentationFormat>Widescreen</PresentationFormat>
  <Paragraphs>85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Evaluating the use of co-created messages and trusted messengers to improve COVID-19 vaccine acceptance in Northern Nigeria</vt:lpstr>
      <vt:lpstr>PowerPoint Presentation</vt:lpstr>
      <vt:lpstr>TM-COVAC: is a before-and-after study that aims to use the human-centered design (HCD) approaches to co-design and co-disseminate targeted messages to improve the COVID-19 vaccine uptake among hesitant HCWs and adults. The study is set in all 10 wards in Gwagwalada Area council of FCT, Nigeria.</vt:lpstr>
      <vt:lpstr>Baseline survey results</vt:lpstr>
      <vt:lpstr>Baseline survey results</vt:lpstr>
      <vt:lpstr>Baseline qualitative results</vt:lpstr>
      <vt:lpstr>Key Learnings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the use of co-created messages and trusted messengers to improve COVID-19 vaccine acceptance in Northern Nigeria</dc:title>
  <dc:creator>RAMIREZ GONZALEZ, Alejandro</dc:creator>
  <cp:lastModifiedBy>RAMIREZ GONZALEZ, Alejandro</cp:lastModifiedBy>
  <cp:revision>3</cp:revision>
  <dcterms:created xsi:type="dcterms:W3CDTF">2022-07-08T07:36:45Z</dcterms:created>
  <dcterms:modified xsi:type="dcterms:W3CDTF">2022-07-12T12:07:12Z</dcterms:modified>
</cp:coreProperties>
</file>