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3D46-E7D9-4BBB-8632-36B8E690C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DD9C5-7BA7-45E3-AA5E-127000E14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615BA-68D7-4A4A-9B43-8251A72E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2473-63C3-4180-AB96-2D1D3685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4E196-8F37-417B-8799-571A37DB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3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DCE-8F90-4AB4-96CA-D12FB5A0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66FD1-AE22-422B-9706-B12FB7FB0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10936-8DBA-4254-BDCD-1F58B7FD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A0795-49E9-424C-B7AB-9D5C9014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F686-F238-41CF-BE53-AF571B3F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169B3-B691-4CF0-B37D-BC90CC9A8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5BAF2-9EB8-424E-BDA8-ADF04B6FA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2D633-9683-4DC2-9B05-0A78EF7F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D69F8-D6E8-459E-9C9B-2A1F0C1D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B5B48-996C-4ABF-B578-301E5951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14371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DBD1-50F0-4674-8127-1F319FB2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1B8BC-4F64-47DE-848C-3979121C4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34753-08D5-47D1-9C59-2699823C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C1CF-6B24-4AAD-94C5-D1F5FC39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8EDD6-01F1-4C75-ADD6-B9CB4684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2BF5-EEDF-4B6E-97D4-E80F5D3F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AC8EE-AF66-41BA-94ED-214A5D25E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DF842-9956-4A14-A455-F444D61F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706E8-023E-466F-88EA-E81E103E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BA5AF-362B-4C60-B336-91B84E21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A957-96BD-437A-BEF9-2EFC3207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F124B-05C2-4AFA-85A0-41D4D0041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ABC2D-07A1-40AB-905B-5E3A5E455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5A943-3B5F-447A-B76C-7988D7F6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CBCF6-435C-46A5-9172-F700F351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63F52-96A0-41E8-B6C0-544C5C89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995F-9BA9-4E20-AD00-A915167E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4D6AF-304B-4B54-B90E-2343E6040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097E1-5590-4032-9B86-5343BD67C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CEE51-7274-4188-99C4-00220EB8E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311B93-8486-4478-948A-5D5F0FF835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C4354-AAF5-4B76-B34E-E1B5B8F2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3F9B5F-B134-4C23-8A54-3DDB86C7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02369-4097-4705-9834-7D8ADC38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1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BE2C-7E38-4040-A7E2-4116C715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F6767-F495-411C-8DFA-E4B70DFD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DB3CB-1781-448C-BEF5-224F59CB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FFB95-4C6F-4F3D-922C-F9D2641E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C988C-D4F6-4BF1-A564-5FE7A252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92896-068A-43C9-9C89-C1565449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8E93D-F719-4A36-81B0-3F38113E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9C4E6-C3A7-4900-9451-91E89E41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2C5B-3463-4DCC-9B12-87A14AEF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01C28-4A04-4610-9BD4-802CAB6C9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A2C87-7EC5-4657-A197-84C8D16B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1F430-D7A3-4FB4-965C-AE2AFBD7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66DC-3C0B-4529-8725-7264631C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8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C2E1-52D2-41C3-AD52-CD07E45B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CAE5-5F33-48E6-8642-FB80C9EBE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A56A9-132F-4C15-9057-703D07FCF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F931E-873C-4057-8C61-88C1E9F2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40B32-8AF6-47D2-A806-1E5976F9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F0103-8E77-4D75-8BDF-E0B36D15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5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6ED29-CBAB-47A3-A3C0-736D03D1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AED4A-45CA-46C7-80C2-2C5F95E8A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BDF0-1337-4E01-9C3A-E4CACED0B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1104-2A34-4318-812F-DEE659BA9B4D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6011F-5CE7-4B5E-B8F8-81CF2037E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D14BB-B28F-4C13-8A4E-B9BDA21E3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C0F76-0925-47A1-97F6-A8A068EE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1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jpg"/><Relationship Id="rId10" Type="http://schemas.openxmlformats.org/officeDocument/2006/relationships/image" Target="../media/image25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850" y="317804"/>
            <a:ext cx="3685309" cy="12874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9268" y="390077"/>
            <a:ext cx="1976446" cy="107662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94479" y="5821679"/>
            <a:ext cx="2214880" cy="5486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48560" y="5750559"/>
            <a:ext cx="1676400" cy="7620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9169400" y="3103879"/>
            <a:ext cx="264160" cy="243840"/>
          </a:xfrm>
          <a:custGeom>
            <a:avLst/>
            <a:gdLst/>
            <a:ahLst/>
            <a:cxnLst/>
            <a:rect l="l" t="t" r="r" b="b"/>
            <a:pathLst>
              <a:path w="264159" h="243839">
                <a:moveTo>
                  <a:pt x="0" y="121920"/>
                </a:moveTo>
                <a:lnTo>
                  <a:pt x="10386" y="74473"/>
                </a:lnTo>
                <a:lnTo>
                  <a:pt x="38703" y="35718"/>
                </a:lnTo>
                <a:lnTo>
                  <a:pt x="80688" y="9584"/>
                </a:lnTo>
                <a:lnTo>
                  <a:pt x="132079" y="0"/>
                </a:lnTo>
                <a:lnTo>
                  <a:pt x="183471" y="9584"/>
                </a:lnTo>
                <a:lnTo>
                  <a:pt x="225456" y="35718"/>
                </a:lnTo>
                <a:lnTo>
                  <a:pt x="253773" y="74473"/>
                </a:lnTo>
                <a:lnTo>
                  <a:pt x="264159" y="121920"/>
                </a:lnTo>
                <a:lnTo>
                  <a:pt x="253773" y="169366"/>
                </a:lnTo>
                <a:lnTo>
                  <a:pt x="225456" y="208121"/>
                </a:lnTo>
                <a:lnTo>
                  <a:pt x="183471" y="234255"/>
                </a:lnTo>
                <a:lnTo>
                  <a:pt x="132079" y="243840"/>
                </a:lnTo>
                <a:lnTo>
                  <a:pt x="80688" y="234255"/>
                </a:lnTo>
                <a:lnTo>
                  <a:pt x="38703" y="208121"/>
                </a:lnTo>
                <a:lnTo>
                  <a:pt x="10386" y="169366"/>
                </a:lnTo>
                <a:lnTo>
                  <a:pt x="0" y="121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78519" y="3459479"/>
            <a:ext cx="386080" cy="345440"/>
          </a:xfrm>
          <a:custGeom>
            <a:avLst/>
            <a:gdLst/>
            <a:ahLst/>
            <a:cxnLst/>
            <a:rect l="l" t="t" r="r" b="b"/>
            <a:pathLst>
              <a:path w="386079" h="345439">
                <a:moveTo>
                  <a:pt x="0" y="172720"/>
                </a:moveTo>
                <a:lnTo>
                  <a:pt x="6899" y="126808"/>
                </a:lnTo>
                <a:lnTo>
                  <a:pt x="26368" y="85550"/>
                </a:lnTo>
                <a:lnTo>
                  <a:pt x="56562" y="50593"/>
                </a:lnTo>
                <a:lnTo>
                  <a:pt x="95635" y="23584"/>
                </a:lnTo>
                <a:lnTo>
                  <a:pt x="141743" y="6170"/>
                </a:lnTo>
                <a:lnTo>
                  <a:pt x="193039" y="0"/>
                </a:lnTo>
                <a:lnTo>
                  <a:pt x="244336" y="6170"/>
                </a:lnTo>
                <a:lnTo>
                  <a:pt x="290444" y="23584"/>
                </a:lnTo>
                <a:lnTo>
                  <a:pt x="329517" y="50593"/>
                </a:lnTo>
                <a:lnTo>
                  <a:pt x="359711" y="85550"/>
                </a:lnTo>
                <a:lnTo>
                  <a:pt x="379180" y="126808"/>
                </a:lnTo>
                <a:lnTo>
                  <a:pt x="386079" y="172720"/>
                </a:lnTo>
                <a:lnTo>
                  <a:pt x="379180" y="218631"/>
                </a:lnTo>
                <a:lnTo>
                  <a:pt x="359711" y="259889"/>
                </a:lnTo>
                <a:lnTo>
                  <a:pt x="329517" y="294846"/>
                </a:lnTo>
                <a:lnTo>
                  <a:pt x="290444" y="321855"/>
                </a:lnTo>
                <a:lnTo>
                  <a:pt x="244336" y="339269"/>
                </a:lnTo>
                <a:lnTo>
                  <a:pt x="193039" y="345440"/>
                </a:lnTo>
                <a:lnTo>
                  <a:pt x="141743" y="339269"/>
                </a:lnTo>
                <a:lnTo>
                  <a:pt x="95635" y="321855"/>
                </a:lnTo>
                <a:lnTo>
                  <a:pt x="56562" y="294846"/>
                </a:lnTo>
                <a:lnTo>
                  <a:pt x="26368" y="259889"/>
                </a:lnTo>
                <a:lnTo>
                  <a:pt x="6899" y="218631"/>
                </a:lnTo>
                <a:lnTo>
                  <a:pt x="0" y="1727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804717" y="3688397"/>
            <a:ext cx="141604" cy="121284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9829800" y="2555239"/>
            <a:ext cx="396240" cy="345440"/>
          </a:xfrm>
          <a:custGeom>
            <a:avLst/>
            <a:gdLst/>
            <a:ahLst/>
            <a:cxnLst/>
            <a:rect l="l" t="t" r="r" b="b"/>
            <a:pathLst>
              <a:path w="396240" h="345439">
                <a:moveTo>
                  <a:pt x="0" y="172720"/>
                </a:moveTo>
                <a:lnTo>
                  <a:pt x="7073" y="126808"/>
                </a:lnTo>
                <a:lnTo>
                  <a:pt x="27036" y="85550"/>
                </a:lnTo>
                <a:lnTo>
                  <a:pt x="58007" y="50593"/>
                </a:lnTo>
                <a:lnTo>
                  <a:pt x="98100" y="23584"/>
                </a:lnTo>
                <a:lnTo>
                  <a:pt x="145432" y="6170"/>
                </a:lnTo>
                <a:lnTo>
                  <a:pt x="198120" y="0"/>
                </a:lnTo>
                <a:lnTo>
                  <a:pt x="250807" y="6170"/>
                </a:lnTo>
                <a:lnTo>
                  <a:pt x="298139" y="23584"/>
                </a:lnTo>
                <a:lnTo>
                  <a:pt x="338232" y="50593"/>
                </a:lnTo>
                <a:lnTo>
                  <a:pt x="369203" y="85550"/>
                </a:lnTo>
                <a:lnTo>
                  <a:pt x="389166" y="126808"/>
                </a:lnTo>
                <a:lnTo>
                  <a:pt x="396240" y="172720"/>
                </a:lnTo>
                <a:lnTo>
                  <a:pt x="389166" y="218631"/>
                </a:lnTo>
                <a:lnTo>
                  <a:pt x="369203" y="259889"/>
                </a:lnTo>
                <a:lnTo>
                  <a:pt x="338232" y="294846"/>
                </a:lnTo>
                <a:lnTo>
                  <a:pt x="298139" y="321855"/>
                </a:lnTo>
                <a:lnTo>
                  <a:pt x="250807" y="339269"/>
                </a:lnTo>
                <a:lnTo>
                  <a:pt x="198120" y="345439"/>
                </a:lnTo>
                <a:lnTo>
                  <a:pt x="145432" y="339269"/>
                </a:lnTo>
                <a:lnTo>
                  <a:pt x="98100" y="321855"/>
                </a:lnTo>
                <a:lnTo>
                  <a:pt x="58007" y="294846"/>
                </a:lnTo>
                <a:lnTo>
                  <a:pt x="27036" y="259889"/>
                </a:lnTo>
                <a:lnTo>
                  <a:pt x="7073" y="218631"/>
                </a:lnTo>
                <a:lnTo>
                  <a:pt x="0" y="1727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22840" y="4119879"/>
            <a:ext cx="264160" cy="233679"/>
          </a:xfrm>
          <a:custGeom>
            <a:avLst/>
            <a:gdLst/>
            <a:ahLst/>
            <a:cxnLst/>
            <a:rect l="l" t="t" r="r" b="b"/>
            <a:pathLst>
              <a:path w="264159" h="233679">
                <a:moveTo>
                  <a:pt x="0" y="116840"/>
                </a:moveTo>
                <a:lnTo>
                  <a:pt x="10386" y="71366"/>
                </a:lnTo>
                <a:lnTo>
                  <a:pt x="38703" y="34226"/>
                </a:lnTo>
                <a:lnTo>
                  <a:pt x="80688" y="9183"/>
                </a:lnTo>
                <a:lnTo>
                  <a:pt x="132079" y="0"/>
                </a:lnTo>
                <a:lnTo>
                  <a:pt x="183471" y="9183"/>
                </a:lnTo>
                <a:lnTo>
                  <a:pt x="225456" y="34226"/>
                </a:lnTo>
                <a:lnTo>
                  <a:pt x="253773" y="71366"/>
                </a:lnTo>
                <a:lnTo>
                  <a:pt x="264159" y="116840"/>
                </a:lnTo>
                <a:lnTo>
                  <a:pt x="253773" y="162313"/>
                </a:lnTo>
                <a:lnTo>
                  <a:pt x="225456" y="199453"/>
                </a:lnTo>
                <a:lnTo>
                  <a:pt x="183471" y="224496"/>
                </a:lnTo>
                <a:lnTo>
                  <a:pt x="132079" y="233680"/>
                </a:lnTo>
                <a:lnTo>
                  <a:pt x="80688" y="224496"/>
                </a:lnTo>
                <a:lnTo>
                  <a:pt x="38703" y="199453"/>
                </a:lnTo>
                <a:lnTo>
                  <a:pt x="10386" y="162313"/>
                </a:lnTo>
                <a:lnTo>
                  <a:pt x="0" y="116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8666797" y="3800157"/>
            <a:ext cx="832485" cy="974725"/>
            <a:chOff x="8666797" y="3800157"/>
            <a:chExt cx="832485" cy="974725"/>
          </a:xfrm>
        </p:grpSpPr>
        <p:pic>
          <p:nvPicPr>
            <p:cNvPr id="19" name="object 1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671559" y="3804920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8671559" y="3103879"/>
            <a:ext cx="632460" cy="351155"/>
          </a:xfrm>
          <a:custGeom>
            <a:avLst/>
            <a:gdLst/>
            <a:ahLst/>
            <a:cxnLst/>
            <a:rect l="l" t="t" r="r" b="b"/>
            <a:pathLst>
              <a:path w="632459" h="351154">
                <a:moveTo>
                  <a:pt x="632460" y="0"/>
                </a:moveTo>
                <a:lnTo>
                  <a:pt x="585611" y="1956"/>
                </a:lnTo>
                <a:lnTo>
                  <a:pt x="533638" y="2794"/>
                </a:lnTo>
                <a:lnTo>
                  <a:pt x="468488" y="3461"/>
                </a:lnTo>
                <a:lnTo>
                  <a:pt x="394555" y="3904"/>
                </a:lnTo>
                <a:lnTo>
                  <a:pt x="316230" y="4064"/>
                </a:lnTo>
                <a:lnTo>
                  <a:pt x="273226" y="8231"/>
                </a:lnTo>
                <a:lnTo>
                  <a:pt x="230935" y="20213"/>
                </a:lnTo>
                <a:lnTo>
                  <a:pt x="190070" y="39227"/>
                </a:lnTo>
                <a:lnTo>
                  <a:pt x="151343" y="64491"/>
                </a:lnTo>
                <a:lnTo>
                  <a:pt x="115467" y="95222"/>
                </a:lnTo>
                <a:lnTo>
                  <a:pt x="83155" y="130640"/>
                </a:lnTo>
                <a:lnTo>
                  <a:pt x="55120" y="169962"/>
                </a:lnTo>
                <a:lnTo>
                  <a:pt x="32074" y="212405"/>
                </a:lnTo>
                <a:lnTo>
                  <a:pt x="14730" y="257189"/>
                </a:lnTo>
                <a:lnTo>
                  <a:pt x="3801" y="303530"/>
                </a:lnTo>
                <a:lnTo>
                  <a:pt x="0" y="350647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9296717" y="2723197"/>
            <a:ext cx="734695" cy="1036319"/>
            <a:chOff x="9296717" y="2723197"/>
            <a:chExt cx="734695" cy="1036319"/>
          </a:xfrm>
        </p:grpSpPr>
        <p:sp>
          <p:nvSpPr>
            <p:cNvPr id="23" name="object 23"/>
            <p:cNvSpPr/>
            <p:nvPr/>
          </p:nvSpPr>
          <p:spPr>
            <a:xfrm>
              <a:off x="9870440" y="2900680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01480" y="2727960"/>
              <a:ext cx="532765" cy="1026794"/>
            </a:xfrm>
            <a:custGeom>
              <a:avLst/>
              <a:gdLst/>
              <a:ahLst/>
              <a:cxnLst/>
              <a:rect l="l" t="t" r="r" b="b"/>
              <a:pathLst>
                <a:path w="532765" h="1026795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532765" h="1026795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9494519" y="4353559"/>
            <a:ext cx="660400" cy="349250"/>
          </a:xfrm>
          <a:custGeom>
            <a:avLst/>
            <a:gdLst/>
            <a:ahLst/>
            <a:cxnLst/>
            <a:rect l="l" t="t" r="r" b="b"/>
            <a:pathLst>
              <a:path w="660400" h="349250">
                <a:moveTo>
                  <a:pt x="660273" y="0"/>
                </a:moveTo>
                <a:lnTo>
                  <a:pt x="647104" y="61348"/>
                </a:lnTo>
                <a:lnTo>
                  <a:pt x="609749" y="120989"/>
                </a:lnTo>
                <a:lnTo>
                  <a:pt x="583008" y="149637"/>
                </a:lnTo>
                <a:lnTo>
                  <a:pt x="551429" y="177219"/>
                </a:lnTo>
                <a:lnTo>
                  <a:pt x="515416" y="203521"/>
                </a:lnTo>
                <a:lnTo>
                  <a:pt x="475370" y="228331"/>
                </a:lnTo>
                <a:lnTo>
                  <a:pt x="431695" y="251434"/>
                </a:lnTo>
                <a:lnTo>
                  <a:pt x="384794" y="272618"/>
                </a:lnTo>
                <a:lnTo>
                  <a:pt x="335069" y="291669"/>
                </a:lnTo>
                <a:lnTo>
                  <a:pt x="282925" y="308375"/>
                </a:lnTo>
                <a:lnTo>
                  <a:pt x="228763" y="322521"/>
                </a:lnTo>
                <a:lnTo>
                  <a:pt x="172986" y="333895"/>
                </a:lnTo>
                <a:lnTo>
                  <a:pt x="115998" y="342283"/>
                </a:lnTo>
                <a:lnTo>
                  <a:pt x="58202" y="347472"/>
                </a:lnTo>
                <a:lnTo>
                  <a:pt x="0" y="34925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41559" y="3754120"/>
            <a:ext cx="353695" cy="490220"/>
          </a:xfrm>
          <a:custGeom>
            <a:avLst/>
            <a:gdLst/>
            <a:ahLst/>
            <a:cxnLst/>
            <a:rect l="l" t="t" r="r" b="b"/>
            <a:pathLst>
              <a:path w="353695" h="490220">
                <a:moveTo>
                  <a:pt x="0" y="0"/>
                </a:moveTo>
                <a:lnTo>
                  <a:pt x="52171" y="3554"/>
                </a:lnTo>
                <a:lnTo>
                  <a:pt x="103289" y="13726"/>
                </a:lnTo>
                <a:lnTo>
                  <a:pt x="152309" y="29780"/>
                </a:lnTo>
                <a:lnTo>
                  <a:pt x="198185" y="50982"/>
                </a:lnTo>
                <a:lnTo>
                  <a:pt x="239871" y="76596"/>
                </a:lnTo>
                <a:lnTo>
                  <a:pt x="276322" y="105887"/>
                </a:lnTo>
                <a:lnTo>
                  <a:pt x="306493" y="138119"/>
                </a:lnTo>
                <a:lnTo>
                  <a:pt x="329338" y="172557"/>
                </a:lnTo>
                <a:lnTo>
                  <a:pt x="343812" y="208466"/>
                </a:lnTo>
                <a:lnTo>
                  <a:pt x="349125" y="317662"/>
                </a:lnTo>
                <a:lnTo>
                  <a:pt x="349819" y="384332"/>
                </a:lnTo>
                <a:lnTo>
                  <a:pt x="350844" y="439237"/>
                </a:lnTo>
                <a:lnTo>
                  <a:pt x="352087" y="476493"/>
                </a:lnTo>
                <a:lnTo>
                  <a:pt x="353441" y="4902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35305" y="2028253"/>
            <a:ext cx="5012055" cy="275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6140">
              <a:lnSpc>
                <a:spcPct val="100000"/>
              </a:lnSpc>
              <a:spcBef>
                <a:spcPts val="100"/>
              </a:spcBef>
            </a:pPr>
            <a:r>
              <a:rPr sz="2800" b="1" i="1" spc="140" dirty="0">
                <a:latin typeface="Calibri"/>
                <a:cs typeface="Calibri"/>
              </a:rPr>
              <a:t>Why</a:t>
            </a:r>
            <a:r>
              <a:rPr sz="2800" b="1" i="1" spc="190" dirty="0">
                <a:latin typeface="Calibri"/>
                <a:cs typeface="Calibri"/>
              </a:rPr>
              <a:t> </a:t>
            </a:r>
            <a:r>
              <a:rPr sz="2800" b="1" i="1" spc="175" dirty="0">
                <a:latin typeface="Calibri"/>
                <a:cs typeface="Calibri"/>
              </a:rPr>
              <a:t>vaccination-</a:t>
            </a:r>
            <a:r>
              <a:rPr sz="2800" b="1" i="1" spc="130" dirty="0">
                <a:latin typeface="Calibri"/>
                <a:cs typeface="Calibri"/>
              </a:rPr>
              <a:t>related </a:t>
            </a:r>
            <a:r>
              <a:rPr sz="2800" b="1" i="1" spc="175" dirty="0">
                <a:latin typeface="Calibri"/>
                <a:cs typeface="Calibri"/>
              </a:rPr>
              <a:t>restrictions</a:t>
            </a:r>
            <a:r>
              <a:rPr sz="2800" b="1" i="1" spc="95" dirty="0">
                <a:latin typeface="Calibri"/>
                <a:cs typeface="Calibri"/>
              </a:rPr>
              <a:t> </a:t>
            </a:r>
            <a:r>
              <a:rPr sz="2800" b="1" i="1" spc="130" dirty="0">
                <a:latin typeface="Calibri"/>
                <a:cs typeface="Calibri"/>
              </a:rPr>
              <a:t>work(ed)</a:t>
            </a:r>
            <a:r>
              <a:rPr sz="2800" b="1" i="1" spc="160" dirty="0">
                <a:latin typeface="Calibri"/>
                <a:cs typeface="Calibri"/>
              </a:rPr>
              <a:t> </a:t>
            </a:r>
            <a:r>
              <a:rPr sz="2800" b="1" i="1" spc="90" dirty="0">
                <a:latin typeface="Calibri"/>
                <a:cs typeface="Calibri"/>
              </a:rPr>
              <a:t>in </a:t>
            </a:r>
            <a:r>
              <a:rPr sz="2800" b="1" i="1" spc="170" dirty="0">
                <a:latin typeface="Calibri"/>
                <a:cs typeface="Calibri"/>
              </a:rPr>
              <a:t>Pakistan?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800" i="1" spc="80" dirty="0">
                <a:latin typeface="Calibri"/>
                <a:cs typeface="Calibri"/>
              </a:rPr>
              <a:t>Muhammad</a:t>
            </a:r>
            <a:r>
              <a:rPr sz="2800" i="1" spc="285" dirty="0">
                <a:latin typeface="Calibri"/>
                <a:cs typeface="Calibri"/>
              </a:rPr>
              <a:t> </a:t>
            </a:r>
            <a:r>
              <a:rPr sz="2800" i="1" spc="85" dirty="0">
                <a:latin typeface="Calibri"/>
                <a:cs typeface="Calibri"/>
              </a:rPr>
              <a:t>Faisal</a:t>
            </a:r>
            <a:r>
              <a:rPr sz="2800" i="1" spc="195" dirty="0">
                <a:latin typeface="Calibri"/>
                <a:cs typeface="Calibri"/>
              </a:rPr>
              <a:t> </a:t>
            </a:r>
            <a:r>
              <a:rPr sz="2800" i="1" spc="55" dirty="0">
                <a:latin typeface="Calibri"/>
                <a:cs typeface="Calibri"/>
              </a:rPr>
              <a:t>Khalil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i="1" spc="165" dirty="0">
                <a:latin typeface="Calibri"/>
                <a:cs typeface="Calibri"/>
              </a:rPr>
              <a:t>Social</a:t>
            </a:r>
            <a:r>
              <a:rPr sz="2800" i="1" spc="120" dirty="0">
                <a:latin typeface="Calibri"/>
                <a:cs typeface="Calibri"/>
              </a:rPr>
              <a:t> </a:t>
            </a:r>
            <a:r>
              <a:rPr sz="2800" i="1" spc="95" dirty="0">
                <a:latin typeface="Calibri"/>
                <a:cs typeface="Calibri"/>
              </a:rPr>
              <a:t>and</a:t>
            </a:r>
            <a:r>
              <a:rPr sz="2800" i="1" spc="210" dirty="0">
                <a:latin typeface="Calibri"/>
                <a:cs typeface="Calibri"/>
              </a:rPr>
              <a:t> </a:t>
            </a:r>
            <a:r>
              <a:rPr sz="2800" i="1" spc="80" dirty="0">
                <a:latin typeface="Calibri"/>
                <a:cs typeface="Calibri"/>
              </a:rPr>
              <a:t>Behavioral</a:t>
            </a:r>
            <a:r>
              <a:rPr sz="2800" i="1" spc="200" dirty="0">
                <a:latin typeface="Calibri"/>
                <a:cs typeface="Calibri"/>
              </a:rPr>
              <a:t> </a:t>
            </a:r>
            <a:r>
              <a:rPr sz="2800" i="1" spc="125" dirty="0">
                <a:latin typeface="Calibri"/>
                <a:cs typeface="Calibri"/>
              </a:rPr>
              <a:t>Scientist, </a:t>
            </a:r>
            <a:r>
              <a:rPr sz="2800" i="1" spc="254" dirty="0">
                <a:latin typeface="Calibri"/>
                <a:cs typeface="Calibri"/>
              </a:rPr>
              <a:t>UNICEF</a:t>
            </a:r>
            <a:r>
              <a:rPr sz="2800" i="1" spc="245" dirty="0">
                <a:latin typeface="Calibri"/>
                <a:cs typeface="Calibri"/>
              </a:rPr>
              <a:t> </a:t>
            </a:r>
            <a:r>
              <a:rPr sz="2800" i="1" spc="80" dirty="0">
                <a:latin typeface="Calibri"/>
                <a:cs typeface="Calibri"/>
              </a:rPr>
              <a:t>Pakistan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0084" y="908049"/>
            <a:ext cx="2334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The</a:t>
            </a:r>
            <a:r>
              <a:rPr spc="-25" dirty="0">
                <a:solidFill>
                  <a:srgbClr val="4471C4"/>
                </a:solidFill>
              </a:rPr>
              <a:t> </a:t>
            </a:r>
            <a:r>
              <a:rPr spc="-10" dirty="0">
                <a:solidFill>
                  <a:srgbClr val="4471C4"/>
                </a:solidFill>
              </a:rPr>
              <a:t>Problem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35426" y="1851801"/>
            <a:ext cx="3657600" cy="500619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27418" y="1631886"/>
            <a:ext cx="4751705" cy="34645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Calibri"/>
                <a:cs typeface="Calibri"/>
              </a:rPr>
              <a:t>Problem</a:t>
            </a:r>
            <a:r>
              <a:rPr sz="1850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statement</a:t>
            </a:r>
            <a:endParaRPr sz="1850">
              <a:latin typeface="Calibri"/>
              <a:cs typeface="Calibri"/>
            </a:endParaRPr>
          </a:p>
          <a:p>
            <a:pPr marL="344805" marR="307975" indent="-285115">
              <a:lnSpc>
                <a:spcPct val="100000"/>
              </a:lnSpc>
              <a:spcBef>
                <a:spcPts val="1315"/>
              </a:spcBef>
              <a:buFont typeface="Calibri"/>
              <a:buChar char="•"/>
              <a:tabLst>
                <a:tab pos="344805" algn="l"/>
                <a:tab pos="345440" algn="l"/>
              </a:tabLst>
            </a:pPr>
            <a:r>
              <a:rPr sz="1600" b="1" i="1" dirty="0">
                <a:latin typeface="Calibri"/>
                <a:cs typeface="Calibri"/>
              </a:rPr>
              <a:t>How</a:t>
            </a:r>
            <a:r>
              <a:rPr sz="1600" b="1" i="1" spc="-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do</a:t>
            </a:r>
            <a:r>
              <a:rPr sz="1600" b="1" i="1" spc="-6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you</a:t>
            </a:r>
            <a:r>
              <a:rPr sz="1600" b="1" i="1" spc="114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achieve</a:t>
            </a:r>
            <a:r>
              <a:rPr sz="1600" b="1" i="1" spc="-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vaccination</a:t>
            </a:r>
            <a:r>
              <a:rPr sz="1600" b="1" i="1" spc="-6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compliance</a:t>
            </a:r>
            <a:r>
              <a:rPr sz="1600" b="1" i="1" spc="-9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in</a:t>
            </a:r>
            <a:r>
              <a:rPr sz="1600" b="1" i="1" spc="25" dirty="0">
                <a:latin typeface="Calibri"/>
                <a:cs typeface="Calibri"/>
              </a:rPr>
              <a:t> </a:t>
            </a:r>
            <a:r>
              <a:rPr sz="1600" b="1" i="1" spc="-50" dirty="0">
                <a:latin typeface="Calibri"/>
                <a:cs typeface="Calibri"/>
              </a:rPr>
              <a:t>a </a:t>
            </a:r>
            <a:r>
              <a:rPr sz="1600" b="1" i="1" dirty="0">
                <a:latin typeface="Calibri"/>
                <a:cs typeface="Calibri"/>
              </a:rPr>
              <a:t>population</a:t>
            </a:r>
            <a:r>
              <a:rPr sz="1600" b="1" i="1" spc="-3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that</a:t>
            </a:r>
            <a:r>
              <a:rPr sz="1600" b="1" i="1" spc="-6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is</a:t>
            </a:r>
            <a:r>
              <a:rPr sz="1600" b="1" i="1" spc="-5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significantly</a:t>
            </a:r>
            <a:r>
              <a:rPr sz="1600" b="1" i="1" spc="-11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vaccine</a:t>
            </a:r>
            <a:r>
              <a:rPr sz="1600" b="1" i="1" spc="145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hesitant?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Char char="•"/>
            </a:pPr>
            <a:endParaRPr sz="1550">
              <a:latin typeface="Calibri"/>
              <a:cs typeface="Calibri"/>
            </a:endParaRPr>
          </a:p>
          <a:p>
            <a:pPr marL="344805" indent="-285115">
              <a:lnSpc>
                <a:spcPct val="100000"/>
              </a:lnSpc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1600" i="1" dirty="0">
                <a:latin typeface="Calibri"/>
                <a:cs typeface="Calibri"/>
              </a:rPr>
              <a:t>Key</a:t>
            </a:r>
            <a:r>
              <a:rPr sz="1600" i="1" spc="-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crisis:</a:t>
            </a:r>
            <a:r>
              <a:rPr sz="1600" i="1" spc="-6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Emergence of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viral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variants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•"/>
            </a:pPr>
            <a:endParaRPr sz="1550">
              <a:latin typeface="Calibri"/>
              <a:cs typeface="Calibri"/>
            </a:endParaRPr>
          </a:p>
          <a:p>
            <a:pPr marL="344805" marR="429259" indent="-285115">
              <a:lnSpc>
                <a:spcPct val="100000"/>
              </a:lnSpc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1600" i="1" dirty="0">
                <a:latin typeface="Calibri"/>
                <a:cs typeface="Calibri"/>
              </a:rPr>
              <a:t>Key</a:t>
            </a:r>
            <a:r>
              <a:rPr sz="1600" i="1" spc="-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constraint: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Limited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dirty="0">
                <a:latin typeface="Arial"/>
                <a:cs typeface="Arial"/>
              </a:rPr>
              <a:t>resources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for</a:t>
            </a:r>
            <a:r>
              <a:rPr sz="1600" i="1" spc="-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standard </a:t>
            </a:r>
            <a:r>
              <a:rPr sz="1600" i="1" dirty="0">
                <a:latin typeface="Arial"/>
                <a:cs typeface="Arial"/>
              </a:rPr>
              <a:t>strategies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to</a:t>
            </a:r>
            <a:r>
              <a:rPr sz="1600" i="1" spc="5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increase</a:t>
            </a:r>
            <a:r>
              <a:rPr sz="1600" i="1" spc="-9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uptake</a:t>
            </a:r>
            <a:r>
              <a:rPr sz="1600" i="1" spc="-70" dirty="0">
                <a:latin typeface="Arial"/>
                <a:cs typeface="Arial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e.g.</a:t>
            </a:r>
            <a:endParaRPr sz="1600">
              <a:latin typeface="Calibri"/>
              <a:cs typeface="Calibri"/>
            </a:endParaRPr>
          </a:p>
          <a:p>
            <a:pPr marL="782320" lvl="1" indent="-315595">
              <a:lnSpc>
                <a:spcPct val="100000"/>
              </a:lnSpc>
              <a:spcBef>
                <a:spcPts val="490"/>
              </a:spcBef>
              <a:buSzPct val="78125"/>
              <a:buFont typeface="Arial"/>
              <a:buChar char="○"/>
              <a:tabLst>
                <a:tab pos="782320" algn="l"/>
                <a:tab pos="782955" algn="l"/>
              </a:tabLst>
            </a:pPr>
            <a:r>
              <a:rPr sz="1600" i="1" dirty="0">
                <a:latin typeface="Calibri"/>
                <a:cs typeface="Calibri"/>
              </a:rPr>
              <a:t>C</a:t>
            </a:r>
            <a:r>
              <a:rPr sz="1600" i="1" dirty="0">
                <a:latin typeface="Arial"/>
                <a:cs typeface="Arial"/>
              </a:rPr>
              <a:t>ommunity</a:t>
            </a:r>
            <a:r>
              <a:rPr sz="1600" i="1" spc="-9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engagement</a:t>
            </a:r>
            <a:r>
              <a:rPr sz="1600" i="1" spc="-10" dirty="0">
                <a:latin typeface="Calibri"/>
                <a:cs typeface="Calibri"/>
              </a:rPr>
              <a:t>;</a:t>
            </a:r>
            <a:endParaRPr sz="1600">
              <a:latin typeface="Calibri"/>
              <a:cs typeface="Calibri"/>
            </a:endParaRPr>
          </a:p>
          <a:p>
            <a:pPr marL="782320" marR="574040" lvl="1" indent="-314960">
              <a:lnSpc>
                <a:spcPct val="100000"/>
              </a:lnSpc>
              <a:buSzPct val="78125"/>
              <a:buFont typeface="Arial"/>
              <a:buChar char="○"/>
              <a:tabLst>
                <a:tab pos="782320" algn="l"/>
                <a:tab pos="782955" algn="l"/>
              </a:tabLst>
            </a:pPr>
            <a:r>
              <a:rPr sz="1600" i="1" dirty="0">
                <a:latin typeface="Calibri"/>
                <a:cs typeface="Calibri"/>
              </a:rPr>
              <a:t>T</a:t>
            </a:r>
            <a:r>
              <a:rPr sz="1600" i="1" dirty="0">
                <a:latin typeface="Arial"/>
                <a:cs typeface="Arial"/>
              </a:rPr>
              <a:t>ailored</a:t>
            </a:r>
            <a:r>
              <a:rPr sz="1600" i="1" spc="-1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communication</a:t>
            </a:r>
            <a:r>
              <a:rPr sz="1600" i="1" spc="-5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to</a:t>
            </a:r>
            <a:r>
              <a:rPr sz="1600" i="1" spc="3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hesitant </a:t>
            </a:r>
            <a:r>
              <a:rPr sz="1600" i="1" dirty="0">
                <a:latin typeface="Arial"/>
                <a:cs typeface="Arial"/>
              </a:rPr>
              <a:t>populations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from</a:t>
            </a:r>
            <a:r>
              <a:rPr sz="1600" i="1" spc="-1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trusted</a:t>
            </a:r>
            <a:r>
              <a:rPr sz="1600" i="1" spc="6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sources</a:t>
            </a:r>
            <a:r>
              <a:rPr sz="1600" i="1" dirty="0">
                <a:latin typeface="Calibri"/>
                <a:cs typeface="Calibri"/>
              </a:rPr>
              <a:t>;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782320" marR="5080" lvl="1" indent="-314960">
              <a:lnSpc>
                <a:spcPct val="100000"/>
              </a:lnSpc>
              <a:spcBef>
                <a:spcPts val="10"/>
              </a:spcBef>
              <a:buSzPct val="78125"/>
              <a:buFont typeface="Arial"/>
              <a:buChar char="○"/>
              <a:tabLst>
                <a:tab pos="782320" algn="l"/>
                <a:tab pos="782955" algn="l"/>
              </a:tabLst>
            </a:pPr>
            <a:r>
              <a:rPr sz="1600" i="1" dirty="0">
                <a:latin typeface="Calibri"/>
                <a:cs typeface="Calibri"/>
              </a:rPr>
              <a:t>Fl</a:t>
            </a:r>
            <a:r>
              <a:rPr sz="1600" i="1" dirty="0">
                <a:latin typeface="Arial"/>
                <a:cs typeface="Arial"/>
              </a:rPr>
              <a:t>exible</a:t>
            </a:r>
            <a:r>
              <a:rPr sz="1600" i="1" spc="-1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access</a:t>
            </a:r>
            <a:r>
              <a:rPr sz="1600" i="1" spc="4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to</a:t>
            </a:r>
            <a:r>
              <a:rPr sz="1600" i="1" spc="1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vaccination</a:t>
            </a:r>
            <a:r>
              <a:rPr sz="1600" i="1" spc="-5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for</a:t>
            </a:r>
            <a:r>
              <a:rPr sz="1600" i="1" spc="-10" dirty="0">
                <a:latin typeface="Arial"/>
                <a:cs typeface="Arial"/>
              </a:rPr>
              <a:t> at-</a:t>
            </a:r>
            <a:r>
              <a:rPr sz="1600" i="1" dirty="0">
                <a:latin typeface="Arial"/>
                <a:cs typeface="Arial"/>
              </a:rPr>
              <a:t>risk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and </a:t>
            </a:r>
            <a:r>
              <a:rPr sz="1600" i="1" dirty="0">
                <a:latin typeface="Arial"/>
                <a:cs typeface="Arial"/>
              </a:rPr>
              <a:t>vulnerable </a:t>
            </a:r>
            <a:r>
              <a:rPr sz="1600" i="1" spc="-10" dirty="0">
                <a:latin typeface="Arial"/>
                <a:cs typeface="Arial"/>
              </a:rPr>
              <a:t>groups.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372" y="1631886"/>
            <a:ext cx="5019675" cy="291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Situation</a:t>
            </a:r>
            <a:r>
              <a:rPr sz="1850" spc="-1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overview</a:t>
            </a:r>
            <a:endParaRPr sz="1850">
              <a:latin typeface="Calibri"/>
              <a:cs typeface="Calibri"/>
            </a:endParaRPr>
          </a:p>
          <a:p>
            <a:pPr marL="398780" indent="-285115">
              <a:lnSpc>
                <a:spcPct val="100000"/>
              </a:lnSpc>
              <a:spcBef>
                <a:spcPts val="1315"/>
              </a:spcBef>
              <a:buFont typeface="Arial"/>
              <a:buChar char="•"/>
              <a:tabLst>
                <a:tab pos="398780" algn="l"/>
                <a:tab pos="399415" algn="l"/>
              </a:tabLst>
            </a:pPr>
            <a:r>
              <a:rPr sz="1600" i="1" dirty="0">
                <a:latin typeface="Calibri"/>
                <a:cs typeface="Calibri"/>
              </a:rPr>
              <a:t>P</a:t>
            </a:r>
            <a:r>
              <a:rPr sz="1600" i="1" dirty="0">
                <a:latin typeface="Arial"/>
                <a:cs typeface="Arial"/>
              </a:rPr>
              <a:t>ersistent</a:t>
            </a:r>
            <a:r>
              <a:rPr sz="1600" i="1" spc="3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vaccine</a:t>
            </a:r>
            <a:r>
              <a:rPr sz="1600" i="1" spc="-8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hesitancy</a:t>
            </a:r>
            <a:r>
              <a:rPr sz="1600" i="1" dirty="0">
                <a:latin typeface="Calibri"/>
                <a:cs typeface="Calibri"/>
              </a:rPr>
              <a:t>: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dirty="0">
                <a:latin typeface="Arial"/>
                <a:cs typeface="Arial"/>
              </a:rPr>
              <a:t>40%</a:t>
            </a:r>
            <a:r>
              <a:rPr sz="1600" i="1" spc="20" dirty="0">
                <a:latin typeface="Arial"/>
                <a:cs typeface="Arial"/>
              </a:rPr>
              <a:t> </a:t>
            </a:r>
            <a:r>
              <a:rPr sz="1600" i="1" dirty="0">
                <a:latin typeface="Calibri"/>
                <a:cs typeface="Calibri"/>
              </a:rPr>
              <a:t>(</a:t>
            </a:r>
            <a:r>
              <a:rPr sz="1600" i="1" dirty="0">
                <a:latin typeface="Arial"/>
                <a:cs typeface="Arial"/>
              </a:rPr>
              <a:t>April</a:t>
            </a:r>
            <a:r>
              <a:rPr sz="1600" i="1" spc="-95" dirty="0">
                <a:latin typeface="Arial"/>
                <a:cs typeface="Arial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’</a:t>
            </a:r>
            <a:r>
              <a:rPr sz="1600" i="1" spc="-20" dirty="0">
                <a:latin typeface="Arial"/>
                <a:cs typeface="Arial"/>
              </a:rPr>
              <a:t>22</a:t>
            </a:r>
            <a:r>
              <a:rPr sz="1600" i="1" spc="-20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398780" indent="-285115">
              <a:lnSpc>
                <a:spcPct val="100000"/>
              </a:lnSpc>
              <a:buFont typeface="Arial"/>
              <a:buChar char="•"/>
              <a:tabLst>
                <a:tab pos="398780" algn="l"/>
                <a:tab pos="399415" algn="l"/>
              </a:tabLst>
            </a:pPr>
            <a:r>
              <a:rPr sz="1600" i="1" dirty="0">
                <a:latin typeface="Calibri"/>
                <a:cs typeface="Calibri"/>
              </a:rPr>
              <a:t>Very</a:t>
            </a:r>
            <a:r>
              <a:rPr sz="1600" i="1" spc="-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low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risk</a:t>
            </a:r>
            <a:r>
              <a:rPr sz="1600" i="1" spc="-5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perception:</a:t>
            </a:r>
            <a:r>
              <a:rPr sz="1600" i="1" spc="-6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28%</a:t>
            </a:r>
            <a:r>
              <a:rPr sz="1600" i="1" spc="9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(April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’22)</a:t>
            </a:r>
            <a:endParaRPr sz="1600">
              <a:latin typeface="Calibri"/>
              <a:cs typeface="Calibri"/>
            </a:endParaRPr>
          </a:p>
          <a:p>
            <a:pPr marL="398780" indent="-28511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98780" algn="l"/>
                <a:tab pos="399415" algn="l"/>
              </a:tabLst>
            </a:pPr>
            <a:r>
              <a:rPr sz="1600" i="1" dirty="0">
                <a:latin typeface="Calibri"/>
                <a:cs typeface="Calibri"/>
              </a:rPr>
              <a:t>Extremely</a:t>
            </a:r>
            <a:r>
              <a:rPr sz="1600" i="1" spc="-11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low</a:t>
            </a:r>
            <a:r>
              <a:rPr sz="1600" i="1" spc="-40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Calibri"/>
                <a:cs typeface="Calibri"/>
              </a:rPr>
              <a:t>COVID-</a:t>
            </a:r>
            <a:r>
              <a:rPr sz="1600" i="1" dirty="0">
                <a:latin typeface="Calibri"/>
                <a:cs typeface="Calibri"/>
              </a:rPr>
              <a:t>19</a:t>
            </a:r>
            <a:r>
              <a:rPr sz="1600" i="1" spc="1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prevention:</a:t>
            </a:r>
            <a:r>
              <a:rPr sz="1600" i="1" spc="-4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3.35%</a:t>
            </a:r>
            <a:r>
              <a:rPr sz="1600" i="1" spc="5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(Sep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‘21)</a:t>
            </a:r>
            <a:endParaRPr sz="1600">
              <a:latin typeface="Calibri"/>
              <a:cs typeface="Calibri"/>
            </a:endParaRPr>
          </a:p>
          <a:p>
            <a:pPr marL="398780" indent="-285115">
              <a:lnSpc>
                <a:spcPct val="100000"/>
              </a:lnSpc>
              <a:buFont typeface="Calibri"/>
              <a:buChar char="•"/>
              <a:tabLst>
                <a:tab pos="398780" algn="l"/>
                <a:tab pos="399415" algn="l"/>
              </a:tabLst>
            </a:pPr>
            <a:r>
              <a:rPr sz="1600" i="1" dirty="0">
                <a:latin typeface="Calibri"/>
                <a:cs typeface="Calibri"/>
              </a:rPr>
              <a:t>Extremely</a:t>
            </a:r>
            <a:r>
              <a:rPr sz="1600" i="1" spc="-114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low</a:t>
            </a:r>
            <a:r>
              <a:rPr sz="1600" i="1" spc="-6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knowledge of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variants: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5%</a:t>
            </a:r>
            <a:r>
              <a:rPr sz="1600" i="1" spc="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(April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’22)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398780" marR="5080" indent="-285115">
              <a:lnSpc>
                <a:spcPct val="100000"/>
              </a:lnSpc>
              <a:buFont typeface="Arial"/>
              <a:buChar char="•"/>
              <a:tabLst>
                <a:tab pos="398780" algn="l"/>
                <a:tab pos="399415" algn="l"/>
              </a:tabLst>
            </a:pPr>
            <a:r>
              <a:rPr sz="1600" i="1" dirty="0">
                <a:latin typeface="Calibri"/>
                <a:cs typeface="Calibri"/>
              </a:rPr>
              <a:t>Government</a:t>
            </a:r>
            <a:r>
              <a:rPr sz="1600" i="1" spc="-11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used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s</a:t>
            </a:r>
            <a:r>
              <a:rPr sz="1600" i="1" dirty="0">
                <a:latin typeface="Arial"/>
                <a:cs typeface="Arial"/>
              </a:rPr>
              <a:t>trategy</a:t>
            </a:r>
            <a:r>
              <a:rPr sz="1600" i="1" spc="1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of</a:t>
            </a:r>
            <a:r>
              <a:rPr sz="1600" i="1" spc="5" dirty="0">
                <a:latin typeface="Arial"/>
                <a:cs typeface="Arial"/>
              </a:rPr>
              <a:t> </a:t>
            </a:r>
            <a:r>
              <a:rPr sz="1600" b="1" i="1" dirty="0">
                <a:latin typeface="Calibri"/>
                <a:cs typeface="Calibri"/>
              </a:rPr>
              <a:t>vaccination-</a:t>
            </a:r>
            <a:r>
              <a:rPr sz="1600" b="1" i="1" spc="-10" dirty="0">
                <a:latin typeface="Calibri"/>
                <a:cs typeface="Calibri"/>
              </a:rPr>
              <a:t>related </a:t>
            </a:r>
            <a:r>
              <a:rPr sz="1600" b="1" i="1" dirty="0">
                <a:latin typeface="Calibri"/>
                <a:cs typeface="Calibri"/>
              </a:rPr>
              <a:t>restrictions</a:t>
            </a:r>
            <a:r>
              <a:rPr sz="1600" b="1" i="1" spc="-6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to</a:t>
            </a:r>
            <a:r>
              <a:rPr sz="1600" b="1" i="1" spc="7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influence</a:t>
            </a:r>
            <a:r>
              <a:rPr sz="1600" b="1" i="1" spc="5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health-related</a:t>
            </a:r>
            <a:r>
              <a:rPr sz="1600" b="1" i="1" spc="-2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behaviours</a:t>
            </a:r>
            <a:r>
              <a:rPr sz="1600" b="1" i="1" spc="-60" dirty="0">
                <a:latin typeface="Calibri"/>
                <a:cs typeface="Calibri"/>
              </a:rPr>
              <a:t> </a:t>
            </a:r>
            <a:r>
              <a:rPr sz="1600" b="1" i="1" spc="-25" dirty="0">
                <a:latin typeface="Calibri"/>
                <a:cs typeface="Calibri"/>
              </a:rPr>
              <a:t>and </a:t>
            </a:r>
            <a:r>
              <a:rPr sz="1600" b="1" i="1" dirty="0">
                <a:latin typeface="Calibri"/>
                <a:cs typeface="Calibri"/>
              </a:rPr>
              <a:t>generate</a:t>
            </a:r>
            <a:r>
              <a:rPr sz="1600" b="1" i="1" spc="-9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demand</a:t>
            </a:r>
            <a:r>
              <a:rPr sz="1600" b="1" i="1" spc="-6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for</a:t>
            </a:r>
            <a:r>
              <a:rPr sz="1600" b="1" i="1" spc="-1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vaccines</a:t>
            </a:r>
            <a:r>
              <a:rPr sz="1600" b="1" i="1" spc="13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i.e.</a:t>
            </a:r>
            <a:r>
              <a:rPr sz="1600" i="1" spc="-10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outweighing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certain </a:t>
            </a:r>
            <a:r>
              <a:rPr sz="1600" i="1" dirty="0">
                <a:latin typeface="Calibri"/>
                <a:cs typeface="Calibri"/>
              </a:rPr>
              <a:t>rights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to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achieve</a:t>
            </a:r>
            <a:r>
              <a:rPr sz="1600" i="1" spc="1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public-</a:t>
            </a:r>
            <a:r>
              <a:rPr sz="1600" i="1" dirty="0">
                <a:latin typeface="Calibri"/>
                <a:cs typeface="Calibri"/>
              </a:rPr>
              <a:t>health</a:t>
            </a:r>
            <a:r>
              <a:rPr sz="1600" i="1" spc="-5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benefit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1089" y="6374765"/>
            <a:ext cx="1676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284480"/>
            <a:chOff x="152400" y="10160"/>
            <a:chExt cx="11866880" cy="2844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50800"/>
              <a:ext cx="11866880" cy="24384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0084" y="898207"/>
            <a:ext cx="21920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4471C4"/>
                </a:solidFill>
              </a:rPr>
              <a:t>The</a:t>
            </a:r>
            <a:r>
              <a:rPr spc="-10" dirty="0">
                <a:solidFill>
                  <a:srgbClr val="4471C4"/>
                </a:solidFill>
              </a:rPr>
              <a:t> </a:t>
            </a:r>
            <a:r>
              <a:rPr spc="-10" dirty="0">
                <a:solidFill>
                  <a:srgbClr val="4471C4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3590" y="1471379"/>
            <a:ext cx="5426710" cy="5163820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355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Actions</a:t>
            </a:r>
            <a:endParaRPr sz="185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109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i="1" dirty="0">
                <a:latin typeface="Calibri"/>
                <a:cs typeface="Calibri"/>
              </a:rPr>
              <a:t>Government</a:t>
            </a:r>
            <a:r>
              <a:rPr sz="1600" i="1" spc="-8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introduced</a:t>
            </a:r>
            <a:r>
              <a:rPr sz="1600" i="1" spc="8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vaccination</a:t>
            </a:r>
            <a:r>
              <a:rPr sz="1600" b="1" i="1" spc="3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as</a:t>
            </a:r>
            <a:r>
              <a:rPr sz="1600" b="1" i="1" spc="1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a</a:t>
            </a:r>
            <a:r>
              <a:rPr sz="1600" b="1" i="1" spc="3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condition</a:t>
            </a:r>
            <a:r>
              <a:rPr sz="1600" b="1" i="1" spc="-5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to</a:t>
            </a:r>
            <a:r>
              <a:rPr sz="1600" b="1" i="1" spc="-50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access</a:t>
            </a:r>
            <a:r>
              <a:rPr sz="1600" i="1" spc="-10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927735" lvl="1" indent="-325755">
              <a:lnSpc>
                <a:spcPct val="100000"/>
              </a:lnSpc>
              <a:spcBef>
                <a:spcPts val="1125"/>
              </a:spcBef>
              <a:buAutoNum type="arabicPeriod"/>
              <a:tabLst>
                <a:tab pos="927735" algn="l"/>
                <a:tab pos="928369" algn="l"/>
              </a:tabLst>
            </a:pPr>
            <a:r>
              <a:rPr sz="1600" i="1" dirty="0">
                <a:latin typeface="Calibri"/>
                <a:cs typeface="Calibri"/>
              </a:rPr>
              <a:t>Public</a:t>
            </a:r>
            <a:r>
              <a:rPr sz="1600" i="1" spc="-4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goods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e.g.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education</a:t>
            </a:r>
            <a:r>
              <a:rPr sz="1600" i="1" spc="-3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and</a:t>
            </a:r>
            <a:r>
              <a:rPr sz="1600" i="1" spc="-3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public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offices</a:t>
            </a:r>
            <a:endParaRPr sz="1600">
              <a:latin typeface="Calibri"/>
              <a:cs typeface="Calibri"/>
            </a:endParaRPr>
          </a:p>
          <a:p>
            <a:pPr marL="927735" marR="43180" indent="-325755">
              <a:lnSpc>
                <a:spcPts val="1680"/>
              </a:lnSpc>
              <a:spcBef>
                <a:spcPts val="980"/>
              </a:spcBef>
              <a:buAutoNum type="arabicPeriod"/>
              <a:tabLst>
                <a:tab pos="927735" algn="l"/>
                <a:tab pos="928369" algn="l"/>
              </a:tabLst>
            </a:pPr>
            <a:r>
              <a:rPr sz="1600" i="1" dirty="0">
                <a:latin typeface="Calibri"/>
                <a:cs typeface="Calibri"/>
              </a:rPr>
              <a:t>Livelihood</a:t>
            </a:r>
            <a:r>
              <a:rPr sz="1600" i="1" spc="-6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e.g.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employment</a:t>
            </a:r>
            <a:r>
              <a:rPr sz="1600" i="1" spc="-10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or</a:t>
            </a:r>
            <a:r>
              <a:rPr sz="1600" i="1" spc="5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employment</a:t>
            </a:r>
            <a:r>
              <a:rPr sz="1600" i="1" spc="-10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salary</a:t>
            </a:r>
            <a:r>
              <a:rPr sz="1600" i="1" spc="-30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Calibri"/>
                <a:cs typeface="Calibri"/>
              </a:rPr>
              <a:t>and </a:t>
            </a:r>
            <a:r>
              <a:rPr sz="1600" i="1" spc="-10" dirty="0">
                <a:latin typeface="Calibri"/>
                <a:cs typeface="Calibri"/>
              </a:rPr>
              <a:t>benefits</a:t>
            </a:r>
            <a:endParaRPr sz="1600">
              <a:latin typeface="Calibri"/>
              <a:cs typeface="Calibri"/>
            </a:endParaRPr>
          </a:p>
          <a:p>
            <a:pPr marL="927735" marR="230504" indent="-325755">
              <a:lnSpc>
                <a:spcPts val="1760"/>
              </a:lnSpc>
              <a:spcBef>
                <a:spcPts val="740"/>
              </a:spcBef>
              <a:buAutoNum type="arabicPeriod"/>
              <a:tabLst>
                <a:tab pos="927735" algn="l"/>
                <a:tab pos="928369" algn="l"/>
              </a:tabLst>
            </a:pPr>
            <a:r>
              <a:rPr sz="1600" i="1" dirty="0">
                <a:latin typeface="Calibri"/>
                <a:cs typeface="Calibri"/>
              </a:rPr>
              <a:t>Communications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e.g.</a:t>
            </a:r>
            <a:r>
              <a:rPr sz="1600" i="1" spc="-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cellphones,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transportation,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Calibri"/>
                <a:cs typeface="Calibri"/>
              </a:rPr>
              <a:t>air </a:t>
            </a:r>
            <a:r>
              <a:rPr sz="1600" i="1" spc="-10" dirty="0">
                <a:latin typeface="Calibri"/>
                <a:cs typeface="Calibri"/>
              </a:rPr>
              <a:t>travel</a:t>
            </a:r>
            <a:endParaRPr sz="1600">
              <a:latin typeface="Calibri"/>
              <a:cs typeface="Calibri"/>
            </a:endParaRPr>
          </a:p>
          <a:p>
            <a:pPr marL="927735" marR="189230" indent="-325755">
              <a:lnSpc>
                <a:spcPts val="1680"/>
              </a:lnSpc>
              <a:spcBef>
                <a:spcPts val="790"/>
              </a:spcBef>
              <a:buAutoNum type="arabicPeriod"/>
              <a:tabLst>
                <a:tab pos="927735" algn="l"/>
                <a:tab pos="928369" algn="l"/>
              </a:tabLst>
            </a:pPr>
            <a:r>
              <a:rPr sz="1600" i="1" dirty="0">
                <a:latin typeface="Calibri"/>
                <a:cs typeface="Calibri"/>
              </a:rPr>
              <a:t>Association:</a:t>
            </a:r>
            <a:r>
              <a:rPr sz="1600" i="1" spc="-10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congregational</a:t>
            </a:r>
            <a:r>
              <a:rPr sz="1600" i="1" spc="8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prayer,</a:t>
            </a:r>
            <a:r>
              <a:rPr sz="1600" i="1" spc="-6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religious</a:t>
            </a:r>
            <a:r>
              <a:rPr sz="1600" i="1" spc="-11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events, </a:t>
            </a:r>
            <a:r>
              <a:rPr sz="1600" i="1" dirty="0">
                <a:latin typeface="Calibri"/>
                <a:cs typeface="Calibri"/>
              </a:rPr>
              <a:t>wedding</a:t>
            </a:r>
            <a:r>
              <a:rPr sz="1600" i="1" spc="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ceremonies,</a:t>
            </a:r>
            <a:r>
              <a:rPr sz="1600" i="1" spc="-114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funerals.</a:t>
            </a:r>
            <a:endParaRPr sz="160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143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i="1" dirty="0">
                <a:latin typeface="Calibri"/>
                <a:cs typeface="Calibri"/>
              </a:rPr>
              <a:t>Key</a:t>
            </a:r>
            <a:r>
              <a:rPr sz="1600" i="1" spc="-4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features:</a:t>
            </a:r>
            <a:endParaRPr sz="1600">
              <a:latin typeface="Calibri"/>
              <a:cs typeface="Calibri"/>
            </a:endParaRPr>
          </a:p>
          <a:p>
            <a:pPr marL="642620" marR="5080" lvl="1" indent="-325755">
              <a:lnSpc>
                <a:spcPct val="89800"/>
              </a:lnSpc>
              <a:spcBef>
                <a:spcPts val="1235"/>
              </a:spcBef>
              <a:buFont typeface="Arial"/>
              <a:buChar char="○"/>
              <a:tabLst>
                <a:tab pos="642620" algn="l"/>
                <a:tab pos="643255" algn="l"/>
              </a:tabLst>
            </a:pPr>
            <a:r>
              <a:rPr sz="1600" b="1" i="1" dirty="0">
                <a:latin typeface="Calibri"/>
                <a:cs typeface="Calibri"/>
              </a:rPr>
              <a:t>Prioritised</a:t>
            </a:r>
            <a:r>
              <a:rPr sz="1600" b="1" i="1" spc="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but</a:t>
            </a:r>
            <a:r>
              <a:rPr sz="1600" b="1" i="1" spc="-3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granulated</a:t>
            </a:r>
            <a:r>
              <a:rPr sz="1600" i="1" dirty="0">
                <a:latin typeface="Calibri"/>
                <a:cs typeface="Calibri"/>
              </a:rPr>
              <a:t>:</a:t>
            </a:r>
            <a:r>
              <a:rPr sz="1600" i="1" spc="-7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targeted</a:t>
            </a:r>
            <a:r>
              <a:rPr sz="1600" i="1" spc="-7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at-risk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Calibri"/>
                <a:cs typeface="Calibri"/>
              </a:rPr>
              <a:t>and </a:t>
            </a:r>
            <a:r>
              <a:rPr sz="1600" i="1" dirty="0">
                <a:latin typeface="Calibri"/>
                <a:cs typeface="Calibri"/>
              </a:rPr>
              <a:t>vulnerable</a:t>
            </a:r>
            <a:r>
              <a:rPr sz="1600" i="1" spc="-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first;</a:t>
            </a:r>
            <a:r>
              <a:rPr sz="1600" i="1" spc="-6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then</a:t>
            </a:r>
            <a:r>
              <a:rPr sz="1600" i="1" spc="-6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opened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up</a:t>
            </a:r>
            <a:r>
              <a:rPr sz="1600" i="1" spc="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to</a:t>
            </a:r>
            <a:r>
              <a:rPr sz="1600" i="1" spc="2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all</a:t>
            </a:r>
            <a:r>
              <a:rPr sz="1600" i="1" spc="-9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other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subgroups </a:t>
            </a:r>
            <a:r>
              <a:rPr sz="1600" i="1" dirty="0">
                <a:latin typeface="Calibri"/>
                <a:cs typeface="Calibri"/>
              </a:rPr>
              <a:t>across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gender,</a:t>
            </a:r>
            <a:r>
              <a:rPr sz="1600" i="1" spc="-8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age,</a:t>
            </a:r>
            <a:r>
              <a:rPr sz="1600" i="1" spc="-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location,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socioeconomic</a:t>
            </a:r>
            <a:r>
              <a:rPr sz="1600" i="1" spc="-2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classification.</a:t>
            </a:r>
            <a:endParaRPr sz="1600">
              <a:latin typeface="Calibri"/>
              <a:cs typeface="Calibri"/>
            </a:endParaRPr>
          </a:p>
          <a:p>
            <a:pPr marL="643255" lvl="1" indent="-325755">
              <a:lnSpc>
                <a:spcPct val="100000"/>
              </a:lnSpc>
              <a:spcBef>
                <a:spcPts val="565"/>
              </a:spcBef>
              <a:buFont typeface="Arial"/>
              <a:buChar char="○"/>
              <a:tabLst>
                <a:tab pos="642620" algn="l"/>
                <a:tab pos="643255" algn="l"/>
              </a:tabLst>
            </a:pPr>
            <a:r>
              <a:rPr sz="1600" b="1" i="1" dirty="0">
                <a:latin typeface="Calibri"/>
                <a:cs typeface="Calibri"/>
              </a:rPr>
              <a:t>Proximate</a:t>
            </a:r>
            <a:r>
              <a:rPr sz="1600" i="1" dirty="0">
                <a:latin typeface="Calibri"/>
                <a:cs typeface="Calibri"/>
              </a:rPr>
              <a:t>:</a:t>
            </a:r>
            <a:r>
              <a:rPr sz="1600" i="1" spc="-8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were</a:t>
            </a:r>
            <a:r>
              <a:rPr sz="1600" i="1" spc="-9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not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far</a:t>
            </a:r>
            <a:r>
              <a:rPr sz="1600" i="1" spc="5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away</a:t>
            </a:r>
            <a:r>
              <a:rPr sz="1600" i="1" spc="114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in</a:t>
            </a:r>
            <a:r>
              <a:rPr sz="1600" i="1" spc="-6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time</a:t>
            </a:r>
            <a:r>
              <a:rPr sz="1600" i="1" spc="-9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but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immediate.</a:t>
            </a:r>
            <a:endParaRPr sz="1600">
              <a:latin typeface="Calibri"/>
              <a:cs typeface="Calibri"/>
            </a:endParaRPr>
          </a:p>
          <a:p>
            <a:pPr marL="642620" marR="542925" lvl="1" indent="-325755">
              <a:lnSpc>
                <a:spcPct val="89700"/>
              </a:lnSpc>
              <a:spcBef>
                <a:spcPts val="760"/>
              </a:spcBef>
              <a:buFont typeface="Arial"/>
              <a:buChar char="○"/>
              <a:tabLst>
                <a:tab pos="642620" algn="l"/>
                <a:tab pos="643255" algn="l"/>
              </a:tabLst>
            </a:pPr>
            <a:r>
              <a:rPr sz="1600" b="1" i="1" dirty="0">
                <a:latin typeface="Calibri"/>
                <a:cs typeface="Calibri"/>
              </a:rPr>
              <a:t>High</a:t>
            </a:r>
            <a:r>
              <a:rPr sz="1600" b="1" i="1" spc="-1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likelihood</a:t>
            </a:r>
            <a:r>
              <a:rPr sz="1600" b="1" i="1" spc="-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of</a:t>
            </a:r>
            <a:r>
              <a:rPr sz="1600" b="1" i="1" spc="2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detection</a:t>
            </a:r>
            <a:r>
              <a:rPr sz="1600" i="1" dirty="0">
                <a:latin typeface="Calibri"/>
                <a:cs typeface="Calibri"/>
              </a:rPr>
              <a:t>:</a:t>
            </a:r>
            <a:r>
              <a:rPr sz="1600" i="1" spc="-8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Used</a:t>
            </a:r>
            <a:r>
              <a:rPr sz="1600" i="1" spc="3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centralised </a:t>
            </a:r>
            <a:r>
              <a:rPr sz="1600" i="1" dirty="0">
                <a:latin typeface="Calibri"/>
                <a:cs typeface="Calibri"/>
              </a:rPr>
              <a:t>mechanisms</a:t>
            </a:r>
            <a:r>
              <a:rPr sz="1600" i="1" spc="-5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to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detect</a:t>
            </a:r>
            <a:r>
              <a:rPr sz="1600" i="1" spc="-105" dirty="0">
                <a:latin typeface="Calibri"/>
                <a:cs typeface="Calibri"/>
              </a:rPr>
              <a:t> </a:t>
            </a:r>
            <a:r>
              <a:rPr sz="1600" i="1" spc="-20" dirty="0">
                <a:latin typeface="Calibri"/>
                <a:cs typeface="Calibri"/>
              </a:rPr>
              <a:t>non-</a:t>
            </a:r>
            <a:r>
              <a:rPr sz="1600" i="1" dirty="0">
                <a:latin typeface="Calibri"/>
                <a:cs typeface="Calibri"/>
              </a:rPr>
              <a:t>compliance</a:t>
            </a:r>
            <a:r>
              <a:rPr sz="1600" i="1" spc="140" dirty="0">
                <a:latin typeface="Calibri"/>
                <a:cs typeface="Calibri"/>
              </a:rPr>
              <a:t> </a:t>
            </a:r>
            <a:r>
              <a:rPr sz="1600" i="1" dirty="0">
                <a:latin typeface="Calibri"/>
                <a:cs typeface="Calibri"/>
              </a:rPr>
              <a:t>e.g.</a:t>
            </a:r>
            <a:r>
              <a:rPr sz="1600" i="1" spc="-5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national database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1089" y="6374765"/>
            <a:ext cx="1676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27418" y="2095102"/>
            <a:ext cx="4342765" cy="1704339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97180" marR="26034" indent="-285115">
              <a:lnSpc>
                <a:spcPct val="115399"/>
              </a:lnSpc>
              <a:spcBef>
                <a:spcPts val="4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i="1" dirty="0">
                <a:latin typeface="Arial"/>
                <a:cs typeface="Arial"/>
              </a:rPr>
              <a:t>Effectiveness</a:t>
            </a:r>
            <a:r>
              <a:rPr sz="1600" i="1" spc="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of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these</a:t>
            </a:r>
            <a:r>
              <a:rPr sz="1600" i="1" spc="45" dirty="0">
                <a:latin typeface="Arial"/>
                <a:cs typeface="Arial"/>
              </a:rPr>
              <a:t> </a:t>
            </a:r>
            <a:r>
              <a:rPr sz="1600" i="1" dirty="0">
                <a:latin typeface="Calibri"/>
                <a:cs typeface="Calibri"/>
              </a:rPr>
              <a:t>restrictions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25" dirty="0">
                <a:latin typeface="Arial"/>
                <a:cs typeface="Arial"/>
              </a:rPr>
              <a:t>was </a:t>
            </a:r>
            <a:r>
              <a:rPr sz="1600" i="1" dirty="0">
                <a:latin typeface="Arial"/>
                <a:cs typeface="Arial"/>
              </a:rPr>
              <a:t>measured</a:t>
            </a:r>
            <a:r>
              <a:rPr sz="1600" i="1" spc="2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using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longitudinal</a:t>
            </a:r>
            <a:r>
              <a:rPr sz="1600" i="1" spc="-8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KAP</a:t>
            </a:r>
            <a:r>
              <a:rPr sz="1600" i="1" spc="8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surveys</a:t>
            </a:r>
            <a:r>
              <a:rPr sz="1600" i="1" spc="-4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as </a:t>
            </a:r>
            <a:r>
              <a:rPr sz="1600" i="1" dirty="0">
                <a:latin typeface="Arial"/>
                <a:cs typeface="Arial"/>
              </a:rPr>
              <a:t>well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as</a:t>
            </a:r>
            <a:r>
              <a:rPr sz="1600" i="1" spc="3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social</a:t>
            </a:r>
            <a:r>
              <a:rPr sz="1600" i="1" spc="-8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media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listening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and</a:t>
            </a:r>
            <a:r>
              <a:rPr sz="1600" i="1" spc="2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feedback </a:t>
            </a:r>
            <a:r>
              <a:rPr sz="1600" i="1" dirty="0">
                <a:latin typeface="Arial"/>
                <a:cs typeface="Arial"/>
              </a:rPr>
              <a:t>capture</a:t>
            </a:r>
            <a:r>
              <a:rPr sz="1600" i="1" spc="-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from</a:t>
            </a:r>
            <a:r>
              <a:rPr sz="1600" i="1" spc="-6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the</a:t>
            </a:r>
            <a:r>
              <a:rPr sz="1600" i="1" spc="5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national</a:t>
            </a:r>
            <a:r>
              <a:rPr sz="1600" i="1" spc="-4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helpline.</a:t>
            </a:r>
            <a:endParaRPr sz="1600">
              <a:latin typeface="Arial"/>
              <a:cs typeface="Arial"/>
            </a:endParaRPr>
          </a:p>
          <a:p>
            <a:pPr marL="297180" marR="5080" indent="-285115">
              <a:lnSpc>
                <a:spcPts val="2240"/>
              </a:lnSpc>
              <a:spcBef>
                <a:spcPts val="2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i="1" dirty="0">
                <a:latin typeface="Arial"/>
                <a:cs typeface="Arial"/>
              </a:rPr>
              <a:t>This</a:t>
            </a:r>
            <a:r>
              <a:rPr sz="1600" i="1" spc="-10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was</a:t>
            </a:r>
            <a:r>
              <a:rPr sz="1600" i="1" spc="-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corroborated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with</a:t>
            </a:r>
            <a:r>
              <a:rPr sz="1600" i="1" spc="6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incoming</a:t>
            </a:r>
            <a:r>
              <a:rPr sz="1600" i="1" spc="-14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data</a:t>
            </a:r>
            <a:r>
              <a:rPr sz="1600" i="1" spc="6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on </a:t>
            </a:r>
            <a:r>
              <a:rPr sz="1600" i="1" dirty="0">
                <a:latin typeface="Arial"/>
                <a:cs typeface="Arial"/>
              </a:rPr>
              <a:t>vaccination</a:t>
            </a:r>
            <a:r>
              <a:rPr sz="1600" i="1" spc="-8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uptake.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15759" y="3454400"/>
            <a:ext cx="5476240" cy="34035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187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4471C4"/>
                </a:solidFill>
                <a:latin typeface="Calibri"/>
                <a:cs typeface="Calibri"/>
              </a:rPr>
              <a:t>Outcomes</a:t>
            </a:r>
            <a:r>
              <a:rPr spc="5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4471C4"/>
                </a:solidFill>
                <a:latin typeface="Calibri"/>
                <a:cs typeface="Calibri"/>
              </a:rPr>
              <a:t>and</a:t>
            </a:r>
            <a:r>
              <a:rPr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4471C4"/>
                </a:solidFill>
                <a:latin typeface="Calibri"/>
                <a:cs typeface="Calibri"/>
              </a:rPr>
              <a:t>Key</a:t>
            </a:r>
            <a:r>
              <a:rPr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4471C4"/>
                </a:solidFill>
                <a:latin typeface="Calibri"/>
                <a:cs typeface="Calibri"/>
              </a:rPr>
              <a:t>Learnings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27418" y="1631886"/>
            <a:ext cx="131572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Key</a:t>
            </a:r>
            <a:r>
              <a:rPr sz="1850" spc="-9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Learnings</a:t>
            </a:r>
            <a:endParaRPr sz="185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90640" y="0"/>
            <a:ext cx="5801360" cy="404367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68058" y="2237041"/>
            <a:ext cx="1336040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500" i="1" dirty="0">
                <a:latin typeface="Calibri"/>
                <a:cs typeface="Calibri"/>
              </a:rPr>
              <a:t>Key</a:t>
            </a:r>
            <a:r>
              <a:rPr sz="1500" i="1" spc="-5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enablers: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43697" y="2898457"/>
            <a:ext cx="1186815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i="1" dirty="0">
                <a:latin typeface="Calibri"/>
                <a:cs typeface="Calibri"/>
              </a:rPr>
              <a:t>high-</a:t>
            </a:r>
            <a:r>
              <a:rPr sz="1500" i="1" spc="-10" dirty="0">
                <a:latin typeface="Calibri"/>
                <a:cs typeface="Calibri"/>
              </a:rPr>
              <a:t>exposure,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63080" y="2460942"/>
            <a:ext cx="2966085" cy="9086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7820" indent="-325120">
              <a:lnSpc>
                <a:spcPts val="1739"/>
              </a:lnSpc>
              <a:spcBef>
                <a:spcPts val="120"/>
              </a:spcBef>
              <a:buFont typeface="Arial"/>
              <a:buChar char="○"/>
              <a:tabLst>
                <a:tab pos="337185" algn="l"/>
                <a:tab pos="337820" algn="l"/>
              </a:tabLst>
            </a:pPr>
            <a:r>
              <a:rPr sz="1500" i="1" dirty="0">
                <a:latin typeface="Calibri"/>
                <a:cs typeface="Calibri"/>
              </a:rPr>
              <a:t>Whole-of-</a:t>
            </a:r>
            <a:r>
              <a:rPr sz="1500" i="1" spc="-10" dirty="0">
                <a:latin typeface="Calibri"/>
                <a:cs typeface="Calibri"/>
              </a:rPr>
              <a:t>society</a:t>
            </a:r>
            <a:r>
              <a:rPr sz="1500" i="1" spc="6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effect.</a:t>
            </a:r>
            <a:endParaRPr sz="1500">
              <a:latin typeface="Calibri"/>
              <a:cs typeface="Calibri"/>
            </a:endParaRPr>
          </a:p>
          <a:p>
            <a:pPr marL="337820" indent="-325120">
              <a:lnSpc>
                <a:spcPts val="1725"/>
              </a:lnSpc>
              <a:buFont typeface="Arial"/>
              <a:buChar char="○"/>
              <a:tabLst>
                <a:tab pos="337185" algn="l"/>
                <a:tab pos="337820" algn="l"/>
              </a:tabLst>
            </a:pPr>
            <a:r>
              <a:rPr sz="1500" i="1" dirty="0">
                <a:latin typeface="Calibri"/>
                <a:cs typeface="Calibri"/>
              </a:rPr>
              <a:t>Centralised</a:t>
            </a:r>
            <a:r>
              <a:rPr sz="1500" i="1" spc="-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delivery</a:t>
            </a:r>
            <a:r>
              <a:rPr sz="1500" i="1" spc="-6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mechanism</a:t>
            </a:r>
            <a:endParaRPr sz="1500">
              <a:latin typeface="Calibri"/>
              <a:cs typeface="Calibri"/>
            </a:endParaRPr>
          </a:p>
          <a:p>
            <a:pPr marL="337820" marR="5080" indent="-325120">
              <a:lnSpc>
                <a:spcPts val="1680"/>
              </a:lnSpc>
              <a:spcBef>
                <a:spcPts val="140"/>
              </a:spcBef>
              <a:buFont typeface="Arial"/>
              <a:buChar char="○"/>
              <a:tabLst>
                <a:tab pos="337185" algn="l"/>
                <a:tab pos="337820" algn="l"/>
              </a:tabLst>
            </a:pPr>
            <a:r>
              <a:rPr sz="1500" i="1" dirty="0">
                <a:latin typeface="Calibri"/>
                <a:cs typeface="Calibri"/>
              </a:rPr>
              <a:t>Clear</a:t>
            </a:r>
            <a:r>
              <a:rPr sz="1500" i="1" spc="-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public</a:t>
            </a:r>
            <a:r>
              <a:rPr sz="1500" i="1" spc="3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communication</a:t>
            </a:r>
            <a:r>
              <a:rPr sz="1500" i="1" spc="-40" dirty="0">
                <a:latin typeface="Calibri"/>
                <a:cs typeface="Calibri"/>
              </a:rPr>
              <a:t> </a:t>
            </a:r>
            <a:r>
              <a:rPr sz="1500" i="1" spc="-20" dirty="0">
                <a:latin typeface="Calibri"/>
                <a:cs typeface="Calibri"/>
              </a:rPr>
              <a:t>using </a:t>
            </a:r>
            <a:r>
              <a:rPr sz="1500" i="1" dirty="0">
                <a:latin typeface="Calibri"/>
                <a:cs typeface="Calibri"/>
              </a:rPr>
              <a:t>high-frequency</a:t>
            </a:r>
            <a:r>
              <a:rPr sz="1500" i="1" spc="125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channels.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68058" y="3549713"/>
            <a:ext cx="1488440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287020" algn="l"/>
                <a:tab pos="287655" algn="l"/>
              </a:tabLst>
            </a:pPr>
            <a:r>
              <a:rPr sz="1500" i="1" dirty="0">
                <a:latin typeface="Calibri"/>
                <a:cs typeface="Calibri"/>
              </a:rPr>
              <a:t>Key</a:t>
            </a:r>
            <a:r>
              <a:rPr sz="1500" i="1" spc="-5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challenges: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3080" y="3763327"/>
            <a:ext cx="4690745" cy="144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37820" marR="5080" indent="-325120">
              <a:lnSpc>
                <a:spcPct val="95700"/>
              </a:lnSpc>
              <a:spcBef>
                <a:spcPts val="200"/>
              </a:spcBef>
              <a:buFont typeface="Arial"/>
              <a:buChar char="○"/>
              <a:tabLst>
                <a:tab pos="337185" algn="l"/>
                <a:tab pos="337820" algn="l"/>
              </a:tabLst>
            </a:pPr>
            <a:r>
              <a:rPr sz="1500" i="1" dirty="0">
                <a:latin typeface="Calibri"/>
                <a:cs typeface="Calibri"/>
              </a:rPr>
              <a:t>Not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all</a:t>
            </a:r>
            <a:r>
              <a:rPr sz="1500" i="1" spc="10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subgroups</a:t>
            </a:r>
            <a:r>
              <a:rPr sz="1500" i="1" spc="-9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trust,</a:t>
            </a:r>
            <a:r>
              <a:rPr sz="1500" i="1" spc="-2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or</a:t>
            </a:r>
            <a:r>
              <a:rPr sz="1500" i="1" spc="-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are</a:t>
            </a:r>
            <a:r>
              <a:rPr sz="1500" i="1" spc="4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affected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by,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government: </a:t>
            </a:r>
            <a:r>
              <a:rPr sz="1500" i="1" dirty="0">
                <a:latin typeface="Calibri"/>
                <a:cs typeface="Calibri"/>
              </a:rPr>
              <a:t>outliers e.g.</a:t>
            </a:r>
            <a:r>
              <a:rPr sz="1500" i="1" spc="-3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young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people</a:t>
            </a:r>
            <a:r>
              <a:rPr sz="1500" i="1" spc="-6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and</a:t>
            </a:r>
            <a:r>
              <a:rPr sz="1500" i="1" spc="6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the</a:t>
            </a:r>
            <a:r>
              <a:rPr sz="1500" i="1" spc="3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province</a:t>
            </a:r>
            <a:r>
              <a:rPr sz="1500" i="1" spc="-60" dirty="0">
                <a:latin typeface="Calibri"/>
                <a:cs typeface="Calibri"/>
              </a:rPr>
              <a:t> </a:t>
            </a:r>
            <a:r>
              <a:rPr sz="1500" i="1" spc="-25" dirty="0">
                <a:latin typeface="Calibri"/>
                <a:cs typeface="Calibri"/>
              </a:rPr>
              <a:t>of </a:t>
            </a:r>
            <a:r>
              <a:rPr sz="1500" i="1" spc="-10" dirty="0">
                <a:latin typeface="Calibri"/>
                <a:cs typeface="Calibri"/>
              </a:rPr>
              <a:t>Baluchistan.</a:t>
            </a:r>
            <a:endParaRPr sz="1500">
              <a:latin typeface="Calibri"/>
              <a:cs typeface="Calibri"/>
            </a:endParaRPr>
          </a:p>
          <a:p>
            <a:pPr marL="337820" marR="270510" indent="-325120">
              <a:lnSpc>
                <a:spcPct val="95700"/>
              </a:lnSpc>
              <a:spcBef>
                <a:spcPts val="760"/>
              </a:spcBef>
              <a:buFont typeface="Arial"/>
              <a:buChar char="○"/>
              <a:tabLst>
                <a:tab pos="337185" algn="l"/>
                <a:tab pos="337820" algn="l"/>
              </a:tabLst>
            </a:pPr>
            <a:r>
              <a:rPr sz="1500" i="1" dirty="0">
                <a:latin typeface="Calibri"/>
                <a:cs typeface="Calibri"/>
              </a:rPr>
              <a:t>Long-term</a:t>
            </a:r>
            <a:r>
              <a:rPr sz="1500" i="1" spc="-4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efficacy,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given</a:t>
            </a:r>
            <a:r>
              <a:rPr sz="1500" i="1" spc="-1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ethical</a:t>
            </a:r>
            <a:r>
              <a:rPr sz="1500" i="1" spc="2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concerns</a:t>
            </a:r>
            <a:r>
              <a:rPr sz="1500" i="1" spc="-80" dirty="0">
                <a:latin typeface="Calibri"/>
                <a:cs typeface="Calibri"/>
              </a:rPr>
              <a:t> </a:t>
            </a:r>
            <a:r>
              <a:rPr sz="1500" i="1" spc="-25" dirty="0">
                <a:latin typeface="Calibri"/>
                <a:cs typeface="Calibri"/>
              </a:rPr>
              <a:t>and </a:t>
            </a:r>
            <a:r>
              <a:rPr sz="1500" i="1" dirty="0">
                <a:latin typeface="Calibri"/>
                <a:cs typeface="Calibri"/>
              </a:rPr>
              <a:t>community</a:t>
            </a:r>
            <a:r>
              <a:rPr sz="1500" i="1" spc="-4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resistance</a:t>
            </a:r>
            <a:r>
              <a:rPr sz="1500" i="1" spc="-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to</a:t>
            </a:r>
            <a:r>
              <a:rPr sz="1500" i="1" spc="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restrictions</a:t>
            </a:r>
            <a:r>
              <a:rPr sz="1500" i="1" spc="-3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as</a:t>
            </a:r>
            <a:r>
              <a:rPr sz="1500" i="1" spc="-3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public</a:t>
            </a:r>
            <a:r>
              <a:rPr sz="1500" i="1" spc="5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health </a:t>
            </a:r>
            <a:r>
              <a:rPr sz="1500" i="1" dirty="0">
                <a:latin typeface="Calibri"/>
                <a:cs typeface="Calibri"/>
              </a:rPr>
              <a:t>benefits</a:t>
            </a:r>
            <a:r>
              <a:rPr sz="1500" i="1" spc="-2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become</a:t>
            </a:r>
            <a:r>
              <a:rPr sz="1500" i="1" spc="-7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more</a:t>
            </a:r>
            <a:r>
              <a:rPr sz="1500" i="1" spc="-8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low</a:t>
            </a:r>
            <a:r>
              <a:rPr sz="1500" i="1" spc="5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stake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or</a:t>
            </a:r>
            <a:r>
              <a:rPr sz="1500" i="1" spc="-25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vague</a:t>
            </a:r>
            <a:r>
              <a:rPr sz="1500" i="1" spc="10" dirty="0">
                <a:latin typeface="Calibri"/>
                <a:cs typeface="Calibri"/>
              </a:rPr>
              <a:t> </a:t>
            </a:r>
            <a:r>
              <a:rPr sz="1500" i="1" dirty="0">
                <a:latin typeface="Calibri"/>
                <a:cs typeface="Calibri"/>
              </a:rPr>
              <a:t>over</a:t>
            </a:r>
            <a:r>
              <a:rPr sz="1500" i="1" spc="-30" dirty="0">
                <a:latin typeface="Calibri"/>
                <a:cs typeface="Calibri"/>
              </a:rPr>
              <a:t> </a:t>
            </a:r>
            <a:r>
              <a:rPr sz="1500" i="1" spc="-10" dirty="0">
                <a:latin typeface="Calibri"/>
                <a:cs typeface="Calibri"/>
              </a:rPr>
              <a:t>time.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1372" y="1523301"/>
            <a:ext cx="5084445" cy="3002280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850" spc="-25" dirty="0">
                <a:solidFill>
                  <a:srgbClr val="4670C4"/>
                </a:solidFill>
                <a:latin typeface="Calibri"/>
                <a:cs typeface="Calibri"/>
              </a:rPr>
              <a:t>Outcomes</a:t>
            </a:r>
            <a:r>
              <a:rPr sz="1850" spc="-7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20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850" spc="-8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Impact</a:t>
            </a:r>
            <a:endParaRPr sz="1850">
              <a:latin typeface="Calibri"/>
              <a:cs typeface="Calibri"/>
            </a:endParaRPr>
          </a:p>
          <a:p>
            <a:pPr marL="456565" indent="-285750">
              <a:lnSpc>
                <a:spcPts val="1989"/>
              </a:lnSpc>
              <a:spcBef>
                <a:spcPts val="844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sz="1850" i="1" spc="-25" dirty="0">
                <a:latin typeface="Calibri"/>
                <a:cs typeface="Calibri"/>
              </a:rPr>
              <a:t>With</a:t>
            </a:r>
            <a:r>
              <a:rPr sz="1850" i="1" spc="-6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technical</a:t>
            </a:r>
            <a:r>
              <a:rPr sz="1850" i="1" spc="-18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assistance</a:t>
            </a:r>
            <a:r>
              <a:rPr sz="1850" i="1" spc="-24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from</a:t>
            </a:r>
            <a:r>
              <a:rPr sz="1850" i="1" spc="-8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UNICEF</a:t>
            </a:r>
            <a:r>
              <a:rPr sz="1850" i="1" spc="-12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Country</a:t>
            </a:r>
            <a:endParaRPr sz="1850">
              <a:latin typeface="Calibri"/>
              <a:cs typeface="Calibri"/>
            </a:endParaRPr>
          </a:p>
          <a:p>
            <a:pPr marL="456565" marR="42545">
              <a:lnSpc>
                <a:spcPct val="77600"/>
              </a:lnSpc>
              <a:spcBef>
                <a:spcPts val="270"/>
              </a:spcBef>
            </a:pPr>
            <a:r>
              <a:rPr sz="1850" i="1" spc="-10" dirty="0">
                <a:latin typeface="Calibri"/>
                <a:cs typeface="Calibri"/>
              </a:rPr>
              <a:t>Office,</a:t>
            </a:r>
            <a:r>
              <a:rPr sz="1850" i="1" spc="-7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federal</a:t>
            </a:r>
            <a:r>
              <a:rPr sz="1850" i="1" spc="-19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government</a:t>
            </a:r>
            <a:r>
              <a:rPr sz="1850" i="1" spc="-15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achieved</a:t>
            </a:r>
            <a:r>
              <a:rPr sz="1850" i="1" spc="-16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high</a:t>
            </a:r>
            <a:r>
              <a:rPr sz="1850" i="1" spc="-16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vaccine compliance</a:t>
            </a:r>
            <a:r>
              <a:rPr sz="1850" i="1" spc="-16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(82%)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despite</a:t>
            </a:r>
            <a:r>
              <a:rPr sz="1850" i="1" spc="-16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the</a:t>
            </a:r>
            <a:r>
              <a:rPr sz="1850" i="1" spc="-7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persistent</a:t>
            </a:r>
            <a:r>
              <a:rPr sz="1850" i="1" spc="-13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vaccine hesitancy</a:t>
            </a:r>
            <a:r>
              <a:rPr sz="1850" i="1" spc="-13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(40%).</a:t>
            </a:r>
            <a:endParaRPr sz="1850">
              <a:latin typeface="Calibri"/>
              <a:cs typeface="Calibri"/>
            </a:endParaRPr>
          </a:p>
          <a:p>
            <a:pPr marL="456565" indent="-285750">
              <a:lnSpc>
                <a:spcPts val="1989"/>
              </a:lnSpc>
              <a:spcBef>
                <a:spcPts val="1225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sz="1850" i="1" dirty="0">
                <a:latin typeface="Calibri"/>
                <a:cs typeface="Calibri"/>
              </a:rPr>
              <a:t>61%</a:t>
            </a:r>
            <a:r>
              <a:rPr sz="1850" i="1" spc="-105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of</a:t>
            </a:r>
            <a:r>
              <a:rPr sz="1850" i="1" spc="2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vaccine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hesitant</a:t>
            </a:r>
            <a:r>
              <a:rPr sz="1850" i="1" spc="-125" dirty="0">
                <a:latin typeface="Calibri"/>
                <a:cs typeface="Calibri"/>
              </a:rPr>
              <a:t> </a:t>
            </a:r>
            <a:r>
              <a:rPr sz="1850" i="1" spc="-20" dirty="0">
                <a:latin typeface="Calibri"/>
                <a:cs typeface="Calibri"/>
              </a:rPr>
              <a:t>Pakistanis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got</a:t>
            </a:r>
            <a:r>
              <a:rPr sz="1850" i="1" spc="-12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vaccinated</a:t>
            </a:r>
            <a:endParaRPr sz="1850">
              <a:latin typeface="Calibri"/>
              <a:cs typeface="Calibri"/>
            </a:endParaRPr>
          </a:p>
          <a:p>
            <a:pPr marL="456565" marR="99695">
              <a:lnSpc>
                <a:spcPct val="75800"/>
              </a:lnSpc>
              <a:spcBef>
                <a:spcPts val="310"/>
              </a:spcBef>
            </a:pPr>
            <a:r>
              <a:rPr sz="1850" i="1" dirty="0">
                <a:latin typeface="Calibri"/>
                <a:cs typeface="Calibri"/>
              </a:rPr>
              <a:t>(75%</a:t>
            </a:r>
            <a:r>
              <a:rPr sz="1850" i="1" spc="-135" dirty="0">
                <a:latin typeface="Calibri"/>
                <a:cs typeface="Calibri"/>
              </a:rPr>
              <a:t> </a:t>
            </a:r>
            <a:r>
              <a:rPr sz="1850" i="1" spc="-25" dirty="0">
                <a:latin typeface="Calibri"/>
                <a:cs typeface="Calibri"/>
              </a:rPr>
              <a:t>who</a:t>
            </a:r>
            <a:r>
              <a:rPr sz="1850" i="1" spc="-9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were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unsure</a:t>
            </a:r>
            <a:r>
              <a:rPr sz="1850" i="1" spc="-18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and</a:t>
            </a:r>
            <a:r>
              <a:rPr sz="1850" i="1" spc="-10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61%</a:t>
            </a:r>
            <a:r>
              <a:rPr sz="1850" i="1" spc="-135" dirty="0">
                <a:latin typeface="Calibri"/>
                <a:cs typeface="Calibri"/>
              </a:rPr>
              <a:t> </a:t>
            </a:r>
            <a:r>
              <a:rPr sz="1850" i="1" spc="-25" dirty="0">
                <a:latin typeface="Calibri"/>
                <a:cs typeface="Calibri"/>
              </a:rPr>
              <a:t>who</a:t>
            </a:r>
            <a:r>
              <a:rPr sz="1850" i="1" spc="-9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were</a:t>
            </a:r>
            <a:r>
              <a:rPr sz="1850" i="1" spc="-3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sure): </a:t>
            </a:r>
            <a:r>
              <a:rPr sz="1850" i="1" dirty="0">
                <a:latin typeface="Calibri"/>
                <a:cs typeface="Calibri"/>
              </a:rPr>
              <a:t>21%</a:t>
            </a:r>
            <a:r>
              <a:rPr sz="1850" i="1" spc="-12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of</a:t>
            </a:r>
            <a:r>
              <a:rPr sz="1850" i="1" spc="5" dirty="0">
                <a:latin typeface="Calibri"/>
                <a:cs typeface="Calibri"/>
              </a:rPr>
              <a:t> </a:t>
            </a:r>
            <a:r>
              <a:rPr sz="1850" i="1" spc="-20" dirty="0">
                <a:latin typeface="Calibri"/>
                <a:cs typeface="Calibri"/>
              </a:rPr>
              <a:t>overall</a:t>
            </a:r>
            <a:r>
              <a:rPr sz="1850" i="1" spc="-10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population.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libri"/>
              <a:cs typeface="Calibri"/>
            </a:endParaRPr>
          </a:p>
          <a:p>
            <a:pPr marL="456565" marR="380365" indent="-285115">
              <a:lnSpc>
                <a:spcPct val="75800"/>
              </a:lnSpc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sz="1850" i="1" dirty="0">
                <a:latin typeface="Calibri"/>
                <a:cs typeface="Calibri"/>
              </a:rPr>
              <a:t>Key</a:t>
            </a:r>
            <a:r>
              <a:rPr sz="1850" i="1" spc="-2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reason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for</a:t>
            </a:r>
            <a:r>
              <a:rPr sz="1850" i="1" spc="-75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vaccinationwas</a:t>
            </a:r>
            <a:r>
              <a:rPr sz="1850" i="1" spc="-80" dirty="0">
                <a:latin typeface="Calibri"/>
                <a:cs typeface="Calibri"/>
              </a:rPr>
              <a:t> </a:t>
            </a:r>
            <a:r>
              <a:rPr sz="1850" i="1" dirty="0">
                <a:latin typeface="Calibri"/>
                <a:cs typeface="Calibri"/>
              </a:rPr>
              <a:t>not</a:t>
            </a:r>
            <a:r>
              <a:rPr sz="1850" i="1" spc="-6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health</a:t>
            </a:r>
            <a:r>
              <a:rPr sz="1850" i="1" spc="-155" dirty="0">
                <a:latin typeface="Calibri"/>
                <a:cs typeface="Calibri"/>
              </a:rPr>
              <a:t> </a:t>
            </a:r>
            <a:r>
              <a:rPr sz="1850" i="1" spc="-25" dirty="0">
                <a:latin typeface="Calibri"/>
                <a:cs typeface="Calibri"/>
              </a:rPr>
              <a:t>but </a:t>
            </a:r>
            <a:r>
              <a:rPr sz="1850" i="1" spc="-10" dirty="0">
                <a:latin typeface="Calibri"/>
                <a:cs typeface="Calibri"/>
              </a:rPr>
              <a:t>overcoming</a:t>
            </a:r>
            <a:r>
              <a:rPr sz="1850" i="1" spc="-100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vaccine-</a:t>
            </a:r>
            <a:r>
              <a:rPr sz="1850" i="1" spc="-40" dirty="0">
                <a:latin typeface="Calibri"/>
                <a:cs typeface="Calibri"/>
              </a:rPr>
              <a:t>related</a:t>
            </a:r>
            <a:r>
              <a:rPr sz="1850" i="1" spc="-95" dirty="0">
                <a:latin typeface="Calibri"/>
                <a:cs typeface="Calibri"/>
              </a:rPr>
              <a:t> </a:t>
            </a:r>
            <a:r>
              <a:rPr sz="1850" i="1" spc="-10" dirty="0">
                <a:latin typeface="Calibri"/>
                <a:cs typeface="Calibri"/>
              </a:rPr>
              <a:t>restrictions.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88200" y="5391784"/>
            <a:ext cx="4309745" cy="9613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ct val="94600"/>
              </a:lnSpc>
              <a:spcBef>
                <a:spcPts val="200"/>
              </a:spcBef>
            </a:pPr>
            <a:r>
              <a:rPr sz="1600" b="1" i="1" dirty="0">
                <a:latin typeface="Calibri"/>
                <a:cs typeface="Calibri"/>
              </a:rPr>
              <a:t>Develop</a:t>
            </a:r>
            <a:r>
              <a:rPr sz="1600" b="1" i="1" spc="-1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country-specific</a:t>
            </a:r>
            <a:r>
              <a:rPr sz="1600" b="1" i="1" spc="2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‘algorithms’</a:t>
            </a:r>
            <a:r>
              <a:rPr sz="1600" b="1" i="1" spc="-8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that</a:t>
            </a:r>
            <a:r>
              <a:rPr sz="1600" b="1" i="1" spc="45" dirty="0">
                <a:latin typeface="Calibri"/>
                <a:cs typeface="Calibri"/>
              </a:rPr>
              <a:t> </a:t>
            </a:r>
            <a:r>
              <a:rPr sz="1600" b="1" i="1" spc="-20" dirty="0">
                <a:latin typeface="Calibri"/>
                <a:cs typeface="Calibri"/>
              </a:rPr>
              <a:t>help </a:t>
            </a:r>
            <a:r>
              <a:rPr sz="1600" b="1" i="1" dirty="0">
                <a:latin typeface="Calibri"/>
                <a:cs typeface="Calibri"/>
              </a:rPr>
              <a:t>interventions</a:t>
            </a:r>
            <a:r>
              <a:rPr sz="1600" b="1" i="1" spc="-3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determine</a:t>
            </a:r>
            <a:r>
              <a:rPr sz="1600" b="1" i="1" spc="-2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whether,</a:t>
            </a:r>
            <a:r>
              <a:rPr sz="1600" b="1" i="1" spc="-5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which</a:t>
            </a:r>
            <a:r>
              <a:rPr sz="1600" b="1" i="1" spc="11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and</a:t>
            </a:r>
            <a:r>
              <a:rPr sz="1600" b="1" i="1" spc="10" dirty="0">
                <a:latin typeface="Calibri"/>
                <a:cs typeface="Calibri"/>
              </a:rPr>
              <a:t> </a:t>
            </a:r>
            <a:r>
              <a:rPr sz="1600" b="1" i="1" spc="-20" dirty="0">
                <a:latin typeface="Calibri"/>
                <a:cs typeface="Calibri"/>
              </a:rPr>
              <a:t>when </a:t>
            </a:r>
            <a:r>
              <a:rPr sz="1600" b="1" i="1" dirty="0">
                <a:latin typeface="Calibri"/>
                <a:cs typeface="Calibri"/>
              </a:rPr>
              <a:t>restrictions</a:t>
            </a:r>
            <a:r>
              <a:rPr sz="1600" b="1" i="1" spc="-7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should</a:t>
            </a:r>
            <a:r>
              <a:rPr sz="1600" b="1" i="1" spc="-3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be</a:t>
            </a:r>
            <a:r>
              <a:rPr sz="1600" b="1" i="1" spc="4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used</a:t>
            </a:r>
            <a:r>
              <a:rPr sz="1600" b="1" i="1" spc="-35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to</a:t>
            </a:r>
            <a:r>
              <a:rPr sz="1600" b="1" i="1" spc="60" dirty="0">
                <a:latin typeface="Calibri"/>
                <a:cs typeface="Calibri"/>
              </a:rPr>
              <a:t> </a:t>
            </a:r>
            <a:r>
              <a:rPr sz="1600" b="1" i="1" dirty="0">
                <a:latin typeface="Calibri"/>
                <a:cs typeface="Calibri"/>
              </a:rPr>
              <a:t>achieve</a:t>
            </a:r>
            <a:r>
              <a:rPr sz="1600" b="1" i="1" spc="40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vaccination compliance.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61089" y="6374765"/>
            <a:ext cx="1676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22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0" y="5262879"/>
            <a:ext cx="6979920" cy="1595120"/>
            <a:chOff x="0" y="5262879"/>
            <a:chExt cx="6979920" cy="159512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92319" y="5262879"/>
              <a:ext cx="2387600" cy="159511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5262879"/>
              <a:ext cx="4592319" cy="159511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0160"/>
            <a:ext cx="11866880" cy="1635760"/>
            <a:chOff x="152400" y="10160"/>
            <a:chExt cx="11866880" cy="16357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0160"/>
              <a:ext cx="11866880" cy="25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02486" y="297383"/>
              <a:ext cx="3695433" cy="127741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0228" y="572291"/>
              <a:ext cx="1976446" cy="10682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000" y="416560"/>
              <a:ext cx="1361440" cy="122936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62952" y="4271581"/>
            <a:ext cx="2851150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b="1" dirty="0">
                <a:latin typeface="Arial"/>
                <a:cs typeface="Arial"/>
              </a:rPr>
              <a:t>THANK</a:t>
            </a:r>
            <a:r>
              <a:rPr sz="3750" b="1" spc="-140" dirty="0">
                <a:latin typeface="Arial"/>
                <a:cs typeface="Arial"/>
              </a:rPr>
              <a:t> </a:t>
            </a:r>
            <a:r>
              <a:rPr sz="3750" b="1" spc="-25" dirty="0">
                <a:latin typeface="Arial"/>
                <a:cs typeface="Arial"/>
              </a:rPr>
              <a:t>YOU</a:t>
            </a:r>
            <a:endParaRPr sz="375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841375" y="2612707"/>
            <a:ext cx="43192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alibri"/>
                <a:cs typeface="Calibri"/>
              </a:rPr>
              <a:t>Muhammad</a:t>
            </a:r>
            <a:r>
              <a:rPr sz="1600" spc="3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Faisal</a:t>
            </a:r>
            <a:r>
              <a:rPr sz="1600" spc="3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Khalil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55" dirty="0">
                <a:latin typeface="Calibri"/>
                <a:cs typeface="Calibri"/>
              </a:rPr>
              <a:t>Social</a:t>
            </a:r>
            <a:r>
              <a:rPr sz="1600" spc="1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3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Behavioral</a:t>
            </a:r>
            <a:r>
              <a:rPr sz="1600" spc="2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Scientist,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spc="105" dirty="0">
                <a:latin typeface="Calibri"/>
                <a:cs typeface="Calibri"/>
              </a:rPr>
              <a:t>UNICEF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spc="40" dirty="0">
                <a:latin typeface="Calibri"/>
                <a:cs typeface="Calibri"/>
              </a:rPr>
              <a:t>Pakistan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486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The Problem</vt:lpstr>
      <vt:lpstr>The Solution</vt:lpstr>
      <vt:lpstr>Outcomes and Key 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 GONZALEZ, Alejandro</dc:creator>
  <cp:lastModifiedBy>RAMIREZ GONZALEZ, Alejandro</cp:lastModifiedBy>
  <cp:revision>1</cp:revision>
  <dcterms:created xsi:type="dcterms:W3CDTF">2022-07-08T07:41:14Z</dcterms:created>
  <dcterms:modified xsi:type="dcterms:W3CDTF">2022-07-08T07:42:31Z</dcterms:modified>
</cp:coreProperties>
</file>