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  <p:sldId id="264" r:id="rId5"/>
    <p:sldId id="26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58" d="100"/>
          <a:sy n="158" d="100"/>
        </p:scale>
        <p:origin x="11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7D87B-F700-4C76-948E-E9BEF4FE6A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CCA77-CCD8-49D0-A1F0-92C87FDF1A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527C05-1B69-4E73-BC95-23C2B3CA6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5EAE0-B777-402D-94ED-D9CD3B2D74AD}" type="datetimeFigureOut">
              <a:rPr lang="en-US" smtClean="0"/>
              <a:t>08-Jul-22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6CCC8D-DF14-4804-98A1-A44CAF723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22FC5F-CD9B-4E34-A22C-BA0FB68A3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7D902-2848-4354-84AA-786166EFF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045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8F507-499C-418B-8771-34A375449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0040AE-F887-44C8-8146-AFD2DEDB7A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3C6251-BA66-48AE-B946-573B5B251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5EAE0-B777-402D-94ED-D9CD3B2D74AD}" type="datetimeFigureOut">
              <a:rPr lang="en-US" smtClean="0"/>
              <a:t>08-Jul-22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F74D9E-1984-4DDB-A9B1-E5E04A7C0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609A74-2BE4-444F-9630-D2E5D14CB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7D902-2848-4354-84AA-786166EFF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125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9CB9DA-0F5F-4BE9-A55F-1EA9E6F34A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775BD4-89D4-4DCD-BC4B-4CB742585E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F34AD6-63FD-4B0F-AEAF-520C5F17E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5EAE0-B777-402D-94ED-D9CD3B2D74AD}" type="datetimeFigureOut">
              <a:rPr lang="en-US" smtClean="0"/>
              <a:t>08-Jul-22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6AD77B-5338-45FD-97E6-1C0F5C5A3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BFA54E-A51A-49D9-8CEF-BD57D6C4A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7D902-2848-4354-84AA-786166EFF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3931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4285F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80757" y="2082419"/>
            <a:ext cx="4669155" cy="42437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50" b="0" i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558026" y="2216848"/>
            <a:ext cx="5127625" cy="36639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50" b="0" i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08-Jul-22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50" b="0" i="0">
                <a:solidFill>
                  <a:srgbClr val="575757"/>
                </a:solidFill>
                <a:latin typeface="Calibri"/>
                <a:cs typeface="Calibri"/>
              </a:defRPr>
            </a:lvl1pPr>
          </a:lstStyle>
          <a:p>
            <a:pPr marL="132080">
              <a:lnSpc>
                <a:spcPts val="1240"/>
              </a:lnSpc>
            </a:pPr>
            <a:fld id="{81D60167-4931-47E6-BA6A-407CBD079E47}" type="slidenum">
              <a:rPr sz="1200" dirty="0">
                <a:solidFill>
                  <a:srgbClr val="878787"/>
                </a:solidFill>
              </a:rPr>
              <a:t>‹#›</a:t>
            </a:fld>
            <a:endParaRPr sz="1200"/>
          </a:p>
        </p:txBody>
      </p:sp>
    </p:spTree>
    <p:extLst>
      <p:ext uri="{BB962C8B-B14F-4D97-AF65-F5344CB8AC3E}">
        <p14:creationId xmlns:p14="http://schemas.microsoft.com/office/powerpoint/2010/main" val="2031282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6127CB-9E7D-40E4-AB66-7E6B028A7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D568BE-DA2A-4A09-9DEC-9E24D41542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7670D9-F6F1-4C72-91E2-66EB53F82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5EAE0-B777-402D-94ED-D9CD3B2D74AD}" type="datetimeFigureOut">
              <a:rPr lang="en-US" smtClean="0"/>
              <a:t>08-Jul-22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0A241C-27B1-417E-9476-BAA379325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0990A3-7312-48AE-8DDE-DA4EAD481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7D902-2848-4354-84AA-786166EFF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E98F0-B5D5-430E-8C6D-2CAF92492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3C73A9-B3B3-4A8B-B055-7B1402DDDF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6E5550-048B-4D41-AF97-AF0F22C08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5EAE0-B777-402D-94ED-D9CD3B2D74AD}" type="datetimeFigureOut">
              <a:rPr lang="en-US" smtClean="0"/>
              <a:t>08-Jul-22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232470-EB26-4D33-ADBD-D8217DAA7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2BE14D-CB9F-4789-B43C-1B12EA52D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7D902-2848-4354-84AA-786166EFF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960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CD5A3-13A5-4620-B084-77DA8A2A3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9BA00D-56B6-4BC7-9B99-06F6E1E242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13E53D-9B11-4E3A-97A6-52D31E4ED4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7D57EF-A500-42A2-81CE-D11D6FF14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5EAE0-B777-402D-94ED-D9CD3B2D74AD}" type="datetimeFigureOut">
              <a:rPr lang="en-US" smtClean="0"/>
              <a:t>08-Jul-22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289C82-925E-479D-B4CB-411E4B350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78D15B-340A-4B2E-B466-1AD23E0FF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7D902-2848-4354-84AA-786166EFF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538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3201C-6244-41C4-805B-13BEDB7E3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57F9A6-B747-4EA2-A9BB-72F46AB233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041B7C-8D3A-4471-AD85-151A761A55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EEFC92-6AD5-4CB0-A33D-72BF2F1A57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266B20-8396-40FA-96BA-2EF6A45880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5EF668F-7043-4A07-935E-A5D391921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5EAE0-B777-402D-94ED-D9CD3B2D74AD}" type="datetimeFigureOut">
              <a:rPr lang="en-US" smtClean="0"/>
              <a:t>08-Jul-22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4FC2E4-2A55-4DD8-8EE5-4FFEE1E66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8B0B5E4-AFB4-448B-A008-027535F94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7D902-2848-4354-84AA-786166EFF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156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4AEAD-0534-4807-943A-E2DB90E12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C584AC-533D-4046-8A21-8AAB9EFCA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5EAE0-B777-402D-94ED-D9CD3B2D74AD}" type="datetimeFigureOut">
              <a:rPr lang="en-US" smtClean="0"/>
              <a:t>08-Jul-22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C8F980-DC91-4FAD-A376-55B030036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4E9F3A-6A81-4E24-922D-F2EF430B7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7D902-2848-4354-84AA-786166EFF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327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FE3E4AA-74E9-477C-BF0F-AC346CE59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5EAE0-B777-402D-94ED-D9CD3B2D74AD}" type="datetimeFigureOut">
              <a:rPr lang="en-US" smtClean="0"/>
              <a:t>08-Jul-22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3CE1B9-0F71-4CC1-BC8B-707BDF14C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4955A5-4779-4157-84D3-1E3B66C62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7D902-2848-4354-84AA-786166EFF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799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C5CE6-463C-4D02-99EE-87CAA7308B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FEC59B-A45A-4281-9D5E-0AD655AE70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28857A-B318-42EE-8E2E-90204A78FB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82FD15-294A-4318-B39F-76522E871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5EAE0-B777-402D-94ED-D9CD3B2D74AD}" type="datetimeFigureOut">
              <a:rPr lang="en-US" smtClean="0"/>
              <a:t>08-Jul-22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58157B-0832-4F6A-82B5-DDCE73B9E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146A2C-FDF5-46FA-B889-CF56EB624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7D902-2848-4354-84AA-786166EFF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108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CDE8D-D11A-48CE-AFE6-11926D3F75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8D0C7C1-384B-4587-B1B5-A92B6E52FE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0A54CB-94B6-4FC3-BFDA-E38C62FD58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EF3297-4D37-48C0-9295-E0EE71C1C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5EAE0-B777-402D-94ED-D9CD3B2D74AD}" type="datetimeFigureOut">
              <a:rPr lang="en-US" smtClean="0"/>
              <a:t>08-Jul-22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40249F-A2AC-47DC-911D-664926BCE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585BFE-63ED-4AAC-A550-9A228B13E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7D902-2848-4354-84AA-786166EFF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545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8F27FBE-B8C5-46E0-ACA1-3788910A9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907944-BAE3-432C-A6F8-9A9A783683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E1A07B-F74E-4464-905C-F2AE375A23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5EAE0-B777-402D-94ED-D9CD3B2D74AD}" type="datetimeFigureOut">
              <a:rPr lang="en-US" smtClean="0"/>
              <a:t>08-Jul-22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750783-DA9A-4AA2-BCAF-D5840440F1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CB941B-9D8D-4D32-9FEA-9B038E7FC1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7D902-2848-4354-84AA-786166EFF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311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12" Type="http://schemas.openxmlformats.org/officeDocument/2006/relationships/image" Target="../media/image11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jp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hyperlink" Target="https://doi.org/10.1371/journal.pone.0260575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g"/><Relationship Id="rId3" Type="http://schemas.openxmlformats.org/officeDocument/2006/relationships/image" Target="../media/image2.png"/><Relationship Id="rId7" Type="http://schemas.openxmlformats.org/officeDocument/2006/relationships/image" Target="../media/image18.jpg"/><Relationship Id="rId12" Type="http://schemas.openxmlformats.org/officeDocument/2006/relationships/image" Target="../media/image2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jpg"/><Relationship Id="rId10" Type="http://schemas.openxmlformats.org/officeDocument/2006/relationships/image" Target="../media/image21.png"/><Relationship Id="rId4" Type="http://schemas.openxmlformats.org/officeDocument/2006/relationships/image" Target="../media/image3.png"/><Relationship Id="rId9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400" y="10160"/>
            <a:ext cx="11866880" cy="254000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500850" y="317804"/>
            <a:ext cx="3685309" cy="1287475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99268" y="390077"/>
            <a:ext cx="1976446" cy="1076626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094479" y="5821679"/>
            <a:ext cx="2214880" cy="548640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0281919" y="5842000"/>
            <a:ext cx="1676400" cy="558800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448560" y="5750559"/>
            <a:ext cx="1676400" cy="762000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8442959" y="5984240"/>
            <a:ext cx="1706879" cy="314959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6360159" y="5842000"/>
            <a:ext cx="1869439" cy="568960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300480" y="5821679"/>
            <a:ext cx="1036319" cy="640080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274320" y="5831840"/>
            <a:ext cx="802640" cy="609600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4450079" y="304800"/>
            <a:ext cx="1442720" cy="1300479"/>
          </a:xfrm>
          <a:prstGeom prst="rect">
            <a:avLst/>
          </a:prstGeom>
        </p:spPr>
      </p:pic>
      <p:sp>
        <p:nvSpPr>
          <p:cNvPr id="13" name="object 13"/>
          <p:cNvSpPr/>
          <p:nvPr/>
        </p:nvSpPr>
        <p:spPr>
          <a:xfrm>
            <a:off x="9169400" y="3103879"/>
            <a:ext cx="264160" cy="243840"/>
          </a:xfrm>
          <a:custGeom>
            <a:avLst/>
            <a:gdLst/>
            <a:ahLst/>
            <a:cxnLst/>
            <a:rect l="l" t="t" r="r" b="b"/>
            <a:pathLst>
              <a:path w="264159" h="243839">
                <a:moveTo>
                  <a:pt x="0" y="121920"/>
                </a:moveTo>
                <a:lnTo>
                  <a:pt x="10386" y="74473"/>
                </a:lnTo>
                <a:lnTo>
                  <a:pt x="38703" y="35718"/>
                </a:lnTo>
                <a:lnTo>
                  <a:pt x="80688" y="9584"/>
                </a:lnTo>
                <a:lnTo>
                  <a:pt x="132079" y="0"/>
                </a:lnTo>
                <a:lnTo>
                  <a:pt x="183471" y="9584"/>
                </a:lnTo>
                <a:lnTo>
                  <a:pt x="225456" y="35718"/>
                </a:lnTo>
                <a:lnTo>
                  <a:pt x="253773" y="74473"/>
                </a:lnTo>
                <a:lnTo>
                  <a:pt x="264159" y="121920"/>
                </a:lnTo>
                <a:lnTo>
                  <a:pt x="253773" y="169366"/>
                </a:lnTo>
                <a:lnTo>
                  <a:pt x="225456" y="208121"/>
                </a:lnTo>
                <a:lnTo>
                  <a:pt x="183471" y="234255"/>
                </a:lnTo>
                <a:lnTo>
                  <a:pt x="132079" y="243840"/>
                </a:lnTo>
                <a:lnTo>
                  <a:pt x="80688" y="234255"/>
                </a:lnTo>
                <a:lnTo>
                  <a:pt x="38703" y="208121"/>
                </a:lnTo>
                <a:lnTo>
                  <a:pt x="10386" y="169366"/>
                </a:lnTo>
                <a:lnTo>
                  <a:pt x="0" y="12192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478519" y="3459479"/>
            <a:ext cx="386080" cy="345440"/>
          </a:xfrm>
          <a:custGeom>
            <a:avLst/>
            <a:gdLst/>
            <a:ahLst/>
            <a:cxnLst/>
            <a:rect l="l" t="t" r="r" b="b"/>
            <a:pathLst>
              <a:path w="386079" h="345439">
                <a:moveTo>
                  <a:pt x="0" y="172720"/>
                </a:moveTo>
                <a:lnTo>
                  <a:pt x="6899" y="126808"/>
                </a:lnTo>
                <a:lnTo>
                  <a:pt x="26368" y="85550"/>
                </a:lnTo>
                <a:lnTo>
                  <a:pt x="56562" y="50593"/>
                </a:lnTo>
                <a:lnTo>
                  <a:pt x="95635" y="23584"/>
                </a:lnTo>
                <a:lnTo>
                  <a:pt x="141743" y="6170"/>
                </a:lnTo>
                <a:lnTo>
                  <a:pt x="193039" y="0"/>
                </a:lnTo>
                <a:lnTo>
                  <a:pt x="244336" y="6170"/>
                </a:lnTo>
                <a:lnTo>
                  <a:pt x="290444" y="23584"/>
                </a:lnTo>
                <a:lnTo>
                  <a:pt x="329517" y="50593"/>
                </a:lnTo>
                <a:lnTo>
                  <a:pt x="359711" y="85550"/>
                </a:lnTo>
                <a:lnTo>
                  <a:pt x="379180" y="126808"/>
                </a:lnTo>
                <a:lnTo>
                  <a:pt x="386079" y="172720"/>
                </a:lnTo>
                <a:lnTo>
                  <a:pt x="379180" y="218631"/>
                </a:lnTo>
                <a:lnTo>
                  <a:pt x="359711" y="259889"/>
                </a:lnTo>
                <a:lnTo>
                  <a:pt x="329517" y="294846"/>
                </a:lnTo>
                <a:lnTo>
                  <a:pt x="290444" y="321855"/>
                </a:lnTo>
                <a:lnTo>
                  <a:pt x="244336" y="339269"/>
                </a:lnTo>
                <a:lnTo>
                  <a:pt x="193039" y="345440"/>
                </a:lnTo>
                <a:lnTo>
                  <a:pt x="141743" y="339269"/>
                </a:lnTo>
                <a:lnTo>
                  <a:pt x="95635" y="321855"/>
                </a:lnTo>
                <a:lnTo>
                  <a:pt x="56562" y="294846"/>
                </a:lnTo>
                <a:lnTo>
                  <a:pt x="26368" y="259889"/>
                </a:lnTo>
                <a:lnTo>
                  <a:pt x="6899" y="218631"/>
                </a:lnTo>
                <a:lnTo>
                  <a:pt x="0" y="17272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5" name="object 15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9804717" y="3688397"/>
            <a:ext cx="141604" cy="121284"/>
          </a:xfrm>
          <a:prstGeom prst="rect">
            <a:avLst/>
          </a:prstGeom>
        </p:spPr>
      </p:pic>
      <p:sp>
        <p:nvSpPr>
          <p:cNvPr id="16" name="object 16"/>
          <p:cNvSpPr/>
          <p:nvPr/>
        </p:nvSpPr>
        <p:spPr>
          <a:xfrm>
            <a:off x="9829800" y="2555239"/>
            <a:ext cx="396240" cy="345440"/>
          </a:xfrm>
          <a:custGeom>
            <a:avLst/>
            <a:gdLst/>
            <a:ahLst/>
            <a:cxnLst/>
            <a:rect l="l" t="t" r="r" b="b"/>
            <a:pathLst>
              <a:path w="396240" h="345439">
                <a:moveTo>
                  <a:pt x="0" y="172720"/>
                </a:moveTo>
                <a:lnTo>
                  <a:pt x="7073" y="126808"/>
                </a:lnTo>
                <a:lnTo>
                  <a:pt x="27036" y="85550"/>
                </a:lnTo>
                <a:lnTo>
                  <a:pt x="58007" y="50593"/>
                </a:lnTo>
                <a:lnTo>
                  <a:pt x="98100" y="23584"/>
                </a:lnTo>
                <a:lnTo>
                  <a:pt x="145432" y="6170"/>
                </a:lnTo>
                <a:lnTo>
                  <a:pt x="198120" y="0"/>
                </a:lnTo>
                <a:lnTo>
                  <a:pt x="250807" y="6170"/>
                </a:lnTo>
                <a:lnTo>
                  <a:pt x="298139" y="23584"/>
                </a:lnTo>
                <a:lnTo>
                  <a:pt x="338232" y="50593"/>
                </a:lnTo>
                <a:lnTo>
                  <a:pt x="369203" y="85550"/>
                </a:lnTo>
                <a:lnTo>
                  <a:pt x="389166" y="126808"/>
                </a:lnTo>
                <a:lnTo>
                  <a:pt x="396240" y="172720"/>
                </a:lnTo>
                <a:lnTo>
                  <a:pt x="389166" y="218631"/>
                </a:lnTo>
                <a:lnTo>
                  <a:pt x="369203" y="259889"/>
                </a:lnTo>
                <a:lnTo>
                  <a:pt x="338232" y="294846"/>
                </a:lnTo>
                <a:lnTo>
                  <a:pt x="298139" y="321855"/>
                </a:lnTo>
                <a:lnTo>
                  <a:pt x="250807" y="339269"/>
                </a:lnTo>
                <a:lnTo>
                  <a:pt x="198120" y="345439"/>
                </a:lnTo>
                <a:lnTo>
                  <a:pt x="145432" y="339269"/>
                </a:lnTo>
                <a:lnTo>
                  <a:pt x="98100" y="321855"/>
                </a:lnTo>
                <a:lnTo>
                  <a:pt x="58007" y="294846"/>
                </a:lnTo>
                <a:lnTo>
                  <a:pt x="27036" y="259889"/>
                </a:lnTo>
                <a:lnTo>
                  <a:pt x="7073" y="218631"/>
                </a:lnTo>
                <a:lnTo>
                  <a:pt x="0" y="17272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0022840" y="4119879"/>
            <a:ext cx="264160" cy="233679"/>
          </a:xfrm>
          <a:custGeom>
            <a:avLst/>
            <a:gdLst/>
            <a:ahLst/>
            <a:cxnLst/>
            <a:rect l="l" t="t" r="r" b="b"/>
            <a:pathLst>
              <a:path w="264159" h="233679">
                <a:moveTo>
                  <a:pt x="0" y="116840"/>
                </a:moveTo>
                <a:lnTo>
                  <a:pt x="10386" y="71366"/>
                </a:lnTo>
                <a:lnTo>
                  <a:pt x="38703" y="34226"/>
                </a:lnTo>
                <a:lnTo>
                  <a:pt x="80688" y="9183"/>
                </a:lnTo>
                <a:lnTo>
                  <a:pt x="132079" y="0"/>
                </a:lnTo>
                <a:lnTo>
                  <a:pt x="183471" y="9183"/>
                </a:lnTo>
                <a:lnTo>
                  <a:pt x="225456" y="34226"/>
                </a:lnTo>
                <a:lnTo>
                  <a:pt x="253773" y="71366"/>
                </a:lnTo>
                <a:lnTo>
                  <a:pt x="264159" y="116840"/>
                </a:lnTo>
                <a:lnTo>
                  <a:pt x="253773" y="162313"/>
                </a:lnTo>
                <a:lnTo>
                  <a:pt x="225456" y="199453"/>
                </a:lnTo>
                <a:lnTo>
                  <a:pt x="183471" y="224496"/>
                </a:lnTo>
                <a:lnTo>
                  <a:pt x="132079" y="233680"/>
                </a:lnTo>
                <a:lnTo>
                  <a:pt x="80688" y="224496"/>
                </a:lnTo>
                <a:lnTo>
                  <a:pt x="38703" y="199453"/>
                </a:lnTo>
                <a:lnTo>
                  <a:pt x="10386" y="162313"/>
                </a:lnTo>
                <a:lnTo>
                  <a:pt x="0" y="11684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8" name="object 18"/>
          <p:cNvGrpSpPr/>
          <p:nvPr/>
        </p:nvGrpSpPr>
        <p:grpSpPr>
          <a:xfrm>
            <a:off x="8666797" y="3800157"/>
            <a:ext cx="832485" cy="974725"/>
            <a:chOff x="8666797" y="3800157"/>
            <a:chExt cx="832485" cy="974725"/>
          </a:xfrm>
        </p:grpSpPr>
        <p:pic>
          <p:nvPicPr>
            <p:cNvPr id="19" name="object 19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9357677" y="4643437"/>
              <a:ext cx="141604" cy="131444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8671559" y="3804920"/>
              <a:ext cx="765175" cy="840740"/>
            </a:xfrm>
            <a:custGeom>
              <a:avLst/>
              <a:gdLst/>
              <a:ahLst/>
              <a:cxnLst/>
              <a:rect l="l" t="t" r="r" b="b"/>
              <a:pathLst>
                <a:path w="765175" h="840739">
                  <a:moveTo>
                    <a:pt x="764667" y="840358"/>
                  </a:moveTo>
                  <a:lnTo>
                    <a:pt x="764667" y="420115"/>
                  </a:lnTo>
                  <a:lnTo>
                    <a:pt x="0" y="420115"/>
                  </a:lnTo>
                  <a:lnTo>
                    <a:pt x="0" y="0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/>
          <p:nvPr/>
        </p:nvSpPr>
        <p:spPr>
          <a:xfrm>
            <a:off x="8671559" y="3103879"/>
            <a:ext cx="632460" cy="351155"/>
          </a:xfrm>
          <a:custGeom>
            <a:avLst/>
            <a:gdLst/>
            <a:ahLst/>
            <a:cxnLst/>
            <a:rect l="l" t="t" r="r" b="b"/>
            <a:pathLst>
              <a:path w="632459" h="351154">
                <a:moveTo>
                  <a:pt x="632460" y="0"/>
                </a:moveTo>
                <a:lnTo>
                  <a:pt x="585611" y="1956"/>
                </a:lnTo>
                <a:lnTo>
                  <a:pt x="533638" y="2794"/>
                </a:lnTo>
                <a:lnTo>
                  <a:pt x="468488" y="3461"/>
                </a:lnTo>
                <a:lnTo>
                  <a:pt x="394555" y="3904"/>
                </a:lnTo>
                <a:lnTo>
                  <a:pt x="316230" y="4064"/>
                </a:lnTo>
                <a:lnTo>
                  <a:pt x="273226" y="8231"/>
                </a:lnTo>
                <a:lnTo>
                  <a:pt x="230935" y="20213"/>
                </a:lnTo>
                <a:lnTo>
                  <a:pt x="190070" y="39227"/>
                </a:lnTo>
                <a:lnTo>
                  <a:pt x="151343" y="64491"/>
                </a:lnTo>
                <a:lnTo>
                  <a:pt x="115467" y="95222"/>
                </a:lnTo>
                <a:lnTo>
                  <a:pt x="83155" y="130640"/>
                </a:lnTo>
                <a:lnTo>
                  <a:pt x="55120" y="169962"/>
                </a:lnTo>
                <a:lnTo>
                  <a:pt x="32074" y="212405"/>
                </a:lnTo>
                <a:lnTo>
                  <a:pt x="14730" y="257189"/>
                </a:lnTo>
                <a:lnTo>
                  <a:pt x="3801" y="303530"/>
                </a:lnTo>
                <a:lnTo>
                  <a:pt x="0" y="350647"/>
                </a:lnTo>
              </a:path>
            </a:pathLst>
          </a:custGeom>
          <a:ln w="9525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2" name="object 22"/>
          <p:cNvGrpSpPr/>
          <p:nvPr/>
        </p:nvGrpSpPr>
        <p:grpSpPr>
          <a:xfrm>
            <a:off x="9296717" y="2723197"/>
            <a:ext cx="734695" cy="1036319"/>
            <a:chOff x="9296717" y="2723197"/>
            <a:chExt cx="734695" cy="1036319"/>
          </a:xfrm>
        </p:grpSpPr>
        <p:sp>
          <p:nvSpPr>
            <p:cNvPr id="23" name="object 23"/>
            <p:cNvSpPr/>
            <p:nvPr/>
          </p:nvSpPr>
          <p:spPr>
            <a:xfrm>
              <a:off x="9870440" y="2900680"/>
              <a:ext cx="156210" cy="788670"/>
            </a:xfrm>
            <a:custGeom>
              <a:avLst/>
              <a:gdLst/>
              <a:ahLst/>
              <a:cxnLst/>
              <a:rect l="l" t="t" r="r" b="b"/>
              <a:pathLst>
                <a:path w="156209" h="788670">
                  <a:moveTo>
                    <a:pt x="0" y="788670"/>
                  </a:moveTo>
                  <a:lnTo>
                    <a:pt x="0" y="394335"/>
                  </a:lnTo>
                  <a:lnTo>
                    <a:pt x="155701" y="394335"/>
                  </a:lnTo>
                  <a:lnTo>
                    <a:pt x="155701" y="0"/>
                  </a:lnTo>
                </a:path>
              </a:pathLst>
            </a:custGeom>
            <a:ln w="9525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9301480" y="2727960"/>
              <a:ext cx="532765" cy="1026794"/>
            </a:xfrm>
            <a:custGeom>
              <a:avLst/>
              <a:gdLst/>
              <a:ahLst/>
              <a:cxnLst/>
              <a:rect l="l" t="t" r="r" b="b"/>
              <a:pathLst>
                <a:path w="532765" h="1026795">
                  <a:moveTo>
                    <a:pt x="532511" y="0"/>
                  </a:moveTo>
                  <a:lnTo>
                    <a:pt x="479327" y="2481"/>
                  </a:lnTo>
                  <a:lnTo>
                    <a:pt x="426620" y="9701"/>
                  </a:lnTo>
                  <a:lnTo>
                    <a:pt x="374863" y="21321"/>
                  </a:lnTo>
                  <a:lnTo>
                    <a:pt x="324528" y="37002"/>
                  </a:lnTo>
                  <a:lnTo>
                    <a:pt x="276088" y="56406"/>
                  </a:lnTo>
                  <a:lnTo>
                    <a:pt x="230017" y="79195"/>
                  </a:lnTo>
                  <a:lnTo>
                    <a:pt x="186787" y="105029"/>
                  </a:lnTo>
                  <a:lnTo>
                    <a:pt x="146872" y="133571"/>
                  </a:lnTo>
                  <a:lnTo>
                    <a:pt x="110743" y="164482"/>
                  </a:lnTo>
                  <a:lnTo>
                    <a:pt x="78876" y="197423"/>
                  </a:lnTo>
                  <a:lnTo>
                    <a:pt x="51742" y="232057"/>
                  </a:lnTo>
                  <a:lnTo>
                    <a:pt x="29814" y="268045"/>
                  </a:lnTo>
                  <a:lnTo>
                    <a:pt x="13566" y="305048"/>
                  </a:lnTo>
                  <a:lnTo>
                    <a:pt x="3470" y="342727"/>
                  </a:lnTo>
                  <a:lnTo>
                    <a:pt x="0" y="380745"/>
                  </a:lnTo>
                </a:path>
                <a:path w="532765" h="1026795">
                  <a:moveTo>
                    <a:pt x="505460" y="1026287"/>
                  </a:moveTo>
                  <a:lnTo>
                    <a:pt x="454988" y="1023636"/>
                  </a:lnTo>
                  <a:lnTo>
                    <a:pt x="404967" y="1015925"/>
                  </a:lnTo>
                  <a:lnTo>
                    <a:pt x="355843" y="1003515"/>
                  </a:lnTo>
                  <a:lnTo>
                    <a:pt x="308068" y="986768"/>
                  </a:lnTo>
                  <a:lnTo>
                    <a:pt x="262090" y="966046"/>
                  </a:lnTo>
                  <a:lnTo>
                    <a:pt x="218358" y="941711"/>
                  </a:lnTo>
                  <a:lnTo>
                    <a:pt x="177322" y="914123"/>
                  </a:lnTo>
                  <a:lnTo>
                    <a:pt x="139432" y="883646"/>
                  </a:lnTo>
                  <a:lnTo>
                    <a:pt x="105135" y="850639"/>
                  </a:lnTo>
                  <a:lnTo>
                    <a:pt x="74882" y="815467"/>
                  </a:lnTo>
                  <a:lnTo>
                    <a:pt x="49123" y="778489"/>
                  </a:lnTo>
                  <a:lnTo>
                    <a:pt x="28305" y="740067"/>
                  </a:lnTo>
                  <a:lnTo>
                    <a:pt x="12879" y="700564"/>
                  </a:lnTo>
                  <a:lnTo>
                    <a:pt x="3294" y="660341"/>
                  </a:lnTo>
                  <a:lnTo>
                    <a:pt x="0" y="619760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/>
          <p:nvPr/>
        </p:nvSpPr>
        <p:spPr>
          <a:xfrm>
            <a:off x="9494519" y="4353559"/>
            <a:ext cx="660400" cy="349250"/>
          </a:xfrm>
          <a:custGeom>
            <a:avLst/>
            <a:gdLst/>
            <a:ahLst/>
            <a:cxnLst/>
            <a:rect l="l" t="t" r="r" b="b"/>
            <a:pathLst>
              <a:path w="660400" h="349250">
                <a:moveTo>
                  <a:pt x="660273" y="0"/>
                </a:moveTo>
                <a:lnTo>
                  <a:pt x="647104" y="61348"/>
                </a:lnTo>
                <a:lnTo>
                  <a:pt x="609749" y="120989"/>
                </a:lnTo>
                <a:lnTo>
                  <a:pt x="583008" y="149637"/>
                </a:lnTo>
                <a:lnTo>
                  <a:pt x="551429" y="177219"/>
                </a:lnTo>
                <a:lnTo>
                  <a:pt x="515416" y="203521"/>
                </a:lnTo>
                <a:lnTo>
                  <a:pt x="475370" y="228331"/>
                </a:lnTo>
                <a:lnTo>
                  <a:pt x="431695" y="251434"/>
                </a:lnTo>
                <a:lnTo>
                  <a:pt x="384794" y="272618"/>
                </a:lnTo>
                <a:lnTo>
                  <a:pt x="335069" y="291669"/>
                </a:lnTo>
                <a:lnTo>
                  <a:pt x="282925" y="308375"/>
                </a:lnTo>
                <a:lnTo>
                  <a:pt x="228763" y="322521"/>
                </a:lnTo>
                <a:lnTo>
                  <a:pt x="172986" y="333895"/>
                </a:lnTo>
                <a:lnTo>
                  <a:pt x="115998" y="342283"/>
                </a:lnTo>
                <a:lnTo>
                  <a:pt x="58202" y="347472"/>
                </a:lnTo>
                <a:lnTo>
                  <a:pt x="0" y="349250"/>
                </a:lnTo>
              </a:path>
            </a:pathLst>
          </a:custGeom>
          <a:ln w="9525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941559" y="3754120"/>
            <a:ext cx="353695" cy="490220"/>
          </a:xfrm>
          <a:custGeom>
            <a:avLst/>
            <a:gdLst/>
            <a:ahLst/>
            <a:cxnLst/>
            <a:rect l="l" t="t" r="r" b="b"/>
            <a:pathLst>
              <a:path w="353695" h="490220">
                <a:moveTo>
                  <a:pt x="0" y="0"/>
                </a:moveTo>
                <a:lnTo>
                  <a:pt x="52171" y="3554"/>
                </a:lnTo>
                <a:lnTo>
                  <a:pt x="103289" y="13726"/>
                </a:lnTo>
                <a:lnTo>
                  <a:pt x="152309" y="29780"/>
                </a:lnTo>
                <a:lnTo>
                  <a:pt x="198185" y="50982"/>
                </a:lnTo>
                <a:lnTo>
                  <a:pt x="239871" y="76596"/>
                </a:lnTo>
                <a:lnTo>
                  <a:pt x="276322" y="105887"/>
                </a:lnTo>
                <a:lnTo>
                  <a:pt x="306493" y="138119"/>
                </a:lnTo>
                <a:lnTo>
                  <a:pt x="329338" y="172557"/>
                </a:lnTo>
                <a:lnTo>
                  <a:pt x="343812" y="208466"/>
                </a:lnTo>
                <a:lnTo>
                  <a:pt x="349125" y="317662"/>
                </a:lnTo>
                <a:lnTo>
                  <a:pt x="349819" y="384332"/>
                </a:lnTo>
                <a:lnTo>
                  <a:pt x="350844" y="439237"/>
                </a:lnTo>
                <a:lnTo>
                  <a:pt x="352087" y="476493"/>
                </a:lnTo>
                <a:lnTo>
                  <a:pt x="353441" y="49021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765175" y="3783012"/>
            <a:ext cx="5196840" cy="113093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ts val="2190"/>
              </a:lnSpc>
              <a:spcBef>
                <a:spcPts val="90"/>
              </a:spcBef>
            </a:pPr>
            <a:r>
              <a:rPr sz="1850" b="1" i="1" spc="155" dirty="0">
                <a:latin typeface="Calibri"/>
                <a:cs typeface="Calibri"/>
              </a:rPr>
              <a:t>Chima</a:t>
            </a:r>
            <a:r>
              <a:rPr sz="1850" b="1" i="1" spc="-30" dirty="0">
                <a:latin typeface="Calibri"/>
                <a:cs typeface="Calibri"/>
              </a:rPr>
              <a:t> </a:t>
            </a:r>
            <a:r>
              <a:rPr sz="1850" b="1" i="1" spc="150" dirty="0">
                <a:latin typeface="Calibri"/>
                <a:cs typeface="Calibri"/>
              </a:rPr>
              <a:t>E.</a:t>
            </a:r>
            <a:r>
              <a:rPr sz="1850" b="1" i="1" spc="45" dirty="0">
                <a:latin typeface="Calibri"/>
                <a:cs typeface="Calibri"/>
              </a:rPr>
              <a:t> </a:t>
            </a:r>
            <a:r>
              <a:rPr sz="1850" b="1" i="1" spc="130" dirty="0">
                <a:latin typeface="Calibri"/>
                <a:cs typeface="Calibri"/>
              </a:rPr>
              <a:t>Onuekwe</a:t>
            </a:r>
            <a:endParaRPr sz="1850">
              <a:latin typeface="Calibri"/>
              <a:cs typeface="Calibri"/>
            </a:endParaRPr>
          </a:p>
          <a:p>
            <a:pPr marL="12700" marR="5080">
              <a:lnSpc>
                <a:spcPts val="2160"/>
              </a:lnSpc>
              <a:spcBef>
                <a:spcPts val="95"/>
              </a:spcBef>
            </a:pPr>
            <a:r>
              <a:rPr sz="1850" i="1" spc="105" dirty="0">
                <a:latin typeface="Calibri"/>
                <a:cs typeface="Calibri"/>
              </a:rPr>
              <a:t>Risk</a:t>
            </a:r>
            <a:r>
              <a:rPr sz="1850" i="1" spc="10" dirty="0">
                <a:latin typeface="Calibri"/>
                <a:cs typeface="Calibri"/>
              </a:rPr>
              <a:t> </a:t>
            </a:r>
            <a:r>
              <a:rPr sz="1850" i="1" spc="80" dirty="0">
                <a:latin typeface="Calibri"/>
                <a:cs typeface="Calibri"/>
              </a:rPr>
              <a:t>Communication</a:t>
            </a:r>
            <a:r>
              <a:rPr sz="1850" i="1" spc="-145" dirty="0">
                <a:latin typeface="Calibri"/>
                <a:cs typeface="Calibri"/>
              </a:rPr>
              <a:t> </a:t>
            </a:r>
            <a:r>
              <a:rPr sz="1850" i="1" spc="70" dirty="0">
                <a:latin typeface="Calibri"/>
                <a:cs typeface="Calibri"/>
              </a:rPr>
              <a:t>and</a:t>
            </a:r>
            <a:r>
              <a:rPr sz="1850" i="1" spc="-40" dirty="0">
                <a:latin typeface="Calibri"/>
                <a:cs typeface="Calibri"/>
              </a:rPr>
              <a:t> </a:t>
            </a:r>
            <a:r>
              <a:rPr sz="1850" i="1" spc="90" dirty="0">
                <a:latin typeface="Calibri"/>
                <a:cs typeface="Calibri"/>
              </a:rPr>
              <a:t>Community</a:t>
            </a:r>
            <a:r>
              <a:rPr sz="1850" i="1" spc="-80" dirty="0">
                <a:latin typeface="Calibri"/>
                <a:cs typeface="Calibri"/>
              </a:rPr>
              <a:t> </a:t>
            </a:r>
            <a:r>
              <a:rPr sz="1850" i="1" spc="65" dirty="0">
                <a:latin typeface="Calibri"/>
                <a:cs typeface="Calibri"/>
              </a:rPr>
              <a:t>Engagement </a:t>
            </a:r>
            <a:r>
              <a:rPr sz="1850" i="1" spc="35" dirty="0">
                <a:latin typeface="Calibri"/>
                <a:cs typeface="Calibri"/>
              </a:rPr>
              <a:t>Officer</a:t>
            </a:r>
            <a:endParaRPr sz="1850">
              <a:latin typeface="Calibri"/>
              <a:cs typeface="Calibri"/>
            </a:endParaRPr>
          </a:p>
          <a:p>
            <a:pPr marL="12700">
              <a:lnSpc>
                <a:spcPts val="2105"/>
              </a:lnSpc>
            </a:pPr>
            <a:r>
              <a:rPr sz="1850" i="1" dirty="0">
                <a:latin typeface="Calibri"/>
                <a:cs typeface="Calibri"/>
              </a:rPr>
              <a:t>World</a:t>
            </a:r>
            <a:r>
              <a:rPr sz="1850" i="1" spc="340" dirty="0">
                <a:latin typeface="Calibri"/>
                <a:cs typeface="Calibri"/>
              </a:rPr>
              <a:t> </a:t>
            </a:r>
            <a:r>
              <a:rPr sz="1850" i="1" dirty="0">
                <a:latin typeface="Calibri"/>
                <a:cs typeface="Calibri"/>
              </a:rPr>
              <a:t>Health</a:t>
            </a:r>
            <a:r>
              <a:rPr sz="1850" i="1" spc="320" dirty="0">
                <a:latin typeface="Calibri"/>
                <a:cs typeface="Calibri"/>
              </a:rPr>
              <a:t> </a:t>
            </a:r>
            <a:r>
              <a:rPr sz="1850" i="1" dirty="0">
                <a:latin typeface="Calibri"/>
                <a:cs typeface="Calibri"/>
              </a:rPr>
              <a:t>Organization,</a:t>
            </a:r>
            <a:r>
              <a:rPr sz="1850" i="1" spc="100" dirty="0">
                <a:latin typeface="Calibri"/>
                <a:cs typeface="Calibri"/>
              </a:rPr>
              <a:t> </a:t>
            </a:r>
            <a:r>
              <a:rPr sz="1850" i="1" spc="-10" dirty="0">
                <a:latin typeface="Calibri"/>
                <a:cs typeface="Calibri"/>
              </a:rPr>
              <a:t>Tanzania</a:t>
            </a:r>
            <a:endParaRPr sz="1850">
              <a:latin typeface="Calibri"/>
              <a:cs typeface="Calibri"/>
            </a:endParaRPr>
          </a:p>
        </p:txBody>
      </p:sp>
      <p:sp>
        <p:nvSpPr>
          <p:cNvPr id="28" name="object 28"/>
          <p:cNvSpPr txBox="1">
            <a:spLocks noGrp="1"/>
          </p:cNvSpPr>
          <p:nvPr>
            <p:ph type="title"/>
          </p:nvPr>
        </p:nvSpPr>
        <p:spPr>
          <a:xfrm>
            <a:off x="765175" y="1987804"/>
            <a:ext cx="6444615" cy="14058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3629"/>
              </a:lnSpc>
              <a:spcBef>
                <a:spcPts val="95"/>
              </a:spcBef>
            </a:pPr>
            <a:r>
              <a:rPr sz="3050" b="1" spc="-25" dirty="0">
                <a:solidFill>
                  <a:srgbClr val="000000"/>
                </a:solidFill>
                <a:latin typeface="Calibri"/>
                <a:cs typeface="Calibri"/>
              </a:rPr>
              <a:t>Translating</a:t>
            </a:r>
            <a:r>
              <a:rPr sz="3050" b="1" spc="-13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050" b="1" spc="-30" dirty="0">
                <a:solidFill>
                  <a:srgbClr val="000000"/>
                </a:solidFill>
                <a:latin typeface="Calibri"/>
                <a:cs typeface="Calibri"/>
              </a:rPr>
              <a:t>Evidence</a:t>
            </a:r>
            <a:r>
              <a:rPr sz="3050" b="1" spc="-12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050" b="1" dirty="0">
                <a:solidFill>
                  <a:srgbClr val="000000"/>
                </a:solidFill>
                <a:latin typeface="Calibri"/>
                <a:cs typeface="Calibri"/>
              </a:rPr>
              <a:t>to</a:t>
            </a:r>
            <a:r>
              <a:rPr sz="3050" b="1" spc="1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050" b="1" spc="-10" dirty="0">
                <a:solidFill>
                  <a:srgbClr val="000000"/>
                </a:solidFill>
                <a:latin typeface="Calibri"/>
                <a:cs typeface="Calibri"/>
              </a:rPr>
              <a:t>Action:</a:t>
            </a:r>
            <a:endParaRPr sz="3050">
              <a:latin typeface="Calibri"/>
              <a:cs typeface="Calibri"/>
            </a:endParaRPr>
          </a:p>
          <a:p>
            <a:pPr marL="12700" marR="5080">
              <a:lnSpc>
                <a:spcPts val="3610"/>
              </a:lnSpc>
              <a:spcBef>
                <a:spcPts val="120"/>
              </a:spcBef>
            </a:pPr>
            <a:r>
              <a:rPr sz="3050" b="1" dirty="0">
                <a:solidFill>
                  <a:srgbClr val="000000"/>
                </a:solidFill>
                <a:latin typeface="Calibri"/>
                <a:cs typeface="Calibri"/>
              </a:rPr>
              <a:t>An</a:t>
            </a:r>
            <a:r>
              <a:rPr sz="3050" b="1" spc="-4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050" b="1" spc="-25" dirty="0">
                <a:solidFill>
                  <a:srgbClr val="000000"/>
                </a:solidFill>
                <a:latin typeface="Calibri"/>
                <a:cs typeface="Calibri"/>
              </a:rPr>
              <a:t>Event-</a:t>
            </a:r>
            <a:r>
              <a:rPr sz="3050" b="1" spc="-30" dirty="0">
                <a:solidFill>
                  <a:srgbClr val="000000"/>
                </a:solidFill>
                <a:latin typeface="Calibri"/>
                <a:cs typeface="Calibri"/>
              </a:rPr>
              <a:t>Based</a:t>
            </a:r>
            <a:r>
              <a:rPr sz="3050" b="1" spc="-12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050" b="1" spc="-35" dirty="0">
                <a:solidFill>
                  <a:srgbClr val="000000"/>
                </a:solidFill>
                <a:latin typeface="Calibri"/>
                <a:cs typeface="Calibri"/>
              </a:rPr>
              <a:t>Vaccination</a:t>
            </a:r>
            <a:r>
              <a:rPr sz="3050" b="1" spc="-12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050" b="1" spc="-30" dirty="0">
                <a:solidFill>
                  <a:srgbClr val="000000"/>
                </a:solidFill>
                <a:latin typeface="Calibri"/>
                <a:cs typeface="Calibri"/>
              </a:rPr>
              <a:t>Approach</a:t>
            </a:r>
            <a:r>
              <a:rPr sz="3050" b="1" spc="-11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050" b="1" spc="-25" dirty="0">
                <a:solidFill>
                  <a:srgbClr val="000000"/>
                </a:solidFill>
                <a:latin typeface="Calibri"/>
                <a:cs typeface="Calibri"/>
              </a:rPr>
              <a:t>in </a:t>
            </a:r>
            <a:r>
              <a:rPr sz="3050" b="1" spc="-10" dirty="0">
                <a:solidFill>
                  <a:srgbClr val="000000"/>
                </a:solidFill>
                <a:latin typeface="Calibri"/>
                <a:cs typeface="Calibri"/>
              </a:rPr>
              <a:t>Tanzania</a:t>
            </a:r>
            <a:endParaRPr sz="30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400" y="10160"/>
            <a:ext cx="11866880" cy="2540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80084" y="604494"/>
            <a:ext cx="2334260" cy="112146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600" dirty="0">
                <a:solidFill>
                  <a:srgbClr val="4471C4"/>
                </a:solidFill>
              </a:rPr>
              <a:t>The</a:t>
            </a:r>
            <a:r>
              <a:rPr sz="3600" spc="-25" dirty="0">
                <a:solidFill>
                  <a:srgbClr val="4471C4"/>
                </a:solidFill>
              </a:rPr>
              <a:t> </a:t>
            </a:r>
            <a:r>
              <a:rPr sz="3600" spc="-10" dirty="0">
                <a:solidFill>
                  <a:srgbClr val="4471C4"/>
                </a:solidFill>
              </a:rPr>
              <a:t>Problem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527418" y="1631886"/>
            <a:ext cx="5203825" cy="97345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850" spc="-20" dirty="0">
                <a:solidFill>
                  <a:srgbClr val="4670C4"/>
                </a:solidFill>
                <a:latin typeface="Calibri"/>
                <a:cs typeface="Calibri"/>
              </a:rPr>
              <a:t>Problem</a:t>
            </a:r>
            <a:r>
              <a:rPr sz="1850" spc="-60" dirty="0">
                <a:solidFill>
                  <a:srgbClr val="4670C4"/>
                </a:solidFill>
                <a:latin typeface="Calibri"/>
                <a:cs typeface="Calibri"/>
              </a:rPr>
              <a:t> </a:t>
            </a:r>
            <a:r>
              <a:rPr sz="1850" spc="-10" dirty="0">
                <a:solidFill>
                  <a:srgbClr val="4670C4"/>
                </a:solidFill>
                <a:latin typeface="Calibri"/>
                <a:cs typeface="Calibri"/>
              </a:rPr>
              <a:t>statement</a:t>
            </a:r>
            <a:endParaRPr sz="1850">
              <a:latin typeface="Calibri"/>
              <a:cs typeface="Calibri"/>
            </a:endParaRPr>
          </a:p>
          <a:p>
            <a:pPr marL="344805" marR="5080" indent="-285115">
              <a:lnSpc>
                <a:spcPct val="101099"/>
              </a:lnSpc>
              <a:spcBef>
                <a:spcPts val="1240"/>
              </a:spcBef>
              <a:buSzPct val="96969"/>
              <a:buFont typeface="Arial"/>
              <a:buChar char="•"/>
              <a:tabLst>
                <a:tab pos="344805" algn="l"/>
                <a:tab pos="345440" algn="l"/>
              </a:tabLst>
            </a:pPr>
            <a:r>
              <a:rPr sz="1650" dirty="0">
                <a:latin typeface="Calibri"/>
                <a:cs typeface="Calibri"/>
              </a:rPr>
              <a:t>71%</a:t>
            </a:r>
            <a:r>
              <a:rPr sz="1650" spc="-110" dirty="0">
                <a:latin typeface="Calibri"/>
                <a:cs typeface="Calibri"/>
              </a:rPr>
              <a:t> </a:t>
            </a:r>
            <a:r>
              <a:rPr sz="1650" dirty="0">
                <a:latin typeface="Calibri"/>
                <a:cs typeface="Calibri"/>
              </a:rPr>
              <a:t>of</a:t>
            </a:r>
            <a:r>
              <a:rPr sz="1650" spc="35" dirty="0">
                <a:latin typeface="Calibri"/>
                <a:cs typeface="Calibri"/>
              </a:rPr>
              <a:t> </a:t>
            </a:r>
            <a:r>
              <a:rPr sz="1650" spc="-10" dirty="0">
                <a:latin typeface="Calibri"/>
                <a:cs typeface="Calibri"/>
              </a:rPr>
              <a:t>Tanzanians</a:t>
            </a:r>
            <a:r>
              <a:rPr sz="1650" spc="-40" dirty="0">
                <a:latin typeface="Calibri"/>
                <a:cs typeface="Calibri"/>
              </a:rPr>
              <a:t> </a:t>
            </a:r>
            <a:r>
              <a:rPr sz="1650" dirty="0">
                <a:latin typeface="Calibri"/>
                <a:cs typeface="Calibri"/>
              </a:rPr>
              <a:t>are</a:t>
            </a:r>
            <a:r>
              <a:rPr sz="1650" spc="30" dirty="0">
                <a:latin typeface="Calibri"/>
                <a:cs typeface="Calibri"/>
              </a:rPr>
              <a:t> </a:t>
            </a:r>
            <a:r>
              <a:rPr sz="1650" dirty="0">
                <a:latin typeface="Calibri"/>
                <a:cs typeface="Calibri"/>
              </a:rPr>
              <a:t>willing</a:t>
            </a:r>
            <a:r>
              <a:rPr sz="1650" spc="-105" dirty="0">
                <a:latin typeface="Calibri"/>
                <a:cs typeface="Calibri"/>
              </a:rPr>
              <a:t> </a:t>
            </a:r>
            <a:r>
              <a:rPr sz="1650" dirty="0">
                <a:latin typeface="Calibri"/>
                <a:cs typeface="Calibri"/>
              </a:rPr>
              <a:t>to</a:t>
            </a:r>
            <a:r>
              <a:rPr sz="1650" spc="-25" dirty="0">
                <a:latin typeface="Calibri"/>
                <a:cs typeface="Calibri"/>
              </a:rPr>
              <a:t> </a:t>
            </a:r>
            <a:r>
              <a:rPr sz="1650" dirty="0">
                <a:latin typeface="Calibri"/>
                <a:cs typeface="Calibri"/>
              </a:rPr>
              <a:t>get</a:t>
            </a:r>
            <a:r>
              <a:rPr sz="1650" spc="-15" dirty="0">
                <a:latin typeface="Calibri"/>
                <a:cs typeface="Calibri"/>
              </a:rPr>
              <a:t> </a:t>
            </a:r>
            <a:r>
              <a:rPr sz="1650" spc="-10" dirty="0">
                <a:latin typeface="Calibri"/>
                <a:cs typeface="Calibri"/>
              </a:rPr>
              <a:t>vaccinated,</a:t>
            </a:r>
            <a:r>
              <a:rPr sz="1650" spc="-45" dirty="0">
                <a:latin typeface="Calibri"/>
                <a:cs typeface="Calibri"/>
              </a:rPr>
              <a:t> </a:t>
            </a:r>
            <a:r>
              <a:rPr sz="1650" spc="-10" dirty="0">
                <a:latin typeface="Calibri"/>
                <a:cs typeface="Calibri"/>
              </a:rPr>
              <a:t>however </a:t>
            </a:r>
            <a:r>
              <a:rPr sz="1650" dirty="0">
                <a:latin typeface="Calibri"/>
                <a:cs typeface="Calibri"/>
              </a:rPr>
              <a:t>only</a:t>
            </a:r>
            <a:r>
              <a:rPr sz="1650" spc="-80" dirty="0">
                <a:latin typeface="Calibri"/>
                <a:cs typeface="Calibri"/>
              </a:rPr>
              <a:t> </a:t>
            </a:r>
            <a:r>
              <a:rPr sz="1650" dirty="0">
                <a:latin typeface="Calibri"/>
                <a:cs typeface="Calibri"/>
              </a:rPr>
              <a:t>7.7%</a:t>
            </a:r>
            <a:r>
              <a:rPr sz="1650" spc="-45" dirty="0">
                <a:latin typeface="Calibri"/>
                <a:cs typeface="Calibri"/>
              </a:rPr>
              <a:t> </a:t>
            </a:r>
            <a:r>
              <a:rPr sz="1650" dirty="0">
                <a:latin typeface="Calibri"/>
                <a:cs typeface="Calibri"/>
              </a:rPr>
              <a:t>are</a:t>
            </a:r>
            <a:r>
              <a:rPr sz="1650" spc="5" dirty="0">
                <a:latin typeface="Calibri"/>
                <a:cs typeface="Calibri"/>
              </a:rPr>
              <a:t> </a:t>
            </a:r>
            <a:r>
              <a:rPr sz="1650" dirty="0">
                <a:latin typeface="Calibri"/>
                <a:cs typeface="Calibri"/>
              </a:rPr>
              <a:t>vaccinated</a:t>
            </a:r>
            <a:r>
              <a:rPr sz="1650" spc="-45" dirty="0">
                <a:latin typeface="Calibri"/>
                <a:cs typeface="Calibri"/>
              </a:rPr>
              <a:t> </a:t>
            </a:r>
            <a:r>
              <a:rPr sz="1650" dirty="0">
                <a:latin typeface="Calibri"/>
                <a:cs typeface="Calibri"/>
              </a:rPr>
              <a:t>as</a:t>
            </a:r>
            <a:r>
              <a:rPr sz="1650" spc="-60" dirty="0">
                <a:latin typeface="Calibri"/>
                <a:cs typeface="Calibri"/>
              </a:rPr>
              <a:t> </a:t>
            </a:r>
            <a:r>
              <a:rPr sz="1650" dirty="0">
                <a:latin typeface="Calibri"/>
                <a:cs typeface="Calibri"/>
              </a:rPr>
              <a:t>at</a:t>
            </a:r>
            <a:r>
              <a:rPr sz="1650" spc="65" dirty="0">
                <a:latin typeface="Calibri"/>
                <a:cs typeface="Calibri"/>
              </a:rPr>
              <a:t> </a:t>
            </a:r>
            <a:r>
              <a:rPr sz="1650" dirty="0">
                <a:latin typeface="Calibri"/>
                <a:cs typeface="Calibri"/>
              </a:rPr>
              <a:t>20</a:t>
            </a:r>
            <a:r>
              <a:rPr sz="1650" spc="-90" dirty="0">
                <a:latin typeface="Calibri"/>
                <a:cs typeface="Calibri"/>
              </a:rPr>
              <a:t> </a:t>
            </a:r>
            <a:r>
              <a:rPr sz="1650" dirty="0">
                <a:latin typeface="Calibri"/>
                <a:cs typeface="Calibri"/>
              </a:rPr>
              <a:t>June</a:t>
            </a:r>
            <a:r>
              <a:rPr sz="1650" spc="-75" dirty="0">
                <a:latin typeface="Calibri"/>
                <a:cs typeface="Calibri"/>
              </a:rPr>
              <a:t> </a:t>
            </a:r>
            <a:r>
              <a:rPr sz="1650" spc="-10" dirty="0">
                <a:latin typeface="Calibri"/>
                <a:cs typeface="Calibri"/>
              </a:rPr>
              <a:t>2022.</a:t>
            </a:r>
            <a:endParaRPr sz="165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872479" y="2920246"/>
            <a:ext cx="6156960" cy="3561833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1832208" y="6374765"/>
            <a:ext cx="10287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78787"/>
                </a:solidFill>
                <a:latin typeface="Calibri"/>
                <a:cs typeface="Calibri"/>
              </a:rPr>
              <a:t>7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87044" y="1631886"/>
            <a:ext cx="5531485" cy="514350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46710">
              <a:lnSpc>
                <a:spcPct val="100000"/>
              </a:lnSpc>
              <a:spcBef>
                <a:spcPts val="90"/>
              </a:spcBef>
            </a:pPr>
            <a:r>
              <a:rPr sz="1850" spc="-10" dirty="0">
                <a:solidFill>
                  <a:srgbClr val="4670C4"/>
                </a:solidFill>
                <a:latin typeface="Calibri"/>
                <a:cs typeface="Calibri"/>
              </a:rPr>
              <a:t>Situation</a:t>
            </a:r>
            <a:r>
              <a:rPr sz="1850" spc="-180" dirty="0">
                <a:solidFill>
                  <a:srgbClr val="4670C4"/>
                </a:solidFill>
                <a:latin typeface="Calibri"/>
                <a:cs typeface="Calibri"/>
              </a:rPr>
              <a:t> </a:t>
            </a:r>
            <a:r>
              <a:rPr sz="1850" spc="-10" dirty="0">
                <a:solidFill>
                  <a:srgbClr val="4670C4"/>
                </a:solidFill>
                <a:latin typeface="Calibri"/>
                <a:cs typeface="Calibri"/>
              </a:rPr>
              <a:t>overview</a:t>
            </a:r>
            <a:endParaRPr sz="185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500" dirty="0">
              <a:latin typeface="Calibri"/>
              <a:cs typeface="Calibri"/>
            </a:endParaRPr>
          </a:p>
          <a:p>
            <a:pPr marL="297180" marR="5080" indent="-285115" algn="just">
              <a:lnSpc>
                <a:spcPct val="103200"/>
              </a:lnSpc>
              <a:buSzPct val="96969"/>
              <a:buFont typeface="Arial"/>
              <a:buChar char="•"/>
              <a:tabLst>
                <a:tab pos="297815" algn="l"/>
              </a:tabLst>
            </a:pPr>
            <a:r>
              <a:rPr sz="1650" dirty="0">
                <a:latin typeface="Calibri"/>
                <a:cs typeface="Calibri"/>
              </a:rPr>
              <a:t>Tanzania</a:t>
            </a:r>
            <a:r>
              <a:rPr sz="1650" spc="95" dirty="0">
                <a:latin typeface="Calibri"/>
                <a:cs typeface="Calibri"/>
              </a:rPr>
              <a:t> </a:t>
            </a:r>
            <a:r>
              <a:rPr sz="1650" dirty="0">
                <a:latin typeface="Calibri"/>
                <a:cs typeface="Calibri"/>
              </a:rPr>
              <a:t>is</a:t>
            </a:r>
            <a:r>
              <a:rPr sz="1650" spc="5" dirty="0">
                <a:latin typeface="Calibri"/>
                <a:cs typeface="Calibri"/>
              </a:rPr>
              <a:t> </a:t>
            </a:r>
            <a:r>
              <a:rPr sz="1650" dirty="0">
                <a:latin typeface="Calibri"/>
                <a:cs typeface="Calibri"/>
              </a:rPr>
              <a:t>among</a:t>
            </a:r>
            <a:r>
              <a:rPr sz="1650" spc="25" dirty="0">
                <a:latin typeface="Calibri"/>
                <a:cs typeface="Calibri"/>
              </a:rPr>
              <a:t> </a:t>
            </a:r>
            <a:r>
              <a:rPr sz="1650" dirty="0">
                <a:latin typeface="Calibri"/>
                <a:cs typeface="Calibri"/>
              </a:rPr>
              <a:t>few</a:t>
            </a:r>
            <a:r>
              <a:rPr sz="1650" spc="180" dirty="0">
                <a:latin typeface="Calibri"/>
                <a:cs typeface="Calibri"/>
              </a:rPr>
              <a:t> </a:t>
            </a:r>
            <a:r>
              <a:rPr sz="1650" dirty="0">
                <a:latin typeface="Calibri"/>
                <a:cs typeface="Calibri"/>
              </a:rPr>
              <a:t>countries</a:t>
            </a:r>
            <a:r>
              <a:rPr sz="1650" spc="85" dirty="0">
                <a:latin typeface="Calibri"/>
                <a:cs typeface="Calibri"/>
              </a:rPr>
              <a:t> </a:t>
            </a:r>
            <a:r>
              <a:rPr sz="1650" dirty="0">
                <a:latin typeface="Calibri"/>
                <a:cs typeface="Calibri"/>
              </a:rPr>
              <a:t>that</a:t>
            </a:r>
            <a:r>
              <a:rPr sz="1650" spc="100" dirty="0">
                <a:latin typeface="Calibri"/>
                <a:cs typeface="Calibri"/>
              </a:rPr>
              <a:t> </a:t>
            </a:r>
            <a:r>
              <a:rPr sz="1650" dirty="0">
                <a:latin typeface="Calibri"/>
                <a:cs typeface="Calibri"/>
              </a:rPr>
              <a:t>did</a:t>
            </a:r>
            <a:r>
              <a:rPr sz="1650" spc="20" dirty="0">
                <a:latin typeface="Calibri"/>
                <a:cs typeface="Calibri"/>
              </a:rPr>
              <a:t> </a:t>
            </a:r>
            <a:r>
              <a:rPr sz="1650" dirty="0">
                <a:latin typeface="Calibri"/>
                <a:cs typeface="Calibri"/>
              </a:rPr>
              <a:t>not</a:t>
            </a:r>
            <a:r>
              <a:rPr sz="1650" spc="20" dirty="0">
                <a:latin typeface="Calibri"/>
                <a:cs typeface="Calibri"/>
              </a:rPr>
              <a:t> </a:t>
            </a:r>
            <a:r>
              <a:rPr sz="1650" dirty="0">
                <a:latin typeface="Calibri"/>
                <a:cs typeface="Calibri"/>
              </a:rPr>
              <a:t>introduce</a:t>
            </a:r>
            <a:r>
              <a:rPr sz="1650" spc="65" dirty="0">
                <a:latin typeface="Calibri"/>
                <a:cs typeface="Calibri"/>
              </a:rPr>
              <a:t> </a:t>
            </a:r>
            <a:r>
              <a:rPr sz="1650" spc="-25" dirty="0">
                <a:latin typeface="Calibri"/>
                <a:cs typeface="Calibri"/>
              </a:rPr>
              <a:t>any </a:t>
            </a:r>
            <a:r>
              <a:rPr sz="1650" dirty="0">
                <a:latin typeface="Calibri"/>
                <a:cs typeface="Calibri"/>
              </a:rPr>
              <a:t>form</a:t>
            </a:r>
            <a:r>
              <a:rPr sz="1650" spc="105" dirty="0">
                <a:latin typeface="Calibri"/>
                <a:cs typeface="Calibri"/>
              </a:rPr>
              <a:t> </a:t>
            </a:r>
            <a:r>
              <a:rPr sz="1650" dirty="0">
                <a:latin typeface="Calibri"/>
                <a:cs typeface="Calibri"/>
              </a:rPr>
              <a:t>of</a:t>
            </a:r>
            <a:r>
              <a:rPr sz="1650" spc="65" dirty="0">
                <a:latin typeface="Calibri"/>
                <a:cs typeface="Calibri"/>
              </a:rPr>
              <a:t> </a:t>
            </a:r>
            <a:r>
              <a:rPr sz="1650" dirty="0">
                <a:latin typeface="Calibri"/>
                <a:cs typeface="Calibri"/>
              </a:rPr>
              <a:t>public</a:t>
            </a:r>
            <a:r>
              <a:rPr sz="1650" spc="20" dirty="0">
                <a:latin typeface="Calibri"/>
                <a:cs typeface="Calibri"/>
              </a:rPr>
              <a:t> </a:t>
            </a:r>
            <a:r>
              <a:rPr sz="1650" dirty="0">
                <a:latin typeface="Calibri"/>
                <a:cs typeface="Calibri"/>
              </a:rPr>
              <a:t>health</a:t>
            </a:r>
            <a:r>
              <a:rPr sz="1650" spc="10" dirty="0">
                <a:latin typeface="Calibri"/>
                <a:cs typeface="Calibri"/>
              </a:rPr>
              <a:t> </a:t>
            </a:r>
            <a:r>
              <a:rPr sz="1650" dirty="0">
                <a:latin typeface="Calibri"/>
                <a:cs typeface="Calibri"/>
              </a:rPr>
              <a:t>restrictions</a:t>
            </a:r>
            <a:r>
              <a:rPr sz="1650" spc="225" dirty="0">
                <a:latin typeface="Calibri"/>
                <a:cs typeface="Calibri"/>
              </a:rPr>
              <a:t> </a:t>
            </a:r>
            <a:r>
              <a:rPr sz="1650" dirty="0">
                <a:latin typeface="Calibri"/>
                <a:cs typeface="Calibri"/>
              </a:rPr>
              <a:t>during</a:t>
            </a:r>
            <a:r>
              <a:rPr sz="1650" spc="20" dirty="0">
                <a:latin typeface="Calibri"/>
                <a:cs typeface="Calibri"/>
              </a:rPr>
              <a:t> </a:t>
            </a:r>
            <a:r>
              <a:rPr sz="1650" dirty="0">
                <a:latin typeface="Calibri"/>
                <a:cs typeface="Calibri"/>
              </a:rPr>
              <a:t>the</a:t>
            </a:r>
            <a:r>
              <a:rPr sz="1650" spc="60" dirty="0">
                <a:latin typeface="Calibri"/>
                <a:cs typeface="Calibri"/>
              </a:rPr>
              <a:t> </a:t>
            </a:r>
            <a:r>
              <a:rPr sz="1650" dirty="0">
                <a:latin typeface="Calibri"/>
                <a:cs typeface="Calibri"/>
              </a:rPr>
              <a:t>peak</a:t>
            </a:r>
            <a:r>
              <a:rPr sz="1650" spc="45" dirty="0">
                <a:latin typeface="Calibri"/>
                <a:cs typeface="Calibri"/>
              </a:rPr>
              <a:t> </a:t>
            </a:r>
            <a:r>
              <a:rPr sz="1650" dirty="0">
                <a:latin typeface="Calibri"/>
                <a:cs typeface="Calibri"/>
              </a:rPr>
              <a:t>of</a:t>
            </a:r>
            <a:r>
              <a:rPr sz="1650" spc="65" dirty="0">
                <a:latin typeface="Calibri"/>
                <a:cs typeface="Calibri"/>
              </a:rPr>
              <a:t> </a:t>
            </a:r>
            <a:r>
              <a:rPr sz="1650" spc="-10" dirty="0">
                <a:latin typeface="Calibri"/>
                <a:cs typeface="Calibri"/>
              </a:rPr>
              <a:t>COVID- </a:t>
            </a:r>
            <a:r>
              <a:rPr sz="1650" dirty="0">
                <a:latin typeface="Calibri"/>
                <a:cs typeface="Calibri"/>
              </a:rPr>
              <a:t>19</a:t>
            </a:r>
            <a:r>
              <a:rPr sz="1650" spc="10" dirty="0">
                <a:latin typeface="Calibri"/>
                <a:cs typeface="Calibri"/>
              </a:rPr>
              <a:t> </a:t>
            </a:r>
            <a:r>
              <a:rPr sz="1650" spc="-10" dirty="0">
                <a:latin typeface="Calibri"/>
                <a:cs typeface="Calibri"/>
              </a:rPr>
              <a:t>infection</a:t>
            </a:r>
            <a:endParaRPr sz="1650" dirty="0">
              <a:latin typeface="Calibri"/>
              <a:cs typeface="Calibri"/>
            </a:endParaRPr>
          </a:p>
          <a:p>
            <a:pPr marL="297180" marR="587375" indent="-285115" algn="just">
              <a:lnSpc>
                <a:spcPct val="105200"/>
              </a:lnSpc>
              <a:spcBef>
                <a:spcPts val="560"/>
              </a:spcBef>
              <a:buSzPct val="96969"/>
              <a:buFont typeface="Arial"/>
              <a:buChar char="•"/>
              <a:tabLst>
                <a:tab pos="297815" algn="l"/>
              </a:tabLst>
            </a:pPr>
            <a:r>
              <a:rPr sz="1650" dirty="0">
                <a:latin typeface="Calibri"/>
                <a:cs typeface="Calibri"/>
              </a:rPr>
              <a:t>7.7%</a:t>
            </a:r>
            <a:r>
              <a:rPr sz="1650" spc="5" dirty="0">
                <a:latin typeface="Calibri"/>
                <a:cs typeface="Calibri"/>
              </a:rPr>
              <a:t> </a:t>
            </a:r>
            <a:r>
              <a:rPr sz="1650" dirty="0">
                <a:latin typeface="Calibri"/>
                <a:cs typeface="Calibri"/>
              </a:rPr>
              <a:t>Tanzanians</a:t>
            </a:r>
            <a:r>
              <a:rPr sz="1650" spc="65" dirty="0">
                <a:latin typeface="Calibri"/>
                <a:cs typeface="Calibri"/>
              </a:rPr>
              <a:t> </a:t>
            </a:r>
            <a:r>
              <a:rPr sz="1650" dirty="0">
                <a:latin typeface="Calibri"/>
                <a:cs typeface="Calibri"/>
              </a:rPr>
              <a:t>have</a:t>
            </a:r>
            <a:r>
              <a:rPr sz="1650" spc="130" dirty="0">
                <a:latin typeface="Calibri"/>
                <a:cs typeface="Calibri"/>
              </a:rPr>
              <a:t> </a:t>
            </a:r>
            <a:r>
              <a:rPr sz="1650" dirty="0">
                <a:latin typeface="Calibri"/>
                <a:cs typeface="Calibri"/>
              </a:rPr>
              <a:t>received</a:t>
            </a:r>
            <a:r>
              <a:rPr sz="1650" spc="165" dirty="0">
                <a:latin typeface="Calibri"/>
                <a:cs typeface="Calibri"/>
              </a:rPr>
              <a:t> </a:t>
            </a:r>
            <a:r>
              <a:rPr sz="1650" dirty="0">
                <a:latin typeface="Calibri"/>
                <a:cs typeface="Calibri"/>
              </a:rPr>
              <a:t>at</a:t>
            </a:r>
            <a:r>
              <a:rPr sz="1650" spc="10" dirty="0">
                <a:latin typeface="Calibri"/>
                <a:cs typeface="Calibri"/>
              </a:rPr>
              <a:t> </a:t>
            </a:r>
            <a:r>
              <a:rPr sz="1650" dirty="0">
                <a:latin typeface="Calibri"/>
                <a:cs typeface="Calibri"/>
              </a:rPr>
              <a:t>least</a:t>
            </a:r>
            <a:r>
              <a:rPr sz="1650" spc="85" dirty="0">
                <a:latin typeface="Calibri"/>
                <a:cs typeface="Calibri"/>
              </a:rPr>
              <a:t> </a:t>
            </a:r>
            <a:r>
              <a:rPr sz="1650" dirty="0">
                <a:latin typeface="Calibri"/>
                <a:cs typeface="Calibri"/>
              </a:rPr>
              <a:t>one</a:t>
            </a:r>
            <a:r>
              <a:rPr sz="1650" spc="45" dirty="0">
                <a:latin typeface="Calibri"/>
                <a:cs typeface="Calibri"/>
              </a:rPr>
              <a:t> </a:t>
            </a:r>
            <a:r>
              <a:rPr sz="1650" dirty="0">
                <a:latin typeface="Calibri"/>
                <a:cs typeface="Calibri"/>
              </a:rPr>
              <a:t>dose</a:t>
            </a:r>
            <a:r>
              <a:rPr sz="1650" spc="55" dirty="0">
                <a:latin typeface="Calibri"/>
                <a:cs typeface="Calibri"/>
              </a:rPr>
              <a:t> </a:t>
            </a:r>
            <a:r>
              <a:rPr sz="1650" dirty="0">
                <a:latin typeface="Calibri"/>
                <a:cs typeface="Calibri"/>
              </a:rPr>
              <a:t>of</a:t>
            </a:r>
            <a:r>
              <a:rPr sz="1650" spc="55" dirty="0">
                <a:latin typeface="Calibri"/>
                <a:cs typeface="Calibri"/>
              </a:rPr>
              <a:t> </a:t>
            </a:r>
            <a:r>
              <a:rPr sz="1650" spc="-50" dirty="0">
                <a:latin typeface="Calibri"/>
                <a:cs typeface="Calibri"/>
              </a:rPr>
              <a:t>a </a:t>
            </a:r>
            <a:r>
              <a:rPr sz="1650" spc="-10" dirty="0">
                <a:latin typeface="Calibri"/>
                <a:cs typeface="Calibri"/>
              </a:rPr>
              <a:t>COVID-</a:t>
            </a:r>
            <a:r>
              <a:rPr sz="1650" dirty="0">
                <a:latin typeface="Calibri"/>
                <a:cs typeface="Calibri"/>
              </a:rPr>
              <a:t>19</a:t>
            </a:r>
            <a:r>
              <a:rPr sz="1650" spc="204" dirty="0">
                <a:latin typeface="Calibri"/>
                <a:cs typeface="Calibri"/>
              </a:rPr>
              <a:t> </a:t>
            </a:r>
            <a:r>
              <a:rPr sz="1650" spc="-10" dirty="0">
                <a:latin typeface="Calibri"/>
                <a:cs typeface="Calibri"/>
              </a:rPr>
              <a:t>vaccine</a:t>
            </a:r>
            <a:endParaRPr sz="1650" dirty="0">
              <a:latin typeface="Calibri"/>
              <a:cs typeface="Calibri"/>
            </a:endParaRPr>
          </a:p>
          <a:p>
            <a:pPr marL="297180" marR="690245" indent="-285115">
              <a:lnSpc>
                <a:spcPct val="105200"/>
              </a:lnSpc>
              <a:spcBef>
                <a:spcPts val="565"/>
              </a:spcBef>
              <a:buSzPct val="96969"/>
              <a:buFont typeface="Arial"/>
              <a:buChar char="•"/>
              <a:tabLst>
                <a:tab pos="297180" algn="l"/>
                <a:tab pos="297815" algn="l"/>
              </a:tabLst>
            </a:pPr>
            <a:r>
              <a:rPr sz="1650" dirty="0">
                <a:latin typeface="Calibri"/>
                <a:cs typeface="Calibri"/>
              </a:rPr>
              <a:t>Vaccines</a:t>
            </a:r>
            <a:r>
              <a:rPr sz="1650" spc="85" dirty="0">
                <a:latin typeface="Calibri"/>
                <a:cs typeface="Calibri"/>
              </a:rPr>
              <a:t> </a:t>
            </a:r>
            <a:r>
              <a:rPr sz="1650" dirty="0">
                <a:latin typeface="Calibri"/>
                <a:cs typeface="Calibri"/>
              </a:rPr>
              <a:t>are</a:t>
            </a:r>
            <a:r>
              <a:rPr sz="1650" spc="70" dirty="0">
                <a:latin typeface="Calibri"/>
                <a:cs typeface="Calibri"/>
              </a:rPr>
              <a:t> </a:t>
            </a:r>
            <a:r>
              <a:rPr sz="1650" dirty="0">
                <a:latin typeface="Calibri"/>
                <a:cs typeface="Calibri"/>
              </a:rPr>
              <a:t>available</a:t>
            </a:r>
            <a:r>
              <a:rPr sz="1650" spc="65" dirty="0">
                <a:latin typeface="Calibri"/>
                <a:cs typeface="Calibri"/>
              </a:rPr>
              <a:t> </a:t>
            </a:r>
            <a:r>
              <a:rPr sz="1650" dirty="0">
                <a:latin typeface="Calibri"/>
                <a:cs typeface="Calibri"/>
              </a:rPr>
              <a:t>at</a:t>
            </a:r>
            <a:r>
              <a:rPr sz="1650" spc="25" dirty="0">
                <a:latin typeface="Calibri"/>
                <a:cs typeface="Calibri"/>
              </a:rPr>
              <a:t> </a:t>
            </a:r>
            <a:r>
              <a:rPr sz="1650" dirty="0">
                <a:latin typeface="Calibri"/>
                <a:cs typeface="Calibri"/>
              </a:rPr>
              <a:t>all</a:t>
            </a:r>
            <a:r>
              <a:rPr sz="1650" spc="35" dirty="0">
                <a:latin typeface="Calibri"/>
                <a:cs typeface="Calibri"/>
              </a:rPr>
              <a:t> </a:t>
            </a:r>
            <a:r>
              <a:rPr sz="1650" dirty="0">
                <a:latin typeface="Calibri"/>
                <a:cs typeface="Calibri"/>
              </a:rPr>
              <a:t>health</a:t>
            </a:r>
            <a:r>
              <a:rPr sz="1650" spc="100" dirty="0">
                <a:latin typeface="Calibri"/>
                <a:cs typeface="Calibri"/>
              </a:rPr>
              <a:t> </a:t>
            </a:r>
            <a:r>
              <a:rPr sz="1650" dirty="0">
                <a:latin typeface="Calibri"/>
                <a:cs typeface="Calibri"/>
              </a:rPr>
              <a:t>facilities,</a:t>
            </a:r>
            <a:r>
              <a:rPr sz="1650" spc="90" dirty="0">
                <a:latin typeface="Calibri"/>
                <a:cs typeface="Calibri"/>
              </a:rPr>
              <a:t> </a:t>
            </a:r>
            <a:r>
              <a:rPr sz="1650" dirty="0">
                <a:latin typeface="Calibri"/>
                <a:cs typeface="Calibri"/>
              </a:rPr>
              <a:t>but</a:t>
            </a:r>
            <a:r>
              <a:rPr sz="1650" spc="20" dirty="0">
                <a:latin typeface="Calibri"/>
                <a:cs typeface="Calibri"/>
              </a:rPr>
              <a:t> </a:t>
            </a:r>
            <a:r>
              <a:rPr sz="1650" spc="-25" dirty="0">
                <a:latin typeface="Calibri"/>
                <a:cs typeface="Calibri"/>
              </a:rPr>
              <a:t>low </a:t>
            </a:r>
            <a:r>
              <a:rPr sz="1650" spc="-10" dirty="0">
                <a:latin typeface="Calibri"/>
                <a:cs typeface="Calibri"/>
              </a:rPr>
              <a:t>utilization</a:t>
            </a:r>
            <a:endParaRPr sz="1650" dirty="0">
              <a:latin typeface="Calibri"/>
              <a:cs typeface="Calibri"/>
            </a:endParaRPr>
          </a:p>
          <a:p>
            <a:pPr marL="297180" indent="-285115">
              <a:lnSpc>
                <a:spcPct val="100000"/>
              </a:lnSpc>
              <a:spcBef>
                <a:spcPts val="585"/>
              </a:spcBef>
              <a:buSzPct val="96969"/>
              <a:buFont typeface="Arial"/>
              <a:buChar char="•"/>
              <a:tabLst>
                <a:tab pos="297180" algn="l"/>
                <a:tab pos="297815" algn="l"/>
              </a:tabLst>
            </a:pPr>
            <a:r>
              <a:rPr sz="1650" dirty="0">
                <a:latin typeface="Calibri"/>
                <a:cs typeface="Calibri"/>
              </a:rPr>
              <a:t>Information</a:t>
            </a:r>
            <a:r>
              <a:rPr sz="1650" spc="175" dirty="0">
                <a:latin typeface="Calibri"/>
                <a:cs typeface="Calibri"/>
              </a:rPr>
              <a:t> </a:t>
            </a:r>
            <a:r>
              <a:rPr sz="1650" dirty="0">
                <a:latin typeface="Calibri"/>
                <a:cs typeface="Calibri"/>
              </a:rPr>
              <a:t>environment</a:t>
            </a:r>
            <a:r>
              <a:rPr sz="1650" spc="254" dirty="0">
                <a:latin typeface="Calibri"/>
                <a:cs typeface="Calibri"/>
              </a:rPr>
              <a:t> </a:t>
            </a:r>
            <a:r>
              <a:rPr sz="1650" dirty="0">
                <a:latin typeface="Calibri"/>
                <a:cs typeface="Calibri"/>
              </a:rPr>
              <a:t>did</a:t>
            </a:r>
            <a:r>
              <a:rPr sz="1650" spc="-60" dirty="0">
                <a:latin typeface="Calibri"/>
                <a:cs typeface="Calibri"/>
              </a:rPr>
              <a:t> </a:t>
            </a:r>
            <a:r>
              <a:rPr sz="1650" dirty="0">
                <a:latin typeface="Calibri"/>
                <a:cs typeface="Calibri"/>
              </a:rPr>
              <a:t>not</a:t>
            </a:r>
            <a:r>
              <a:rPr sz="1650" spc="95" dirty="0">
                <a:latin typeface="Calibri"/>
                <a:cs typeface="Calibri"/>
              </a:rPr>
              <a:t> </a:t>
            </a:r>
            <a:r>
              <a:rPr sz="1650" dirty="0">
                <a:latin typeface="Calibri"/>
                <a:cs typeface="Calibri"/>
              </a:rPr>
              <a:t>position</a:t>
            </a:r>
            <a:r>
              <a:rPr sz="1650" spc="20" dirty="0">
                <a:latin typeface="Calibri"/>
                <a:cs typeface="Calibri"/>
              </a:rPr>
              <a:t> </a:t>
            </a:r>
            <a:r>
              <a:rPr sz="1650" dirty="0">
                <a:latin typeface="Calibri"/>
                <a:cs typeface="Calibri"/>
              </a:rPr>
              <a:t>COVID-</a:t>
            </a:r>
            <a:r>
              <a:rPr sz="1650" spc="-25" dirty="0">
                <a:latin typeface="Calibri"/>
                <a:cs typeface="Calibri"/>
              </a:rPr>
              <a:t>19</a:t>
            </a:r>
            <a:endParaRPr sz="1650" dirty="0">
              <a:latin typeface="Calibri"/>
              <a:cs typeface="Calibri"/>
            </a:endParaRPr>
          </a:p>
          <a:p>
            <a:pPr marL="297180">
              <a:lnSpc>
                <a:spcPct val="100000"/>
              </a:lnSpc>
              <a:spcBef>
                <a:spcPts val="100"/>
              </a:spcBef>
            </a:pPr>
            <a:r>
              <a:rPr sz="1650" dirty="0">
                <a:latin typeface="Calibri"/>
                <a:cs typeface="Calibri"/>
              </a:rPr>
              <a:t>vaccination</a:t>
            </a:r>
            <a:r>
              <a:rPr sz="1650" spc="95" dirty="0">
                <a:latin typeface="Calibri"/>
                <a:cs typeface="Calibri"/>
              </a:rPr>
              <a:t> </a:t>
            </a:r>
            <a:r>
              <a:rPr sz="1650" dirty="0">
                <a:latin typeface="Calibri"/>
                <a:cs typeface="Calibri"/>
              </a:rPr>
              <a:t>as</a:t>
            </a:r>
            <a:r>
              <a:rPr sz="1650" spc="5" dirty="0">
                <a:latin typeface="Calibri"/>
                <a:cs typeface="Calibri"/>
              </a:rPr>
              <a:t> </a:t>
            </a:r>
            <a:r>
              <a:rPr sz="1650" dirty="0">
                <a:latin typeface="Calibri"/>
                <a:cs typeface="Calibri"/>
              </a:rPr>
              <a:t>urgent</a:t>
            </a:r>
            <a:r>
              <a:rPr sz="1650" spc="175" dirty="0">
                <a:latin typeface="Calibri"/>
                <a:cs typeface="Calibri"/>
              </a:rPr>
              <a:t> </a:t>
            </a:r>
            <a:r>
              <a:rPr sz="1650" dirty="0">
                <a:latin typeface="Calibri"/>
                <a:cs typeface="Calibri"/>
              </a:rPr>
              <a:t>or</a:t>
            </a:r>
            <a:r>
              <a:rPr sz="1650" spc="-5" dirty="0">
                <a:latin typeface="Calibri"/>
                <a:cs typeface="Calibri"/>
              </a:rPr>
              <a:t> </a:t>
            </a:r>
            <a:r>
              <a:rPr sz="1650" spc="-10" dirty="0">
                <a:latin typeface="Calibri"/>
                <a:cs typeface="Calibri"/>
              </a:rPr>
              <a:t>important</a:t>
            </a:r>
            <a:endParaRPr sz="1650" dirty="0">
              <a:latin typeface="Calibri"/>
              <a:cs typeface="Calibri"/>
            </a:endParaRPr>
          </a:p>
          <a:p>
            <a:pPr marL="297180" indent="-285115">
              <a:lnSpc>
                <a:spcPct val="100000"/>
              </a:lnSpc>
              <a:spcBef>
                <a:spcPts val="665"/>
              </a:spcBef>
              <a:buSzPct val="96969"/>
              <a:buFont typeface="Arial"/>
              <a:buChar char="•"/>
              <a:tabLst>
                <a:tab pos="297180" algn="l"/>
                <a:tab pos="297815" algn="l"/>
              </a:tabLst>
            </a:pPr>
            <a:r>
              <a:rPr sz="1650" dirty="0">
                <a:latin typeface="Calibri"/>
                <a:cs typeface="Calibri"/>
              </a:rPr>
              <a:t>Social</a:t>
            </a:r>
            <a:r>
              <a:rPr sz="1650" spc="60" dirty="0">
                <a:latin typeface="Calibri"/>
                <a:cs typeface="Calibri"/>
              </a:rPr>
              <a:t> </a:t>
            </a:r>
            <a:r>
              <a:rPr sz="1650" dirty="0">
                <a:latin typeface="Calibri"/>
                <a:cs typeface="Calibri"/>
              </a:rPr>
              <a:t>norms</a:t>
            </a:r>
            <a:r>
              <a:rPr sz="1650" spc="114" dirty="0">
                <a:latin typeface="Calibri"/>
                <a:cs typeface="Calibri"/>
              </a:rPr>
              <a:t> </a:t>
            </a:r>
            <a:r>
              <a:rPr sz="1650" dirty="0">
                <a:latin typeface="Calibri"/>
                <a:cs typeface="Calibri"/>
              </a:rPr>
              <a:t>around</a:t>
            </a:r>
            <a:r>
              <a:rPr sz="1650" spc="45" dirty="0">
                <a:latin typeface="Calibri"/>
                <a:cs typeface="Calibri"/>
              </a:rPr>
              <a:t> </a:t>
            </a:r>
            <a:r>
              <a:rPr sz="1650" spc="-10" dirty="0">
                <a:latin typeface="Calibri"/>
                <a:cs typeface="Calibri"/>
              </a:rPr>
              <a:t>COVID-</a:t>
            </a:r>
            <a:r>
              <a:rPr sz="1650" dirty="0">
                <a:latin typeface="Calibri"/>
                <a:cs typeface="Calibri"/>
              </a:rPr>
              <a:t>19</a:t>
            </a:r>
            <a:r>
              <a:rPr sz="1650" spc="165" dirty="0">
                <a:latin typeface="Calibri"/>
                <a:cs typeface="Calibri"/>
              </a:rPr>
              <a:t> </a:t>
            </a:r>
            <a:r>
              <a:rPr sz="1650" dirty="0">
                <a:latin typeface="Calibri"/>
                <a:cs typeface="Calibri"/>
              </a:rPr>
              <a:t>vaccination</a:t>
            </a:r>
            <a:r>
              <a:rPr sz="1650" spc="130" dirty="0">
                <a:latin typeface="Calibri"/>
                <a:cs typeface="Calibri"/>
              </a:rPr>
              <a:t> </a:t>
            </a:r>
            <a:r>
              <a:rPr sz="1650" dirty="0">
                <a:latin typeface="Calibri"/>
                <a:cs typeface="Calibri"/>
              </a:rPr>
              <a:t>are</a:t>
            </a:r>
            <a:r>
              <a:rPr sz="1650" spc="100" dirty="0">
                <a:latin typeface="Calibri"/>
                <a:cs typeface="Calibri"/>
              </a:rPr>
              <a:t> </a:t>
            </a:r>
            <a:r>
              <a:rPr sz="1650" spc="-20" dirty="0">
                <a:latin typeface="Calibri"/>
                <a:cs typeface="Calibri"/>
              </a:rPr>
              <a:t>poor</a:t>
            </a:r>
            <a:endParaRPr sz="1650" dirty="0">
              <a:latin typeface="Calibri"/>
              <a:cs typeface="Calibri"/>
            </a:endParaRPr>
          </a:p>
          <a:p>
            <a:pPr marL="297180" marR="89535" indent="-285115">
              <a:lnSpc>
                <a:spcPct val="103200"/>
              </a:lnSpc>
              <a:spcBef>
                <a:spcPts val="600"/>
              </a:spcBef>
              <a:buSzPct val="96969"/>
              <a:buFont typeface="Arial"/>
              <a:buChar char="•"/>
              <a:tabLst>
                <a:tab pos="297180" algn="l"/>
                <a:tab pos="297815" algn="l"/>
              </a:tabLst>
            </a:pPr>
            <a:r>
              <a:rPr sz="1650" dirty="0">
                <a:latin typeface="Calibri"/>
                <a:cs typeface="Calibri"/>
              </a:rPr>
              <a:t>Studies</a:t>
            </a:r>
            <a:r>
              <a:rPr sz="1650" spc="85" dirty="0">
                <a:latin typeface="Calibri"/>
                <a:cs typeface="Calibri"/>
              </a:rPr>
              <a:t> </a:t>
            </a:r>
            <a:r>
              <a:rPr sz="1650" dirty="0">
                <a:latin typeface="Calibri"/>
                <a:cs typeface="Calibri"/>
              </a:rPr>
              <a:t>confirmed</a:t>
            </a:r>
            <a:r>
              <a:rPr sz="1650" spc="100" dirty="0">
                <a:latin typeface="Calibri"/>
                <a:cs typeface="Calibri"/>
              </a:rPr>
              <a:t> </a:t>
            </a:r>
            <a:r>
              <a:rPr sz="1650" dirty="0">
                <a:latin typeface="Calibri"/>
                <a:cs typeface="Calibri"/>
              </a:rPr>
              <a:t>that</a:t>
            </a:r>
            <a:r>
              <a:rPr sz="1650" spc="100" dirty="0">
                <a:latin typeface="Calibri"/>
                <a:cs typeface="Calibri"/>
              </a:rPr>
              <a:t> </a:t>
            </a:r>
            <a:r>
              <a:rPr sz="1650" dirty="0">
                <a:latin typeface="Calibri"/>
                <a:cs typeface="Calibri"/>
              </a:rPr>
              <a:t>people</a:t>
            </a:r>
            <a:r>
              <a:rPr sz="1650" spc="65" dirty="0">
                <a:latin typeface="Calibri"/>
                <a:cs typeface="Calibri"/>
              </a:rPr>
              <a:t> </a:t>
            </a:r>
            <a:r>
              <a:rPr sz="1650" dirty="0">
                <a:latin typeface="Calibri"/>
                <a:cs typeface="Calibri"/>
              </a:rPr>
              <a:t>knew</a:t>
            </a:r>
            <a:r>
              <a:rPr sz="1650" spc="100" dirty="0">
                <a:latin typeface="Calibri"/>
                <a:cs typeface="Calibri"/>
              </a:rPr>
              <a:t> </a:t>
            </a:r>
            <a:r>
              <a:rPr sz="1650" dirty="0">
                <a:latin typeface="Calibri"/>
                <a:cs typeface="Calibri"/>
              </a:rPr>
              <a:t>why</a:t>
            </a:r>
            <a:r>
              <a:rPr sz="1650" spc="-20" dirty="0">
                <a:latin typeface="Calibri"/>
                <a:cs typeface="Calibri"/>
              </a:rPr>
              <a:t> </a:t>
            </a:r>
            <a:r>
              <a:rPr sz="1650" dirty="0">
                <a:latin typeface="Calibri"/>
                <a:cs typeface="Calibri"/>
              </a:rPr>
              <a:t>and</a:t>
            </a:r>
            <a:r>
              <a:rPr sz="1650" spc="95" dirty="0">
                <a:latin typeface="Calibri"/>
                <a:cs typeface="Calibri"/>
              </a:rPr>
              <a:t> </a:t>
            </a:r>
            <a:r>
              <a:rPr sz="1650" dirty="0">
                <a:latin typeface="Calibri"/>
                <a:cs typeface="Calibri"/>
              </a:rPr>
              <a:t>where</a:t>
            </a:r>
            <a:r>
              <a:rPr sz="1650" spc="65" dirty="0">
                <a:latin typeface="Calibri"/>
                <a:cs typeface="Calibri"/>
              </a:rPr>
              <a:t> </a:t>
            </a:r>
            <a:r>
              <a:rPr sz="1650" dirty="0">
                <a:latin typeface="Calibri"/>
                <a:cs typeface="Calibri"/>
              </a:rPr>
              <a:t>to</a:t>
            </a:r>
            <a:r>
              <a:rPr sz="1650" spc="90" dirty="0">
                <a:latin typeface="Calibri"/>
                <a:cs typeface="Calibri"/>
              </a:rPr>
              <a:t> </a:t>
            </a:r>
            <a:r>
              <a:rPr sz="1650" spc="-25" dirty="0">
                <a:latin typeface="Calibri"/>
                <a:cs typeface="Calibri"/>
              </a:rPr>
              <a:t>get </a:t>
            </a:r>
            <a:r>
              <a:rPr sz="1650" dirty="0">
                <a:latin typeface="Calibri"/>
                <a:cs typeface="Calibri"/>
              </a:rPr>
              <a:t>vaccinated,</a:t>
            </a:r>
            <a:r>
              <a:rPr sz="1650" spc="140" dirty="0">
                <a:latin typeface="Calibri"/>
                <a:cs typeface="Calibri"/>
              </a:rPr>
              <a:t> </a:t>
            </a:r>
            <a:r>
              <a:rPr sz="1650" dirty="0">
                <a:latin typeface="Calibri"/>
                <a:cs typeface="Calibri"/>
              </a:rPr>
              <a:t>trusted</a:t>
            </a:r>
            <a:r>
              <a:rPr sz="1650" spc="160" dirty="0">
                <a:latin typeface="Calibri"/>
                <a:cs typeface="Calibri"/>
              </a:rPr>
              <a:t> </a:t>
            </a:r>
            <a:r>
              <a:rPr sz="1650" dirty="0">
                <a:latin typeface="Calibri"/>
                <a:cs typeface="Calibri"/>
              </a:rPr>
              <a:t>the</a:t>
            </a:r>
            <a:r>
              <a:rPr sz="1650" spc="-25" dirty="0">
                <a:latin typeface="Calibri"/>
                <a:cs typeface="Calibri"/>
              </a:rPr>
              <a:t> </a:t>
            </a:r>
            <a:r>
              <a:rPr sz="1650" dirty="0">
                <a:latin typeface="Calibri"/>
                <a:cs typeface="Calibri"/>
              </a:rPr>
              <a:t>vaccine</a:t>
            </a:r>
            <a:r>
              <a:rPr sz="1650" spc="120" dirty="0">
                <a:latin typeface="Calibri"/>
                <a:cs typeface="Calibri"/>
              </a:rPr>
              <a:t> </a:t>
            </a:r>
            <a:r>
              <a:rPr sz="1650" dirty="0">
                <a:latin typeface="Calibri"/>
                <a:cs typeface="Calibri"/>
              </a:rPr>
              <a:t>safety</a:t>
            </a:r>
            <a:r>
              <a:rPr sz="1650" spc="120" dirty="0">
                <a:latin typeface="Calibri"/>
                <a:cs typeface="Calibri"/>
              </a:rPr>
              <a:t> </a:t>
            </a:r>
            <a:r>
              <a:rPr sz="1650" dirty="0">
                <a:latin typeface="Calibri"/>
                <a:cs typeface="Calibri"/>
              </a:rPr>
              <a:t>and efficacy,</a:t>
            </a:r>
            <a:r>
              <a:rPr sz="1650" spc="145" dirty="0">
                <a:latin typeface="Calibri"/>
                <a:cs typeface="Calibri"/>
              </a:rPr>
              <a:t> </a:t>
            </a:r>
            <a:r>
              <a:rPr sz="1650" spc="-25" dirty="0">
                <a:latin typeface="Calibri"/>
                <a:cs typeface="Calibri"/>
              </a:rPr>
              <a:t>and </a:t>
            </a:r>
            <a:r>
              <a:rPr sz="1650" dirty="0">
                <a:latin typeface="Calibri"/>
                <a:cs typeface="Calibri"/>
              </a:rPr>
              <a:t>have</a:t>
            </a:r>
            <a:r>
              <a:rPr sz="1650" spc="65" dirty="0">
                <a:latin typeface="Calibri"/>
                <a:cs typeface="Calibri"/>
              </a:rPr>
              <a:t> </a:t>
            </a:r>
            <a:r>
              <a:rPr sz="1650" dirty="0">
                <a:latin typeface="Calibri"/>
                <a:cs typeface="Calibri"/>
              </a:rPr>
              <a:t>high</a:t>
            </a:r>
            <a:r>
              <a:rPr sz="1650" spc="25" dirty="0">
                <a:latin typeface="Calibri"/>
                <a:cs typeface="Calibri"/>
              </a:rPr>
              <a:t> </a:t>
            </a:r>
            <a:r>
              <a:rPr sz="1650" dirty="0">
                <a:latin typeface="Calibri"/>
                <a:cs typeface="Calibri"/>
              </a:rPr>
              <a:t>intentions,</a:t>
            </a:r>
            <a:r>
              <a:rPr sz="1650" spc="170" dirty="0">
                <a:latin typeface="Calibri"/>
                <a:cs typeface="Calibri"/>
              </a:rPr>
              <a:t> </a:t>
            </a:r>
            <a:r>
              <a:rPr sz="1650" dirty="0">
                <a:latin typeface="Calibri"/>
                <a:cs typeface="Calibri"/>
              </a:rPr>
              <a:t>yet</a:t>
            </a:r>
            <a:r>
              <a:rPr sz="1650" spc="20" dirty="0">
                <a:latin typeface="Calibri"/>
                <a:cs typeface="Calibri"/>
              </a:rPr>
              <a:t> </a:t>
            </a:r>
            <a:r>
              <a:rPr sz="1650" dirty="0">
                <a:latin typeface="Calibri"/>
                <a:cs typeface="Calibri"/>
              </a:rPr>
              <a:t>not</a:t>
            </a:r>
            <a:r>
              <a:rPr sz="1650" spc="25" dirty="0">
                <a:latin typeface="Calibri"/>
                <a:cs typeface="Calibri"/>
              </a:rPr>
              <a:t> </a:t>
            </a:r>
            <a:r>
              <a:rPr sz="1650" dirty="0">
                <a:latin typeface="Calibri"/>
                <a:cs typeface="Calibri"/>
              </a:rPr>
              <a:t>getting</a:t>
            </a:r>
            <a:r>
              <a:rPr sz="1650" spc="105" dirty="0">
                <a:latin typeface="Calibri"/>
                <a:cs typeface="Calibri"/>
              </a:rPr>
              <a:t> </a:t>
            </a:r>
            <a:r>
              <a:rPr sz="1650" spc="-10" dirty="0">
                <a:latin typeface="Calibri"/>
                <a:cs typeface="Calibri"/>
              </a:rPr>
              <a:t>vaccinated</a:t>
            </a:r>
            <a:endParaRPr sz="165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850" dirty="0">
              <a:latin typeface="Calibri"/>
              <a:cs typeface="Calibri"/>
            </a:endParaRPr>
          </a:p>
          <a:p>
            <a:pPr marL="290830">
              <a:lnSpc>
                <a:spcPts val="2190"/>
              </a:lnSpc>
            </a:pPr>
            <a:r>
              <a:rPr sz="1850" spc="-10" dirty="0">
                <a:latin typeface="Calibri"/>
                <a:cs typeface="Calibri"/>
              </a:rPr>
              <a:t>PLOS</a:t>
            </a:r>
            <a:r>
              <a:rPr sz="1850" spc="-150" dirty="0">
                <a:latin typeface="Calibri"/>
                <a:cs typeface="Calibri"/>
              </a:rPr>
              <a:t> </a:t>
            </a:r>
            <a:r>
              <a:rPr sz="1850" spc="-20" dirty="0">
                <a:latin typeface="Calibri"/>
                <a:cs typeface="Calibri"/>
              </a:rPr>
              <a:t>ONE.</a:t>
            </a:r>
            <a:r>
              <a:rPr sz="1850" spc="-85" dirty="0">
                <a:latin typeface="Calibri"/>
                <a:cs typeface="Calibri"/>
              </a:rPr>
              <a:t> </a:t>
            </a:r>
            <a:r>
              <a:rPr sz="1850" spc="-10" dirty="0">
                <a:latin typeface="Calibri"/>
                <a:cs typeface="Calibri"/>
              </a:rPr>
              <a:t>Dec2021</a:t>
            </a:r>
            <a:endParaRPr sz="1850" dirty="0">
              <a:latin typeface="Calibri"/>
              <a:cs typeface="Calibri"/>
            </a:endParaRPr>
          </a:p>
          <a:p>
            <a:pPr marL="290830">
              <a:lnSpc>
                <a:spcPts val="2190"/>
              </a:lnSpc>
            </a:pPr>
            <a:r>
              <a:rPr sz="1850" u="heavy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4"/>
              </a:rPr>
              <a:t>https://doi.org/10.1371/journal.pone.0260575</a:t>
            </a:r>
            <a:endParaRPr sz="185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52400" y="10160"/>
            <a:ext cx="11866880" cy="284480"/>
            <a:chOff x="152400" y="10160"/>
            <a:chExt cx="11866880" cy="28448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52400" y="10160"/>
              <a:ext cx="11866880" cy="254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2400" y="50800"/>
              <a:ext cx="11866880" cy="243840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80084" y="533100"/>
            <a:ext cx="2192020" cy="1243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dirty="0">
                <a:solidFill>
                  <a:srgbClr val="4471C4"/>
                </a:solidFill>
                <a:latin typeface="+mn-lt"/>
              </a:rPr>
              <a:t>The</a:t>
            </a:r>
            <a:r>
              <a:rPr sz="4000" spc="-10" dirty="0">
                <a:solidFill>
                  <a:srgbClr val="4471C4"/>
                </a:solidFill>
              </a:rPr>
              <a:t> </a:t>
            </a:r>
            <a:r>
              <a:rPr sz="4000" spc="-10" dirty="0">
                <a:solidFill>
                  <a:srgbClr val="4471C4"/>
                </a:solidFill>
                <a:latin typeface="Calibri"/>
                <a:cs typeface="Calibri"/>
              </a:rPr>
              <a:t>Solution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821372" y="1631886"/>
            <a:ext cx="725805" cy="3067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850" spc="-10" dirty="0">
                <a:solidFill>
                  <a:srgbClr val="4670C4"/>
                </a:solidFill>
                <a:latin typeface="Calibri"/>
                <a:cs typeface="Calibri"/>
              </a:rPr>
              <a:t>Actions</a:t>
            </a:r>
            <a:endParaRPr sz="185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844908" y="6425644"/>
            <a:ext cx="77470" cy="153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40"/>
              </a:lnSpc>
            </a:pPr>
            <a:r>
              <a:rPr sz="1200" dirty="0">
                <a:solidFill>
                  <a:srgbClr val="878787"/>
                </a:solidFill>
                <a:latin typeface="Calibri"/>
                <a:cs typeface="Calibri"/>
              </a:rPr>
              <a:t>8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781169" y="2195512"/>
            <a:ext cx="3180080" cy="16433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7180" marR="191770" indent="-285115">
              <a:lnSpc>
                <a:spcPct val="100000"/>
              </a:lnSpc>
              <a:spcBef>
                <a:spcPts val="100"/>
              </a:spcBef>
              <a:buChar char="•"/>
              <a:tabLst>
                <a:tab pos="297180" algn="l"/>
                <a:tab pos="297815" algn="l"/>
              </a:tabLst>
            </a:pPr>
            <a:r>
              <a:rPr sz="1600" dirty="0">
                <a:latin typeface="Arial"/>
                <a:cs typeface="Arial"/>
              </a:rPr>
              <a:t>Compared</a:t>
            </a:r>
            <a:r>
              <a:rPr sz="1600" spc="35" dirty="0">
                <a:latin typeface="Arial"/>
                <a:cs typeface="Arial"/>
              </a:rPr>
              <a:t> </a:t>
            </a:r>
            <a:r>
              <a:rPr sz="1600" spc="-30" dirty="0">
                <a:latin typeface="Arial"/>
                <a:cs typeface="Arial"/>
              </a:rPr>
              <a:t>event-</a:t>
            </a:r>
            <a:r>
              <a:rPr sz="1600" dirty="0">
                <a:latin typeface="Arial"/>
                <a:cs typeface="Arial"/>
              </a:rPr>
              <a:t>based</a:t>
            </a:r>
            <a:r>
              <a:rPr sz="1600" spc="110" dirty="0">
                <a:latin typeface="Arial"/>
                <a:cs typeface="Arial"/>
              </a:rPr>
              <a:t> </a:t>
            </a:r>
            <a:r>
              <a:rPr sz="1600" spc="-20" dirty="0">
                <a:latin typeface="Arial"/>
                <a:cs typeface="Arial"/>
              </a:rPr>
              <a:t>with </a:t>
            </a:r>
            <a:r>
              <a:rPr sz="1600" spc="-25" dirty="0">
                <a:latin typeface="Arial"/>
                <a:cs typeface="Arial"/>
              </a:rPr>
              <a:t>fixed-</a:t>
            </a:r>
            <a:r>
              <a:rPr sz="1600" dirty="0">
                <a:latin typeface="Arial"/>
                <a:cs typeface="Arial"/>
              </a:rPr>
              <a:t>site</a:t>
            </a:r>
            <a:r>
              <a:rPr sz="1600" spc="6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vaccination</a:t>
            </a:r>
            <a:r>
              <a:rPr sz="1600" spc="14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from</a:t>
            </a:r>
            <a:r>
              <a:rPr sz="1600" spc="-40" dirty="0">
                <a:latin typeface="Arial"/>
                <a:cs typeface="Arial"/>
              </a:rPr>
              <a:t> </a:t>
            </a:r>
            <a:r>
              <a:rPr sz="1600" spc="-25" dirty="0">
                <a:latin typeface="Arial"/>
                <a:cs typeface="Arial"/>
              </a:rPr>
              <a:t>the </a:t>
            </a:r>
            <a:r>
              <a:rPr sz="1600" dirty="0">
                <a:latin typeface="Arial"/>
                <a:cs typeface="Arial"/>
              </a:rPr>
              <a:t>same</a:t>
            </a:r>
            <a:r>
              <a:rPr sz="1600" spc="13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re</a:t>
            </a:r>
            <a:r>
              <a:rPr sz="1600" dirty="0">
                <a:latin typeface="Calibri"/>
                <a:cs typeface="Calibri"/>
              </a:rPr>
              <a:t>gions</a:t>
            </a:r>
            <a:r>
              <a:rPr sz="1600" spc="-10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and</a:t>
            </a:r>
            <a:r>
              <a:rPr sz="1600" spc="-70" dirty="0">
                <a:latin typeface="Calibri"/>
                <a:cs typeface="Calibri"/>
              </a:rPr>
              <a:t> </a:t>
            </a:r>
            <a:r>
              <a:rPr sz="1600" spc="-25" dirty="0">
                <a:latin typeface="Calibri"/>
                <a:cs typeface="Calibri"/>
              </a:rPr>
              <a:t>day</a:t>
            </a:r>
            <a:endParaRPr sz="1600">
              <a:latin typeface="Calibri"/>
              <a:cs typeface="Calibri"/>
            </a:endParaRPr>
          </a:p>
          <a:p>
            <a:pPr marL="297180" marR="5080" indent="-285115">
              <a:lnSpc>
                <a:spcPct val="100000"/>
              </a:lnSpc>
              <a:spcBef>
                <a:spcPts val="1210"/>
              </a:spcBef>
              <a:buChar char="•"/>
              <a:tabLst>
                <a:tab pos="297180" algn="l"/>
                <a:tab pos="297815" algn="l"/>
              </a:tabLst>
            </a:pPr>
            <a:r>
              <a:rPr sz="1600" dirty="0">
                <a:latin typeface="Calibri"/>
                <a:cs typeface="Calibri"/>
              </a:rPr>
              <a:t>Comparative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analysis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of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health </a:t>
            </a:r>
            <a:r>
              <a:rPr sz="1600" dirty="0">
                <a:latin typeface="Calibri"/>
                <a:cs typeface="Calibri"/>
              </a:rPr>
              <a:t>facility</a:t>
            </a:r>
            <a:r>
              <a:rPr sz="1600" spc="-4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and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event-base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vaccination data.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781169" y="3965892"/>
            <a:ext cx="3119755" cy="10026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7180" marR="5080" indent="-285115">
              <a:lnSpc>
                <a:spcPct val="100000"/>
              </a:lnSpc>
              <a:spcBef>
                <a:spcPts val="100"/>
              </a:spcBef>
              <a:buChar char="•"/>
              <a:tabLst>
                <a:tab pos="297180" algn="l"/>
                <a:tab pos="297815" algn="l"/>
              </a:tabLst>
            </a:pPr>
            <a:r>
              <a:rPr sz="1600" dirty="0">
                <a:latin typeface="Calibri"/>
                <a:cs typeface="Calibri"/>
              </a:rPr>
              <a:t>Carried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out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interviews</a:t>
            </a:r>
            <a:r>
              <a:rPr sz="1600" spc="-4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and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focus </a:t>
            </a:r>
            <a:r>
              <a:rPr sz="1600" dirty="0">
                <a:latin typeface="Calibri"/>
                <a:cs typeface="Calibri"/>
              </a:rPr>
              <a:t>group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discussions</a:t>
            </a:r>
            <a:r>
              <a:rPr sz="1600" spc="-4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to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ascertain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25" dirty="0">
                <a:latin typeface="Calibri"/>
                <a:cs typeface="Calibri"/>
              </a:rPr>
              <a:t>the </a:t>
            </a:r>
            <a:r>
              <a:rPr sz="1600" dirty="0">
                <a:latin typeface="Calibri"/>
                <a:cs typeface="Calibri"/>
              </a:rPr>
              <a:t>barriers</a:t>
            </a:r>
            <a:r>
              <a:rPr sz="1600" spc="-4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to</a:t>
            </a:r>
            <a:r>
              <a:rPr sz="1600" spc="8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health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facility vaccination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54342" y="2234628"/>
            <a:ext cx="3879215" cy="514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7180" indent="-285115">
              <a:lnSpc>
                <a:spcPct val="100000"/>
              </a:lnSpc>
              <a:spcBef>
                <a:spcPts val="100"/>
              </a:spcBef>
              <a:buSzPct val="103125"/>
              <a:buFont typeface="Arial"/>
              <a:buChar char="•"/>
              <a:tabLst>
                <a:tab pos="297180" algn="l"/>
                <a:tab pos="297815" algn="l"/>
              </a:tabLst>
            </a:pPr>
            <a:r>
              <a:rPr sz="1600" dirty="0">
                <a:latin typeface="Calibri"/>
                <a:cs typeface="Calibri"/>
              </a:rPr>
              <a:t>Implemented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event-based</a:t>
            </a:r>
            <a:r>
              <a:rPr sz="1600" spc="2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vaccination</a:t>
            </a:r>
            <a:r>
              <a:rPr sz="1600" spc="20" dirty="0">
                <a:latin typeface="Calibri"/>
                <a:cs typeface="Calibri"/>
              </a:rPr>
              <a:t> </a:t>
            </a:r>
            <a:r>
              <a:rPr sz="1600" spc="-25" dirty="0">
                <a:latin typeface="Calibri"/>
                <a:cs typeface="Calibri"/>
              </a:rPr>
              <a:t>to</a:t>
            </a:r>
            <a:endParaRPr sz="1600">
              <a:latin typeface="Calibri"/>
              <a:cs typeface="Calibri"/>
            </a:endParaRPr>
          </a:p>
          <a:p>
            <a:pPr marL="297180">
              <a:lnSpc>
                <a:spcPct val="100000"/>
              </a:lnSpc>
              <a:spcBef>
                <a:spcPts val="5"/>
              </a:spcBef>
            </a:pPr>
            <a:r>
              <a:rPr sz="1600" dirty="0">
                <a:latin typeface="Calibri"/>
                <a:cs typeface="Calibri"/>
              </a:rPr>
              <a:t>address</a:t>
            </a:r>
            <a:r>
              <a:rPr sz="1600" spc="-6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practical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factors</a:t>
            </a:r>
            <a:r>
              <a:rPr sz="1600" spc="-5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and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social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barriers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54342" y="2875597"/>
            <a:ext cx="4034154" cy="12465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7180" marR="5080" indent="-285115">
              <a:lnSpc>
                <a:spcPct val="100000"/>
              </a:lnSpc>
              <a:spcBef>
                <a:spcPts val="100"/>
              </a:spcBef>
              <a:buSzPct val="103125"/>
              <a:buFont typeface="Arial"/>
              <a:buChar char="•"/>
              <a:tabLst>
                <a:tab pos="297180" algn="l"/>
                <a:tab pos="297815" algn="l"/>
              </a:tabLst>
            </a:pPr>
            <a:r>
              <a:rPr sz="1600" dirty="0">
                <a:latin typeface="Calibri"/>
                <a:cs typeface="Calibri"/>
              </a:rPr>
              <a:t>Leveraged</a:t>
            </a:r>
            <a:r>
              <a:rPr sz="1600" spc="5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highly</a:t>
            </a:r>
            <a:r>
              <a:rPr sz="1600" spc="-9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visible</a:t>
            </a:r>
            <a:r>
              <a:rPr sz="1600" spc="-8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events</a:t>
            </a:r>
            <a:r>
              <a:rPr sz="1600" spc="-7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such</a:t>
            </a:r>
            <a:r>
              <a:rPr sz="1600" spc="60" dirty="0">
                <a:latin typeface="Calibri"/>
                <a:cs typeface="Calibri"/>
              </a:rPr>
              <a:t> </a:t>
            </a:r>
            <a:r>
              <a:rPr sz="1600" spc="-25" dirty="0">
                <a:latin typeface="Calibri"/>
                <a:cs typeface="Calibri"/>
              </a:rPr>
              <a:t>as </a:t>
            </a:r>
            <a:r>
              <a:rPr sz="1600" dirty="0">
                <a:latin typeface="Calibri"/>
                <a:cs typeface="Calibri"/>
              </a:rPr>
              <a:t>football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games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to</a:t>
            </a:r>
            <a:r>
              <a:rPr sz="1600" spc="114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promote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COVID-</a:t>
            </a:r>
            <a:r>
              <a:rPr sz="1600" spc="-25" dirty="0">
                <a:latin typeface="Calibri"/>
                <a:cs typeface="Calibri"/>
              </a:rPr>
              <a:t>19 </a:t>
            </a:r>
            <a:r>
              <a:rPr sz="1600" dirty="0">
                <a:latin typeface="Calibri"/>
                <a:cs typeface="Calibri"/>
              </a:rPr>
              <a:t>vaccination</a:t>
            </a:r>
            <a:r>
              <a:rPr sz="1600" spc="4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on</a:t>
            </a:r>
            <a:r>
              <a:rPr sz="1600" spc="4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communication</a:t>
            </a:r>
            <a:r>
              <a:rPr sz="1600" spc="-7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channels</a:t>
            </a:r>
            <a:r>
              <a:rPr sz="1600" spc="-105" dirty="0">
                <a:latin typeface="Calibri"/>
                <a:cs typeface="Calibri"/>
              </a:rPr>
              <a:t> </a:t>
            </a:r>
            <a:r>
              <a:rPr sz="1600" spc="-25" dirty="0">
                <a:latin typeface="Calibri"/>
                <a:cs typeface="Calibri"/>
              </a:rPr>
              <a:t>and </a:t>
            </a:r>
            <a:r>
              <a:rPr sz="1600" dirty="0">
                <a:latin typeface="Calibri"/>
                <a:cs typeface="Calibri"/>
              </a:rPr>
              <a:t>products</a:t>
            </a:r>
            <a:r>
              <a:rPr sz="1600" spc="-4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including</a:t>
            </a:r>
            <a:r>
              <a:rPr sz="1600" spc="-9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mass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media,</a:t>
            </a:r>
            <a:r>
              <a:rPr sz="1600" spc="-4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social </a:t>
            </a:r>
            <a:r>
              <a:rPr sz="1600" spc="-10" dirty="0">
                <a:latin typeface="Calibri"/>
                <a:cs typeface="Calibri"/>
              </a:rPr>
              <a:t>media, </a:t>
            </a:r>
            <a:r>
              <a:rPr sz="1600" dirty="0">
                <a:latin typeface="Calibri"/>
                <a:cs typeface="Calibri"/>
              </a:rPr>
              <a:t>below-the-</a:t>
            </a:r>
            <a:r>
              <a:rPr sz="1600" spc="-20" dirty="0">
                <a:latin typeface="Calibri"/>
                <a:cs typeface="Calibri"/>
              </a:rPr>
              <a:t>line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54342" y="4249356"/>
            <a:ext cx="3940175" cy="514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7180" indent="-285115">
              <a:lnSpc>
                <a:spcPct val="100000"/>
              </a:lnSpc>
              <a:spcBef>
                <a:spcPts val="100"/>
              </a:spcBef>
              <a:buSzPct val="103125"/>
              <a:buFont typeface="Arial"/>
              <a:buChar char="•"/>
              <a:tabLst>
                <a:tab pos="297180" algn="l"/>
                <a:tab pos="297815" algn="l"/>
              </a:tabLst>
            </a:pPr>
            <a:r>
              <a:rPr sz="1600" dirty="0">
                <a:latin typeface="Calibri"/>
                <a:cs typeface="Calibri"/>
              </a:rPr>
              <a:t>Developed</a:t>
            </a:r>
            <a:r>
              <a:rPr sz="1600" spc="-4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the</a:t>
            </a:r>
            <a:r>
              <a:rPr sz="1600" spc="2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“rolling</a:t>
            </a:r>
            <a:r>
              <a:rPr sz="1600" spc="-12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sleeves”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gesture</a:t>
            </a:r>
            <a:r>
              <a:rPr sz="1600" spc="2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as</a:t>
            </a:r>
            <a:r>
              <a:rPr sz="1600" spc="35" dirty="0">
                <a:latin typeface="Calibri"/>
                <a:cs typeface="Calibri"/>
              </a:rPr>
              <a:t> </a:t>
            </a:r>
            <a:r>
              <a:rPr sz="1600" spc="-50" dirty="0">
                <a:latin typeface="Calibri"/>
                <a:cs typeface="Calibri"/>
              </a:rPr>
              <a:t>a</a:t>
            </a:r>
            <a:endParaRPr sz="1600">
              <a:latin typeface="Calibri"/>
              <a:cs typeface="Calibri"/>
            </a:endParaRPr>
          </a:p>
          <a:p>
            <a:pPr marL="297180">
              <a:lnSpc>
                <a:spcPct val="100000"/>
              </a:lnSpc>
              <a:spcBef>
                <a:spcPts val="5"/>
              </a:spcBef>
            </a:pPr>
            <a:r>
              <a:rPr sz="1600" dirty="0">
                <a:latin typeface="Calibri"/>
                <a:cs typeface="Calibri"/>
              </a:rPr>
              <a:t>symbol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for</a:t>
            </a:r>
            <a:r>
              <a:rPr sz="1600" spc="4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vaccination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support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54342" y="4890452"/>
            <a:ext cx="4065904" cy="7581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7180" marR="5080" indent="-285115">
              <a:lnSpc>
                <a:spcPct val="100000"/>
              </a:lnSpc>
              <a:spcBef>
                <a:spcPts val="100"/>
              </a:spcBef>
              <a:buSzPct val="103125"/>
              <a:buFont typeface="Arial"/>
              <a:buChar char="•"/>
              <a:tabLst>
                <a:tab pos="297180" algn="l"/>
                <a:tab pos="297815" algn="l"/>
              </a:tabLst>
            </a:pPr>
            <a:r>
              <a:rPr sz="1600" dirty="0">
                <a:latin typeface="Calibri"/>
                <a:cs typeface="Calibri"/>
              </a:rPr>
              <a:t>Partnered</a:t>
            </a:r>
            <a:r>
              <a:rPr sz="1600" spc="-5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with</a:t>
            </a:r>
            <a:r>
              <a:rPr sz="1600" spc="3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match</a:t>
            </a:r>
            <a:r>
              <a:rPr sz="1600" spc="-5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organisers</a:t>
            </a:r>
            <a:r>
              <a:rPr sz="1600" spc="-8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to</a:t>
            </a:r>
            <a:r>
              <a:rPr sz="1600" spc="3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offer </a:t>
            </a:r>
            <a:r>
              <a:rPr sz="1600" spc="-20" dirty="0">
                <a:latin typeface="Calibri"/>
                <a:cs typeface="Calibri"/>
              </a:rPr>
              <a:t>free </a:t>
            </a:r>
            <a:r>
              <a:rPr sz="1600" dirty="0">
                <a:latin typeface="Calibri"/>
                <a:cs typeface="Calibri"/>
              </a:rPr>
              <a:t>football</a:t>
            </a:r>
            <a:r>
              <a:rPr sz="1600" spc="-5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tickets</a:t>
            </a:r>
            <a:r>
              <a:rPr sz="1600" spc="-7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to</a:t>
            </a:r>
            <a:r>
              <a:rPr sz="1600" spc="-4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those</a:t>
            </a:r>
            <a:r>
              <a:rPr sz="1600" spc="-8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who</a:t>
            </a:r>
            <a:r>
              <a:rPr sz="1600" spc="5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got</a:t>
            </a:r>
            <a:r>
              <a:rPr sz="1600" spc="12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vaccinated </a:t>
            </a:r>
            <a:r>
              <a:rPr sz="1600" dirty="0">
                <a:latin typeface="Calibri"/>
                <a:cs typeface="Calibri"/>
              </a:rPr>
              <a:t>against </a:t>
            </a:r>
            <a:r>
              <a:rPr sz="1600" spc="-10" dirty="0">
                <a:latin typeface="Calibri"/>
                <a:cs typeface="Calibri"/>
              </a:rPr>
              <a:t>COVID-</a:t>
            </a:r>
            <a:r>
              <a:rPr sz="1600" spc="-25" dirty="0">
                <a:latin typeface="Calibri"/>
                <a:cs typeface="Calibri"/>
              </a:rPr>
              <a:t>19</a:t>
            </a:r>
            <a:endParaRPr sz="1600">
              <a:latin typeface="Calibri"/>
              <a:cs typeface="Calibri"/>
            </a:endParaRPr>
          </a:p>
        </p:txBody>
      </p:sp>
      <p:graphicFrame>
        <p:nvGraphicFramePr>
          <p:cNvPr id="14" name="object 14"/>
          <p:cNvGraphicFramePr>
            <a:graphicFrameLocks noGrp="1"/>
          </p:cNvGraphicFramePr>
          <p:nvPr/>
        </p:nvGraphicFramePr>
        <p:xfrm>
          <a:off x="8230361" y="1910714"/>
          <a:ext cx="3488689" cy="38868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2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25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2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22960"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2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S/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98425">
                        <a:lnSpc>
                          <a:spcPct val="100000"/>
                        </a:lnSpc>
                      </a:pPr>
                      <a:r>
                        <a:rPr sz="12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2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Region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marL="99695" marR="22987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2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HFs </a:t>
                      </a:r>
                      <a:r>
                        <a:rPr sz="12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Average </a:t>
                      </a:r>
                      <a:r>
                        <a:rPr sz="12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Daily </a:t>
                      </a:r>
                      <a:r>
                        <a:rPr sz="12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#Vx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marL="100330" marR="38989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2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1-</a:t>
                      </a:r>
                      <a:r>
                        <a:rPr sz="12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day </a:t>
                      </a:r>
                      <a:r>
                        <a:rPr sz="12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Football Event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10033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#</a:t>
                      </a:r>
                      <a:r>
                        <a:rPr sz="12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Vx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2270"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3EA"/>
                    </a:solidFill>
                  </a:tcPr>
                </a:tc>
                <a:tc>
                  <a:txBody>
                    <a:bodyPr/>
                    <a:lstStyle/>
                    <a:p>
                      <a:pPr marL="187325">
                        <a:lnSpc>
                          <a:spcPts val="1390"/>
                        </a:lnSpc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Dar</a:t>
                      </a:r>
                      <a:r>
                        <a:rPr sz="1200" b="1" spc="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es</a:t>
                      </a:r>
                      <a:r>
                        <a:rPr sz="1200" b="1" spc="-11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Salaam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3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11430" algn="ctr">
                        <a:lnSpc>
                          <a:spcPts val="1360"/>
                        </a:lnSpc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3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R="194945" algn="r">
                        <a:lnSpc>
                          <a:spcPts val="1360"/>
                        </a:lnSpc>
                      </a:pPr>
                      <a:r>
                        <a:rPr sz="1200" b="1" spc="-25" dirty="0">
                          <a:latin typeface="Calibri"/>
                          <a:cs typeface="Calibri"/>
                        </a:rPr>
                        <a:t>95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3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2270"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 marL="411480">
                        <a:lnSpc>
                          <a:spcPts val="1400"/>
                        </a:lnSpc>
                      </a:pPr>
                      <a:r>
                        <a:rPr sz="1200" b="1" spc="-10" dirty="0">
                          <a:latin typeface="Calibri"/>
                          <a:cs typeface="Calibri"/>
                        </a:rPr>
                        <a:t>Kagera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11430" algn="ctr">
                        <a:lnSpc>
                          <a:spcPts val="1355"/>
                        </a:lnSpc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R="194945" algn="r">
                        <a:lnSpc>
                          <a:spcPts val="1355"/>
                        </a:lnSpc>
                      </a:pPr>
                      <a:r>
                        <a:rPr sz="1200" b="1" spc="-25" dirty="0">
                          <a:latin typeface="Calibri"/>
                          <a:cs typeface="Calibri"/>
                        </a:rPr>
                        <a:t>28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2270"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3EA"/>
                    </a:solidFill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ts val="1400"/>
                        </a:lnSpc>
                      </a:pPr>
                      <a:r>
                        <a:rPr sz="1200" b="1" spc="-10" dirty="0">
                          <a:latin typeface="Calibri"/>
                          <a:cs typeface="Calibri"/>
                        </a:rPr>
                        <a:t>Lindi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3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11430" algn="ctr">
                        <a:lnSpc>
                          <a:spcPts val="1350"/>
                        </a:lnSpc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3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R="194945" algn="r">
                        <a:lnSpc>
                          <a:spcPts val="1350"/>
                        </a:lnSpc>
                      </a:pPr>
                      <a:r>
                        <a:rPr sz="1200" b="1" spc="-25" dirty="0">
                          <a:latin typeface="Calibri"/>
                          <a:cs typeface="Calibri"/>
                        </a:rPr>
                        <a:t>25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3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2270"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 marL="400685">
                        <a:lnSpc>
                          <a:spcPts val="1405"/>
                        </a:lnSpc>
                      </a:pPr>
                      <a:r>
                        <a:rPr sz="1200" b="1" spc="-10" dirty="0">
                          <a:latin typeface="Calibri"/>
                          <a:cs typeface="Calibri"/>
                        </a:rPr>
                        <a:t>Mbeya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11430" algn="ctr">
                        <a:lnSpc>
                          <a:spcPts val="1345"/>
                        </a:lnSpc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9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R="194945" algn="r">
                        <a:lnSpc>
                          <a:spcPts val="1345"/>
                        </a:lnSpc>
                      </a:pPr>
                      <a:r>
                        <a:rPr sz="1200" b="1" spc="-25" dirty="0">
                          <a:latin typeface="Calibri"/>
                          <a:cs typeface="Calibri"/>
                        </a:rPr>
                        <a:t>48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9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2270"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3EA"/>
                    </a:solidFill>
                  </a:tcPr>
                </a:tc>
                <a:tc>
                  <a:txBody>
                    <a:bodyPr/>
                    <a:lstStyle/>
                    <a:p>
                      <a:pPr marL="309245">
                        <a:lnSpc>
                          <a:spcPts val="1410"/>
                        </a:lnSpc>
                      </a:pPr>
                      <a:r>
                        <a:rPr sz="1200" b="1" spc="-10" dirty="0">
                          <a:latin typeface="Calibri"/>
                          <a:cs typeface="Calibri"/>
                        </a:rPr>
                        <a:t>Morogoro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3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11430" algn="ctr">
                        <a:lnSpc>
                          <a:spcPts val="1340"/>
                        </a:lnSpc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25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3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R="194945" algn="r">
                        <a:lnSpc>
                          <a:spcPts val="1340"/>
                        </a:lnSpc>
                      </a:pPr>
                      <a:r>
                        <a:rPr sz="1200" b="1" spc="-25" dirty="0">
                          <a:latin typeface="Calibri"/>
                          <a:cs typeface="Calibri"/>
                        </a:rPr>
                        <a:t>36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25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3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2270"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 marL="360045">
                        <a:lnSpc>
                          <a:spcPts val="1415"/>
                        </a:lnSpc>
                      </a:pPr>
                      <a:r>
                        <a:rPr sz="1200" b="1" spc="-10" dirty="0">
                          <a:latin typeface="Calibri"/>
                          <a:cs typeface="Calibri"/>
                        </a:rPr>
                        <a:t>Mwanza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11430" algn="ctr">
                        <a:lnSpc>
                          <a:spcPts val="1335"/>
                        </a:lnSpc>
                        <a:spcBef>
                          <a:spcPts val="5"/>
                        </a:spcBef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25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R="194945" algn="r">
                        <a:lnSpc>
                          <a:spcPts val="1335"/>
                        </a:lnSpc>
                        <a:spcBef>
                          <a:spcPts val="5"/>
                        </a:spcBef>
                      </a:pPr>
                      <a:r>
                        <a:rPr sz="1200" b="1" spc="-25" dirty="0">
                          <a:latin typeface="Calibri"/>
                          <a:cs typeface="Calibri"/>
                        </a:rPr>
                        <a:t>46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25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2270"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3EA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ts val="1420"/>
                        </a:lnSpc>
                      </a:pPr>
                      <a:r>
                        <a:rPr sz="1200" b="1" spc="-20" dirty="0">
                          <a:latin typeface="Calibri"/>
                          <a:cs typeface="Calibri"/>
                        </a:rPr>
                        <a:t>Pwani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3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11430" algn="ctr">
                        <a:lnSpc>
                          <a:spcPts val="1330"/>
                        </a:lnSpc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3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R="194945" algn="r">
                        <a:lnSpc>
                          <a:spcPts val="1330"/>
                        </a:lnSpc>
                      </a:pPr>
                      <a:r>
                        <a:rPr sz="1200" b="1" spc="-25" dirty="0">
                          <a:latin typeface="Calibri"/>
                          <a:cs typeface="Calibri"/>
                        </a:rPr>
                        <a:t>31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3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2270"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8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ts val="1425"/>
                        </a:lnSpc>
                      </a:pPr>
                      <a:r>
                        <a:rPr sz="1200" b="1" spc="-10" dirty="0">
                          <a:latin typeface="Calibri"/>
                          <a:cs typeface="Calibri"/>
                        </a:rPr>
                        <a:t>Tanga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11430" algn="ctr">
                        <a:lnSpc>
                          <a:spcPts val="1325"/>
                        </a:lnSpc>
                        <a:spcBef>
                          <a:spcPts val="5"/>
                        </a:spcBef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R="194945" algn="r">
                        <a:lnSpc>
                          <a:spcPts val="1325"/>
                        </a:lnSpc>
                        <a:spcBef>
                          <a:spcPts val="5"/>
                        </a:spcBef>
                      </a:pPr>
                      <a:r>
                        <a:rPr sz="1200" b="1" spc="-25" dirty="0">
                          <a:latin typeface="Calibri"/>
                          <a:cs typeface="Calibri"/>
                        </a:rPr>
                        <a:t>38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5" name="object 15"/>
          <p:cNvSpPr/>
          <p:nvPr/>
        </p:nvSpPr>
        <p:spPr>
          <a:xfrm>
            <a:off x="8148319" y="6014720"/>
            <a:ext cx="3881120" cy="741680"/>
          </a:xfrm>
          <a:custGeom>
            <a:avLst/>
            <a:gdLst/>
            <a:ahLst/>
            <a:cxnLst/>
            <a:rect l="l" t="t" r="r" b="b"/>
            <a:pathLst>
              <a:path w="3881120" h="741679">
                <a:moveTo>
                  <a:pt x="3881120" y="0"/>
                </a:moveTo>
                <a:lnTo>
                  <a:pt x="0" y="0"/>
                </a:lnTo>
                <a:lnTo>
                  <a:pt x="0" y="741679"/>
                </a:lnTo>
                <a:lnTo>
                  <a:pt x="3881120" y="741679"/>
                </a:lnTo>
                <a:lnTo>
                  <a:pt x="388112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8231251" y="6038215"/>
            <a:ext cx="3615054" cy="85598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ts val="2190"/>
              </a:lnSpc>
              <a:spcBef>
                <a:spcPts val="90"/>
              </a:spcBef>
            </a:pPr>
            <a:r>
              <a:rPr sz="1850" b="1" spc="-10" dirty="0">
                <a:latin typeface="Calibri"/>
                <a:cs typeface="Calibri"/>
              </a:rPr>
              <a:t>Total vaccinated</a:t>
            </a:r>
            <a:r>
              <a:rPr sz="1850" b="1" spc="-210" dirty="0">
                <a:latin typeface="Calibri"/>
                <a:cs typeface="Calibri"/>
              </a:rPr>
              <a:t> </a:t>
            </a:r>
            <a:r>
              <a:rPr sz="1850" b="1" dirty="0">
                <a:latin typeface="Calibri"/>
                <a:cs typeface="Calibri"/>
              </a:rPr>
              <a:t>in</a:t>
            </a:r>
            <a:r>
              <a:rPr sz="1850" b="1" spc="-130" dirty="0">
                <a:latin typeface="Calibri"/>
                <a:cs typeface="Calibri"/>
              </a:rPr>
              <a:t> </a:t>
            </a:r>
            <a:r>
              <a:rPr sz="1850" b="1" dirty="0">
                <a:latin typeface="Calibri"/>
                <a:cs typeface="Calibri"/>
              </a:rPr>
              <a:t>8</a:t>
            </a:r>
            <a:r>
              <a:rPr sz="1850" b="1" spc="-80" dirty="0">
                <a:latin typeface="Calibri"/>
                <a:cs typeface="Calibri"/>
              </a:rPr>
              <a:t> </a:t>
            </a:r>
            <a:r>
              <a:rPr sz="1850" b="1" dirty="0">
                <a:latin typeface="Calibri"/>
                <a:cs typeface="Calibri"/>
              </a:rPr>
              <a:t>HFs</a:t>
            </a:r>
            <a:r>
              <a:rPr sz="1850" b="1" spc="-114" dirty="0">
                <a:latin typeface="Calibri"/>
                <a:cs typeface="Calibri"/>
              </a:rPr>
              <a:t> </a:t>
            </a:r>
            <a:r>
              <a:rPr sz="1850" b="1" dirty="0">
                <a:latin typeface="Calibri"/>
                <a:cs typeface="Calibri"/>
              </a:rPr>
              <a:t>=</a:t>
            </a:r>
            <a:r>
              <a:rPr sz="1850" b="1" spc="-65" dirty="0">
                <a:latin typeface="Calibri"/>
                <a:cs typeface="Calibri"/>
              </a:rPr>
              <a:t> </a:t>
            </a:r>
            <a:r>
              <a:rPr sz="1850" b="1" spc="-25" dirty="0">
                <a:latin typeface="Calibri"/>
                <a:cs typeface="Calibri"/>
              </a:rPr>
              <a:t>22;</a:t>
            </a:r>
            <a:endParaRPr sz="1850">
              <a:latin typeface="Calibri"/>
              <a:cs typeface="Calibri"/>
            </a:endParaRPr>
          </a:p>
          <a:p>
            <a:pPr marL="12700" marR="5080">
              <a:lnSpc>
                <a:spcPts val="2160"/>
              </a:lnSpc>
              <a:spcBef>
                <a:spcPts val="95"/>
              </a:spcBef>
            </a:pPr>
            <a:r>
              <a:rPr sz="1850" b="1" spc="-10" dirty="0">
                <a:latin typeface="Calibri"/>
                <a:cs typeface="Calibri"/>
              </a:rPr>
              <a:t>Total</a:t>
            </a:r>
            <a:r>
              <a:rPr sz="1850" b="1" spc="10" dirty="0">
                <a:latin typeface="Calibri"/>
                <a:cs typeface="Calibri"/>
              </a:rPr>
              <a:t> </a:t>
            </a:r>
            <a:r>
              <a:rPr sz="1850" b="1" spc="-10" dirty="0">
                <a:latin typeface="Calibri"/>
                <a:cs typeface="Calibri"/>
              </a:rPr>
              <a:t>vaccinated</a:t>
            </a:r>
            <a:r>
              <a:rPr sz="1850" b="1" spc="-204" dirty="0">
                <a:latin typeface="Calibri"/>
                <a:cs typeface="Calibri"/>
              </a:rPr>
              <a:t> </a:t>
            </a:r>
            <a:r>
              <a:rPr sz="1850" b="1" dirty="0">
                <a:latin typeface="Calibri"/>
                <a:cs typeface="Calibri"/>
              </a:rPr>
              <a:t>in</a:t>
            </a:r>
            <a:r>
              <a:rPr sz="1850" b="1" spc="-120" dirty="0">
                <a:latin typeface="Calibri"/>
                <a:cs typeface="Calibri"/>
              </a:rPr>
              <a:t> </a:t>
            </a:r>
            <a:r>
              <a:rPr sz="1850" b="1" dirty="0">
                <a:latin typeface="Calibri"/>
                <a:cs typeface="Calibri"/>
              </a:rPr>
              <a:t>8</a:t>
            </a:r>
            <a:r>
              <a:rPr sz="1850" b="1" spc="-70" dirty="0">
                <a:latin typeface="Calibri"/>
                <a:cs typeface="Calibri"/>
              </a:rPr>
              <a:t> </a:t>
            </a:r>
            <a:r>
              <a:rPr sz="1850" b="1" spc="-30" dirty="0">
                <a:latin typeface="Calibri"/>
                <a:cs typeface="Calibri"/>
              </a:rPr>
              <a:t>football</a:t>
            </a:r>
            <a:r>
              <a:rPr sz="1850" b="1" spc="-65" dirty="0">
                <a:latin typeface="Calibri"/>
                <a:cs typeface="Calibri"/>
              </a:rPr>
              <a:t> </a:t>
            </a:r>
            <a:r>
              <a:rPr sz="1850" b="1" spc="-10" dirty="0">
                <a:latin typeface="Calibri"/>
                <a:cs typeface="Calibri"/>
              </a:rPr>
              <a:t>events</a:t>
            </a:r>
            <a:r>
              <a:rPr sz="1850" b="1" spc="-190" dirty="0">
                <a:latin typeface="Calibri"/>
                <a:cs typeface="Calibri"/>
              </a:rPr>
              <a:t> </a:t>
            </a:r>
            <a:r>
              <a:rPr sz="1850" b="1" spc="-50" dirty="0">
                <a:latin typeface="Calibri"/>
                <a:cs typeface="Calibri"/>
              </a:rPr>
              <a:t>= </a:t>
            </a:r>
            <a:r>
              <a:rPr sz="1850" b="1" spc="-25" dirty="0">
                <a:latin typeface="Calibri"/>
                <a:cs typeface="Calibri"/>
              </a:rPr>
              <a:t>347</a:t>
            </a:r>
            <a:endParaRPr sz="185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566920" y="5227320"/>
            <a:ext cx="3241040" cy="1371600"/>
          </a:xfrm>
          <a:prstGeom prst="rect">
            <a:avLst/>
          </a:prstGeom>
          <a:solidFill>
            <a:srgbClr val="FFF1CC"/>
          </a:solidFill>
          <a:ln w="12700">
            <a:solidFill>
              <a:srgbClr val="30528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3175" algn="ctr">
              <a:lnSpc>
                <a:spcPts val="2025"/>
              </a:lnSpc>
            </a:pPr>
            <a:r>
              <a:rPr sz="1850" i="1" spc="-10" dirty="0">
                <a:latin typeface="Calibri"/>
                <a:cs typeface="Calibri"/>
              </a:rPr>
              <a:t>“Though,</a:t>
            </a:r>
            <a:r>
              <a:rPr sz="1850" i="1" spc="-155" dirty="0">
                <a:latin typeface="Calibri"/>
                <a:cs typeface="Calibri"/>
              </a:rPr>
              <a:t> </a:t>
            </a:r>
            <a:r>
              <a:rPr sz="1850" i="1" dirty="0">
                <a:latin typeface="Calibri"/>
                <a:cs typeface="Calibri"/>
              </a:rPr>
              <a:t>I</a:t>
            </a:r>
            <a:r>
              <a:rPr sz="1850" i="1" spc="-75" dirty="0">
                <a:latin typeface="Calibri"/>
                <a:cs typeface="Calibri"/>
              </a:rPr>
              <a:t> </a:t>
            </a:r>
            <a:r>
              <a:rPr sz="1850" i="1" spc="-10" dirty="0">
                <a:latin typeface="Calibri"/>
                <a:cs typeface="Calibri"/>
              </a:rPr>
              <a:t>am</a:t>
            </a:r>
            <a:r>
              <a:rPr sz="1850" i="1" spc="-110" dirty="0">
                <a:latin typeface="Calibri"/>
                <a:cs typeface="Calibri"/>
              </a:rPr>
              <a:t> </a:t>
            </a:r>
            <a:r>
              <a:rPr sz="1850" i="1" spc="-20" dirty="0">
                <a:latin typeface="Calibri"/>
                <a:cs typeface="Calibri"/>
              </a:rPr>
              <a:t>willing</a:t>
            </a:r>
            <a:r>
              <a:rPr sz="1850" i="1" dirty="0">
                <a:latin typeface="Calibri"/>
                <a:cs typeface="Calibri"/>
              </a:rPr>
              <a:t> </a:t>
            </a:r>
            <a:r>
              <a:rPr sz="1850" i="1" spc="-25" dirty="0">
                <a:latin typeface="Calibri"/>
                <a:cs typeface="Calibri"/>
              </a:rPr>
              <a:t>and</a:t>
            </a:r>
            <a:endParaRPr sz="1850">
              <a:latin typeface="Calibri"/>
              <a:cs typeface="Calibri"/>
            </a:endParaRPr>
          </a:p>
          <a:p>
            <a:pPr marL="93345" marR="86995" indent="10160" algn="ctr">
              <a:lnSpc>
                <a:spcPts val="2160"/>
              </a:lnSpc>
              <a:spcBef>
                <a:spcPts val="95"/>
              </a:spcBef>
            </a:pPr>
            <a:r>
              <a:rPr sz="1850" i="1" spc="-10" dirty="0">
                <a:latin typeface="Calibri"/>
                <a:cs typeface="Calibri"/>
              </a:rPr>
              <a:t>interested</a:t>
            </a:r>
            <a:r>
              <a:rPr sz="1850" i="1" spc="-160" dirty="0">
                <a:latin typeface="Calibri"/>
                <a:cs typeface="Calibri"/>
              </a:rPr>
              <a:t> </a:t>
            </a:r>
            <a:r>
              <a:rPr sz="1850" i="1" dirty="0">
                <a:latin typeface="Calibri"/>
                <a:cs typeface="Calibri"/>
              </a:rPr>
              <a:t>to</a:t>
            </a:r>
            <a:r>
              <a:rPr sz="1850" i="1" spc="-155" dirty="0">
                <a:latin typeface="Calibri"/>
                <a:cs typeface="Calibri"/>
              </a:rPr>
              <a:t> </a:t>
            </a:r>
            <a:r>
              <a:rPr sz="1850" i="1" dirty="0">
                <a:latin typeface="Calibri"/>
                <a:cs typeface="Calibri"/>
              </a:rPr>
              <a:t>get</a:t>
            </a:r>
            <a:r>
              <a:rPr sz="1850" i="1" spc="-65" dirty="0">
                <a:latin typeface="Calibri"/>
                <a:cs typeface="Calibri"/>
              </a:rPr>
              <a:t> </a:t>
            </a:r>
            <a:r>
              <a:rPr sz="1850" i="1" spc="-10" dirty="0">
                <a:latin typeface="Calibri"/>
                <a:cs typeface="Calibri"/>
              </a:rPr>
              <a:t>vaccinated, going</a:t>
            </a:r>
            <a:r>
              <a:rPr sz="1850" i="1" spc="-80" dirty="0">
                <a:latin typeface="Calibri"/>
                <a:cs typeface="Calibri"/>
              </a:rPr>
              <a:t> </a:t>
            </a:r>
            <a:r>
              <a:rPr sz="1850" i="1" dirty="0">
                <a:latin typeface="Calibri"/>
                <a:cs typeface="Calibri"/>
              </a:rPr>
              <a:t>to</a:t>
            </a:r>
            <a:r>
              <a:rPr sz="1850" i="1" spc="-80" dirty="0">
                <a:latin typeface="Calibri"/>
                <a:cs typeface="Calibri"/>
              </a:rPr>
              <a:t> </a:t>
            </a:r>
            <a:r>
              <a:rPr sz="1850" i="1" dirty="0">
                <a:latin typeface="Calibri"/>
                <a:cs typeface="Calibri"/>
              </a:rPr>
              <a:t>the</a:t>
            </a:r>
            <a:r>
              <a:rPr sz="1850" i="1" spc="-85" dirty="0">
                <a:latin typeface="Calibri"/>
                <a:cs typeface="Calibri"/>
              </a:rPr>
              <a:t> </a:t>
            </a:r>
            <a:r>
              <a:rPr sz="1850" i="1" spc="-10" dirty="0">
                <a:latin typeface="Calibri"/>
                <a:cs typeface="Calibri"/>
              </a:rPr>
              <a:t>health</a:t>
            </a:r>
            <a:r>
              <a:rPr sz="1850" i="1" spc="-165" dirty="0">
                <a:latin typeface="Calibri"/>
                <a:cs typeface="Calibri"/>
              </a:rPr>
              <a:t> </a:t>
            </a:r>
            <a:r>
              <a:rPr sz="1850" i="1" spc="-10" dirty="0">
                <a:latin typeface="Calibri"/>
                <a:cs typeface="Calibri"/>
              </a:rPr>
              <a:t>facility</a:t>
            </a:r>
            <a:r>
              <a:rPr sz="1850" i="1" spc="-114" dirty="0">
                <a:latin typeface="Calibri"/>
                <a:cs typeface="Calibri"/>
              </a:rPr>
              <a:t> </a:t>
            </a:r>
            <a:r>
              <a:rPr sz="1850" i="1" spc="-20" dirty="0">
                <a:latin typeface="Calibri"/>
                <a:cs typeface="Calibri"/>
              </a:rPr>
              <a:t>would waste</a:t>
            </a:r>
            <a:r>
              <a:rPr sz="1850" i="1" spc="-100" dirty="0">
                <a:latin typeface="Calibri"/>
                <a:cs typeface="Calibri"/>
              </a:rPr>
              <a:t> </a:t>
            </a:r>
            <a:r>
              <a:rPr sz="1850" i="1" dirty="0">
                <a:latin typeface="Calibri"/>
                <a:cs typeface="Calibri"/>
              </a:rPr>
              <a:t>my</a:t>
            </a:r>
            <a:r>
              <a:rPr sz="1850" i="1" spc="-45" dirty="0">
                <a:latin typeface="Calibri"/>
                <a:cs typeface="Calibri"/>
              </a:rPr>
              <a:t> </a:t>
            </a:r>
            <a:r>
              <a:rPr sz="1850" i="1" spc="-20" dirty="0">
                <a:latin typeface="Calibri"/>
                <a:cs typeface="Calibri"/>
              </a:rPr>
              <a:t>time</a:t>
            </a:r>
            <a:r>
              <a:rPr sz="1850" i="1" spc="-95" dirty="0">
                <a:latin typeface="Calibri"/>
                <a:cs typeface="Calibri"/>
              </a:rPr>
              <a:t> </a:t>
            </a:r>
            <a:r>
              <a:rPr sz="1850" i="1" dirty="0">
                <a:latin typeface="Calibri"/>
                <a:cs typeface="Calibri"/>
              </a:rPr>
              <a:t>and</a:t>
            </a:r>
            <a:r>
              <a:rPr sz="1850" i="1" spc="-90" dirty="0">
                <a:latin typeface="Calibri"/>
                <a:cs typeface="Calibri"/>
              </a:rPr>
              <a:t> </a:t>
            </a:r>
            <a:r>
              <a:rPr sz="1850" i="1" spc="-10" dirty="0">
                <a:latin typeface="Calibri"/>
                <a:cs typeface="Calibri"/>
              </a:rPr>
              <a:t>money”</a:t>
            </a:r>
            <a:r>
              <a:rPr sz="1850" i="1" spc="-145" dirty="0">
                <a:latin typeface="Calibri"/>
                <a:cs typeface="Calibri"/>
              </a:rPr>
              <a:t> </a:t>
            </a:r>
            <a:r>
              <a:rPr sz="1850" i="1" spc="-50" dirty="0">
                <a:latin typeface="Calibri"/>
                <a:cs typeface="Calibri"/>
              </a:rPr>
              <a:t>- </a:t>
            </a:r>
            <a:r>
              <a:rPr sz="1850" i="1" dirty="0">
                <a:latin typeface="Calibri"/>
                <a:cs typeface="Calibri"/>
              </a:rPr>
              <a:t>FGD</a:t>
            </a:r>
            <a:r>
              <a:rPr sz="1850" i="1" spc="-80" dirty="0">
                <a:latin typeface="Calibri"/>
                <a:cs typeface="Calibri"/>
              </a:rPr>
              <a:t> </a:t>
            </a:r>
            <a:r>
              <a:rPr sz="1850" i="1" spc="-10" dirty="0">
                <a:latin typeface="Calibri"/>
                <a:cs typeface="Calibri"/>
              </a:rPr>
              <a:t>participant</a:t>
            </a:r>
            <a:endParaRPr sz="185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159750" y="1506918"/>
            <a:ext cx="3973829" cy="2457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-25" dirty="0">
                <a:latin typeface="Calibri"/>
                <a:cs typeface="Calibri"/>
              </a:rPr>
              <a:t>Same</a:t>
            </a:r>
            <a:r>
              <a:rPr sz="1450" spc="-60" dirty="0">
                <a:latin typeface="Calibri"/>
                <a:cs typeface="Calibri"/>
              </a:rPr>
              <a:t> </a:t>
            </a:r>
            <a:r>
              <a:rPr sz="1450" spc="-10" dirty="0">
                <a:latin typeface="Calibri"/>
                <a:cs typeface="Calibri"/>
              </a:rPr>
              <a:t>Day</a:t>
            </a:r>
            <a:r>
              <a:rPr sz="1450" spc="-80" dirty="0">
                <a:latin typeface="Calibri"/>
                <a:cs typeface="Calibri"/>
              </a:rPr>
              <a:t> </a:t>
            </a:r>
            <a:r>
              <a:rPr sz="1450" spc="-10" dirty="0">
                <a:latin typeface="Calibri"/>
                <a:cs typeface="Calibri"/>
              </a:rPr>
              <a:t>Health</a:t>
            </a:r>
            <a:r>
              <a:rPr sz="1450" spc="-110" dirty="0">
                <a:latin typeface="Calibri"/>
                <a:cs typeface="Calibri"/>
              </a:rPr>
              <a:t> </a:t>
            </a:r>
            <a:r>
              <a:rPr sz="1450" spc="-10" dirty="0">
                <a:latin typeface="Calibri"/>
                <a:cs typeface="Calibri"/>
              </a:rPr>
              <a:t>Facility</a:t>
            </a:r>
            <a:r>
              <a:rPr sz="1450" spc="-85" dirty="0">
                <a:latin typeface="Calibri"/>
                <a:cs typeface="Calibri"/>
              </a:rPr>
              <a:t> </a:t>
            </a:r>
            <a:r>
              <a:rPr sz="1450" spc="-10" dirty="0">
                <a:latin typeface="Calibri"/>
                <a:cs typeface="Calibri"/>
              </a:rPr>
              <a:t>vs.</a:t>
            </a:r>
            <a:r>
              <a:rPr sz="1450" spc="-30" dirty="0">
                <a:latin typeface="Calibri"/>
                <a:cs typeface="Calibri"/>
              </a:rPr>
              <a:t> </a:t>
            </a:r>
            <a:r>
              <a:rPr sz="1450" spc="-10" dirty="0">
                <a:latin typeface="Calibri"/>
                <a:cs typeface="Calibri"/>
              </a:rPr>
              <a:t>Events-Based</a:t>
            </a:r>
            <a:r>
              <a:rPr sz="1450" spc="-105" dirty="0">
                <a:latin typeface="Calibri"/>
                <a:cs typeface="Calibri"/>
              </a:rPr>
              <a:t> </a:t>
            </a:r>
            <a:r>
              <a:rPr sz="1450" spc="-10" dirty="0">
                <a:latin typeface="Calibri"/>
                <a:cs typeface="Calibri"/>
              </a:rPr>
              <a:t>Vaccination</a:t>
            </a:r>
            <a:endParaRPr sz="14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400" y="10160"/>
            <a:ext cx="11866880" cy="2540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38200" y="461694"/>
            <a:ext cx="10515600" cy="1132425"/>
          </a:xfrm>
          <a:prstGeom prst="rect">
            <a:avLst/>
          </a:prstGeom>
        </p:spPr>
        <p:txBody>
          <a:bodyPr vert="horz" wrap="square" lIns="0" tIns="511873" rIns="0" bIns="0" rtlCol="0">
            <a:spAutoFit/>
          </a:bodyPr>
          <a:lstStyle/>
          <a:p>
            <a:pPr marL="193040">
              <a:lnSpc>
                <a:spcPct val="100000"/>
              </a:lnSpc>
              <a:spcBef>
                <a:spcPts val="100"/>
              </a:spcBef>
            </a:pPr>
            <a:r>
              <a:rPr sz="4000" dirty="0">
                <a:solidFill>
                  <a:srgbClr val="4471C4"/>
                </a:solidFill>
                <a:latin typeface="Calibri"/>
                <a:cs typeface="Calibri"/>
              </a:rPr>
              <a:t>Outcomes</a:t>
            </a:r>
            <a:r>
              <a:rPr sz="4000" spc="55" dirty="0">
                <a:solidFill>
                  <a:srgbClr val="4471C4"/>
                </a:solidFill>
                <a:latin typeface="Calibri"/>
                <a:cs typeface="Calibri"/>
              </a:rPr>
              <a:t> </a:t>
            </a:r>
            <a:r>
              <a:rPr sz="4000" dirty="0">
                <a:solidFill>
                  <a:srgbClr val="4471C4"/>
                </a:solidFill>
                <a:latin typeface="Calibri"/>
                <a:cs typeface="Calibri"/>
              </a:rPr>
              <a:t>and</a:t>
            </a:r>
            <a:r>
              <a:rPr sz="4000" spc="-40" dirty="0">
                <a:solidFill>
                  <a:srgbClr val="4471C4"/>
                </a:solidFill>
                <a:latin typeface="Calibri"/>
                <a:cs typeface="Calibri"/>
              </a:rPr>
              <a:t> </a:t>
            </a:r>
            <a:r>
              <a:rPr sz="4000" dirty="0">
                <a:solidFill>
                  <a:srgbClr val="4471C4"/>
                </a:solidFill>
                <a:latin typeface="Calibri"/>
                <a:cs typeface="Calibri"/>
              </a:rPr>
              <a:t>Key</a:t>
            </a:r>
            <a:r>
              <a:rPr sz="4000" spc="-40" dirty="0">
                <a:solidFill>
                  <a:srgbClr val="4471C4"/>
                </a:solidFill>
                <a:latin typeface="Calibri"/>
                <a:cs typeface="Calibri"/>
              </a:rPr>
              <a:t> </a:t>
            </a:r>
            <a:r>
              <a:rPr sz="4000" spc="-10" dirty="0">
                <a:solidFill>
                  <a:srgbClr val="4471C4"/>
                </a:solidFill>
                <a:latin typeface="Calibri"/>
                <a:cs typeface="Calibri"/>
              </a:rPr>
              <a:t>Learnings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25157" y="1631886"/>
            <a:ext cx="4225290" cy="26390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08279">
              <a:lnSpc>
                <a:spcPct val="100000"/>
              </a:lnSpc>
              <a:spcBef>
                <a:spcPts val="90"/>
              </a:spcBef>
            </a:pPr>
            <a:r>
              <a:rPr sz="1850" spc="-25" dirty="0">
                <a:solidFill>
                  <a:srgbClr val="4670C4"/>
                </a:solidFill>
                <a:latin typeface="Calibri"/>
                <a:cs typeface="Calibri"/>
              </a:rPr>
              <a:t>Outcomes</a:t>
            </a:r>
            <a:r>
              <a:rPr sz="1850" spc="-70" dirty="0">
                <a:solidFill>
                  <a:srgbClr val="4670C4"/>
                </a:solidFill>
                <a:latin typeface="Calibri"/>
                <a:cs typeface="Calibri"/>
              </a:rPr>
              <a:t> </a:t>
            </a:r>
            <a:r>
              <a:rPr sz="1850" spc="-20" dirty="0">
                <a:solidFill>
                  <a:srgbClr val="4670C4"/>
                </a:solidFill>
                <a:latin typeface="Calibri"/>
                <a:cs typeface="Calibri"/>
              </a:rPr>
              <a:t>and</a:t>
            </a:r>
            <a:r>
              <a:rPr sz="1850" spc="-85" dirty="0">
                <a:solidFill>
                  <a:srgbClr val="4670C4"/>
                </a:solidFill>
                <a:latin typeface="Calibri"/>
                <a:cs typeface="Calibri"/>
              </a:rPr>
              <a:t> </a:t>
            </a:r>
            <a:r>
              <a:rPr sz="1850" spc="-10" dirty="0">
                <a:solidFill>
                  <a:srgbClr val="4670C4"/>
                </a:solidFill>
                <a:latin typeface="Calibri"/>
                <a:cs typeface="Calibri"/>
              </a:rPr>
              <a:t>Impact</a:t>
            </a:r>
            <a:endParaRPr sz="185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050">
              <a:latin typeface="Calibri"/>
              <a:cs typeface="Calibri"/>
            </a:endParaRPr>
          </a:p>
          <a:p>
            <a:pPr marL="297180" marR="96520" indent="-285115" algn="just">
              <a:lnSpc>
                <a:spcPct val="100000"/>
              </a:lnSpc>
              <a:buFont typeface="Arial"/>
              <a:buChar char="•"/>
              <a:tabLst>
                <a:tab pos="297815" algn="l"/>
              </a:tabLst>
            </a:pPr>
            <a:r>
              <a:rPr sz="1600" dirty="0">
                <a:latin typeface="Calibri"/>
                <a:cs typeface="Calibri"/>
              </a:rPr>
              <a:t>Successfully</a:t>
            </a:r>
            <a:r>
              <a:rPr sz="1600" spc="-7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leveraged</a:t>
            </a:r>
            <a:r>
              <a:rPr sz="1600" spc="11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media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visibility</a:t>
            </a:r>
            <a:r>
              <a:rPr sz="1600" spc="-5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around </a:t>
            </a:r>
            <a:r>
              <a:rPr sz="1600" dirty="0">
                <a:latin typeface="Calibri"/>
                <a:cs typeface="Calibri"/>
              </a:rPr>
              <a:t>the</a:t>
            </a:r>
            <a:r>
              <a:rPr sz="1600" spc="3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football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matches</a:t>
            </a:r>
            <a:r>
              <a:rPr sz="1600" spc="-4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and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players</a:t>
            </a:r>
            <a:r>
              <a:rPr sz="1600" spc="-4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as</a:t>
            </a:r>
            <a:r>
              <a:rPr sz="1600" spc="-4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advocates </a:t>
            </a:r>
            <a:r>
              <a:rPr sz="1600" dirty="0">
                <a:latin typeface="Calibri"/>
                <a:cs typeface="Calibri"/>
              </a:rPr>
              <a:t>for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vaccination:</a:t>
            </a:r>
            <a:endParaRPr sz="1600">
              <a:latin typeface="Calibri"/>
              <a:cs typeface="Calibri"/>
            </a:endParaRPr>
          </a:p>
          <a:p>
            <a:pPr marL="754380" marR="378460" lvl="1" indent="-285115">
              <a:lnSpc>
                <a:spcPct val="100000"/>
              </a:lnSpc>
              <a:spcBef>
                <a:spcPts val="1210"/>
              </a:spcBef>
              <a:buFont typeface="Arial"/>
              <a:buChar char="•"/>
              <a:tabLst>
                <a:tab pos="754380" algn="l"/>
                <a:tab pos="755015" algn="l"/>
              </a:tabLst>
            </a:pPr>
            <a:r>
              <a:rPr sz="1600" dirty="0">
                <a:latin typeface="Calibri"/>
                <a:cs typeface="Calibri"/>
              </a:rPr>
              <a:t>990</a:t>
            </a:r>
            <a:r>
              <a:rPr sz="1600" spc="10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visibility</a:t>
            </a:r>
            <a:r>
              <a:rPr sz="1600" spc="-7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materials,</a:t>
            </a:r>
            <a:r>
              <a:rPr sz="1600" spc="-7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106</a:t>
            </a:r>
            <a:r>
              <a:rPr sz="1600" spc="-8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mentions </a:t>
            </a:r>
            <a:r>
              <a:rPr sz="1600" dirty="0">
                <a:latin typeface="Calibri"/>
                <a:cs typeface="Calibri"/>
              </a:rPr>
              <a:t>produced and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amplified on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radio</a:t>
            </a:r>
            <a:endParaRPr sz="1600">
              <a:latin typeface="Calibri"/>
              <a:cs typeface="Calibri"/>
            </a:endParaRPr>
          </a:p>
          <a:p>
            <a:pPr marL="297180" marR="5080" indent="-285115" algn="just">
              <a:lnSpc>
                <a:spcPct val="100000"/>
              </a:lnSpc>
              <a:spcBef>
                <a:spcPts val="1210"/>
              </a:spcBef>
              <a:buFont typeface="Arial"/>
              <a:buChar char="•"/>
              <a:tabLst>
                <a:tab pos="297815" algn="l"/>
              </a:tabLst>
            </a:pPr>
            <a:r>
              <a:rPr sz="1600" dirty="0">
                <a:latin typeface="Calibri"/>
                <a:cs typeface="Calibri"/>
              </a:rPr>
              <a:t>Delivered</a:t>
            </a:r>
            <a:r>
              <a:rPr sz="1600" spc="-4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key</a:t>
            </a:r>
            <a:r>
              <a:rPr sz="1600" spc="8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messages</a:t>
            </a:r>
            <a:r>
              <a:rPr sz="1600" spc="2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in</a:t>
            </a:r>
            <a:r>
              <a:rPr sz="1600" spc="-5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support</a:t>
            </a:r>
            <a:r>
              <a:rPr sz="1600" spc="-6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of </a:t>
            </a:r>
            <a:r>
              <a:rPr sz="1600" spc="-10" dirty="0">
                <a:latin typeface="Calibri"/>
                <a:cs typeface="Calibri"/>
              </a:rPr>
              <a:t>COVID-</a:t>
            </a:r>
            <a:r>
              <a:rPr sz="1600" spc="-25" dirty="0">
                <a:latin typeface="Calibri"/>
                <a:cs typeface="Calibri"/>
              </a:rPr>
              <a:t>19 </a:t>
            </a:r>
            <a:r>
              <a:rPr sz="1600" dirty="0">
                <a:latin typeface="Calibri"/>
                <a:cs typeface="Calibri"/>
              </a:rPr>
              <a:t>vaccination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at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8</a:t>
            </a:r>
            <a:r>
              <a:rPr sz="1600" spc="3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football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events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527418" y="1631886"/>
            <a:ext cx="1315720" cy="3067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850" spc="-10" dirty="0">
                <a:solidFill>
                  <a:srgbClr val="4670C4"/>
                </a:solidFill>
                <a:latin typeface="Calibri"/>
                <a:cs typeface="Calibri"/>
              </a:rPr>
              <a:t>Key</a:t>
            </a:r>
            <a:r>
              <a:rPr sz="1850" spc="-90" dirty="0">
                <a:solidFill>
                  <a:srgbClr val="4670C4"/>
                </a:solidFill>
                <a:latin typeface="Calibri"/>
                <a:cs typeface="Calibri"/>
              </a:rPr>
              <a:t> </a:t>
            </a:r>
            <a:r>
              <a:rPr sz="1850" spc="-10" dirty="0">
                <a:solidFill>
                  <a:srgbClr val="4670C4"/>
                </a:solidFill>
                <a:latin typeface="Calibri"/>
                <a:cs typeface="Calibri"/>
              </a:rPr>
              <a:t>Learnings</a:t>
            </a:r>
            <a:endParaRPr sz="185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558154" y="2230437"/>
            <a:ext cx="5828030" cy="10026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7180" marR="5080" indent="-28448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96545" algn="l"/>
                <a:tab pos="297180" algn="l"/>
              </a:tabLst>
            </a:pPr>
            <a:r>
              <a:rPr sz="1600" b="1" spc="-10" dirty="0">
                <a:latin typeface="Calibri"/>
                <a:cs typeface="Calibri"/>
              </a:rPr>
              <a:t>Event-</a:t>
            </a:r>
            <a:r>
              <a:rPr sz="1600" b="1" dirty="0">
                <a:latin typeface="Calibri"/>
                <a:cs typeface="Calibri"/>
              </a:rPr>
              <a:t>based</a:t>
            </a:r>
            <a:r>
              <a:rPr sz="1600" b="1" spc="-40" dirty="0">
                <a:latin typeface="Calibri"/>
                <a:cs typeface="Calibri"/>
              </a:rPr>
              <a:t> </a:t>
            </a:r>
            <a:r>
              <a:rPr sz="1600" b="1" dirty="0">
                <a:latin typeface="Calibri"/>
                <a:cs typeface="Calibri"/>
              </a:rPr>
              <a:t>vaccination</a:t>
            </a:r>
            <a:r>
              <a:rPr sz="1600" b="1" spc="-40" dirty="0">
                <a:latin typeface="Calibri"/>
                <a:cs typeface="Calibri"/>
              </a:rPr>
              <a:t> </a:t>
            </a:r>
            <a:r>
              <a:rPr sz="1600" b="1" dirty="0">
                <a:latin typeface="Calibri"/>
                <a:cs typeface="Calibri"/>
              </a:rPr>
              <a:t>can</a:t>
            </a:r>
            <a:r>
              <a:rPr sz="1600" b="1" spc="40" dirty="0">
                <a:latin typeface="Calibri"/>
                <a:cs typeface="Calibri"/>
              </a:rPr>
              <a:t> </a:t>
            </a:r>
            <a:r>
              <a:rPr sz="1600" b="1" dirty="0">
                <a:latin typeface="Calibri"/>
                <a:cs typeface="Calibri"/>
              </a:rPr>
              <a:t>be</a:t>
            </a:r>
            <a:r>
              <a:rPr sz="1600" b="1" spc="-65" dirty="0">
                <a:latin typeface="Calibri"/>
                <a:cs typeface="Calibri"/>
              </a:rPr>
              <a:t> </a:t>
            </a:r>
            <a:r>
              <a:rPr sz="1600" b="1" dirty="0">
                <a:latin typeface="Calibri"/>
                <a:cs typeface="Calibri"/>
              </a:rPr>
              <a:t>a</a:t>
            </a:r>
            <a:r>
              <a:rPr sz="1600" b="1" spc="25" dirty="0">
                <a:latin typeface="Calibri"/>
                <a:cs typeface="Calibri"/>
              </a:rPr>
              <a:t> </a:t>
            </a:r>
            <a:r>
              <a:rPr sz="1600" b="1" dirty="0">
                <a:latin typeface="Calibri"/>
                <a:cs typeface="Calibri"/>
              </a:rPr>
              <a:t>successful</a:t>
            </a:r>
            <a:r>
              <a:rPr sz="1600" b="1" spc="20" dirty="0">
                <a:latin typeface="Calibri"/>
                <a:cs typeface="Calibri"/>
              </a:rPr>
              <a:t> </a:t>
            </a:r>
            <a:r>
              <a:rPr sz="1600" b="1" dirty="0">
                <a:latin typeface="Calibri"/>
                <a:cs typeface="Calibri"/>
              </a:rPr>
              <a:t>approach</a:t>
            </a:r>
            <a:r>
              <a:rPr sz="1600" b="1" spc="-35" dirty="0">
                <a:latin typeface="Calibri"/>
                <a:cs typeface="Calibri"/>
              </a:rPr>
              <a:t> </a:t>
            </a:r>
            <a:r>
              <a:rPr sz="1600" b="1" spc="-20" dirty="0">
                <a:latin typeface="Calibri"/>
                <a:cs typeface="Calibri"/>
              </a:rPr>
              <a:t>when </a:t>
            </a:r>
            <a:r>
              <a:rPr sz="1600" b="1" dirty="0">
                <a:latin typeface="Calibri"/>
                <a:cs typeface="Calibri"/>
              </a:rPr>
              <a:t>combined</a:t>
            </a:r>
            <a:r>
              <a:rPr sz="1600" b="1" spc="-35" dirty="0">
                <a:latin typeface="Calibri"/>
                <a:cs typeface="Calibri"/>
              </a:rPr>
              <a:t> </a:t>
            </a:r>
            <a:r>
              <a:rPr sz="1600" b="1" dirty="0">
                <a:latin typeface="Calibri"/>
                <a:cs typeface="Calibri"/>
              </a:rPr>
              <a:t>with</a:t>
            </a:r>
            <a:r>
              <a:rPr sz="1600" b="1" spc="-15" dirty="0">
                <a:latin typeface="Calibri"/>
                <a:cs typeface="Calibri"/>
              </a:rPr>
              <a:t> </a:t>
            </a:r>
            <a:r>
              <a:rPr sz="1600" b="1" dirty="0">
                <a:latin typeface="Calibri"/>
                <a:cs typeface="Calibri"/>
              </a:rPr>
              <a:t>health</a:t>
            </a:r>
            <a:r>
              <a:rPr sz="1600" b="1" spc="-15" dirty="0">
                <a:latin typeface="Calibri"/>
                <a:cs typeface="Calibri"/>
              </a:rPr>
              <a:t> </a:t>
            </a:r>
            <a:r>
              <a:rPr sz="1600" b="1" dirty="0">
                <a:latin typeface="Calibri"/>
                <a:cs typeface="Calibri"/>
              </a:rPr>
              <a:t>facilities</a:t>
            </a:r>
            <a:r>
              <a:rPr sz="1600" b="1" spc="-40" dirty="0">
                <a:latin typeface="Calibri"/>
                <a:cs typeface="Calibri"/>
              </a:rPr>
              <a:t> </a:t>
            </a:r>
            <a:r>
              <a:rPr sz="1600" b="1" dirty="0">
                <a:latin typeface="Calibri"/>
                <a:cs typeface="Calibri"/>
              </a:rPr>
              <a:t>and</a:t>
            </a:r>
            <a:r>
              <a:rPr sz="1600" b="1" spc="-20" dirty="0">
                <a:latin typeface="Calibri"/>
                <a:cs typeface="Calibri"/>
              </a:rPr>
              <a:t> </a:t>
            </a:r>
            <a:r>
              <a:rPr sz="1600" b="1" dirty="0">
                <a:latin typeface="Calibri"/>
                <a:cs typeface="Calibri"/>
              </a:rPr>
              <a:t>mobile</a:t>
            </a:r>
            <a:r>
              <a:rPr sz="1600" b="1" spc="-40" dirty="0">
                <a:latin typeface="Calibri"/>
                <a:cs typeface="Calibri"/>
              </a:rPr>
              <a:t> </a:t>
            </a:r>
            <a:r>
              <a:rPr sz="1600" b="1" dirty="0">
                <a:latin typeface="Calibri"/>
                <a:cs typeface="Calibri"/>
              </a:rPr>
              <a:t>outreach</a:t>
            </a:r>
            <a:r>
              <a:rPr sz="1600" b="1" spc="-15" dirty="0">
                <a:latin typeface="Calibri"/>
                <a:cs typeface="Calibri"/>
              </a:rPr>
              <a:t> </a:t>
            </a:r>
            <a:r>
              <a:rPr sz="1600" b="1" dirty="0">
                <a:latin typeface="Calibri"/>
                <a:cs typeface="Calibri"/>
              </a:rPr>
              <a:t>strategies</a:t>
            </a:r>
            <a:r>
              <a:rPr sz="1600" b="1" spc="-15" dirty="0">
                <a:latin typeface="Calibri"/>
                <a:cs typeface="Calibri"/>
              </a:rPr>
              <a:t> </a:t>
            </a:r>
            <a:r>
              <a:rPr sz="1600" spc="-25" dirty="0">
                <a:latin typeface="Calibri"/>
                <a:cs typeface="Calibri"/>
              </a:rPr>
              <a:t>in </a:t>
            </a:r>
            <a:r>
              <a:rPr sz="1600" dirty="0">
                <a:latin typeface="Calibri"/>
                <a:cs typeface="Calibri"/>
              </a:rPr>
              <a:t>settings</a:t>
            </a:r>
            <a:r>
              <a:rPr sz="1600" spc="-4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with</a:t>
            </a:r>
            <a:r>
              <a:rPr sz="1600" spc="9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complacency</a:t>
            </a:r>
            <a:r>
              <a:rPr sz="1600" spc="-6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towards</a:t>
            </a:r>
            <a:r>
              <a:rPr sz="1600" spc="-4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vaccination,</a:t>
            </a:r>
            <a:r>
              <a:rPr sz="1600" spc="-5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lack</a:t>
            </a:r>
            <a:r>
              <a:rPr sz="1600" spc="-7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of</a:t>
            </a:r>
            <a:r>
              <a:rPr sz="1600" spc="4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convenient </a:t>
            </a:r>
            <a:r>
              <a:rPr sz="1600" dirty="0">
                <a:latin typeface="Calibri"/>
                <a:cs typeface="Calibri"/>
              </a:rPr>
              <a:t>services</a:t>
            </a:r>
            <a:r>
              <a:rPr sz="1600" spc="5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and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lack</a:t>
            </a:r>
            <a:r>
              <a:rPr sz="1600" spc="2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of</a:t>
            </a:r>
            <a:r>
              <a:rPr sz="1600" spc="12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supportive</a:t>
            </a:r>
            <a:r>
              <a:rPr sz="1600" spc="-7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social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norms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558154" y="3359848"/>
            <a:ext cx="582295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7180" marR="5080" indent="-28448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96545" algn="l"/>
                <a:tab pos="297180" algn="l"/>
              </a:tabLst>
            </a:pPr>
            <a:r>
              <a:rPr sz="1600" b="1" dirty="0">
                <a:latin typeface="Calibri"/>
                <a:cs typeface="Calibri"/>
              </a:rPr>
              <a:t>Highly</a:t>
            </a:r>
            <a:r>
              <a:rPr sz="1600" b="1" spc="-5" dirty="0">
                <a:latin typeface="Calibri"/>
                <a:cs typeface="Calibri"/>
              </a:rPr>
              <a:t> </a:t>
            </a:r>
            <a:r>
              <a:rPr sz="1600" b="1" dirty="0">
                <a:latin typeface="Calibri"/>
                <a:cs typeface="Calibri"/>
              </a:rPr>
              <a:t>visible</a:t>
            </a:r>
            <a:r>
              <a:rPr sz="1600" b="1" spc="-35" dirty="0">
                <a:latin typeface="Calibri"/>
                <a:cs typeface="Calibri"/>
              </a:rPr>
              <a:t> </a:t>
            </a:r>
            <a:r>
              <a:rPr sz="1600" b="1" dirty="0">
                <a:latin typeface="Calibri"/>
                <a:cs typeface="Calibri"/>
              </a:rPr>
              <a:t>events</a:t>
            </a:r>
            <a:r>
              <a:rPr sz="1600" b="1" spc="50" dirty="0">
                <a:latin typeface="Calibri"/>
                <a:cs typeface="Calibri"/>
              </a:rPr>
              <a:t> </a:t>
            </a:r>
            <a:r>
              <a:rPr sz="1600" b="1" dirty="0">
                <a:latin typeface="Calibri"/>
                <a:cs typeface="Calibri"/>
              </a:rPr>
              <a:t>with</a:t>
            </a:r>
            <a:r>
              <a:rPr sz="1600" b="1" spc="-15" dirty="0">
                <a:latin typeface="Calibri"/>
                <a:cs typeface="Calibri"/>
              </a:rPr>
              <a:t> </a:t>
            </a:r>
            <a:r>
              <a:rPr sz="1600" b="1" dirty="0">
                <a:latin typeface="Calibri"/>
                <a:cs typeface="Calibri"/>
              </a:rPr>
              <a:t>a</a:t>
            </a:r>
            <a:r>
              <a:rPr sz="1600" b="1" spc="-20" dirty="0">
                <a:latin typeface="Calibri"/>
                <a:cs typeface="Calibri"/>
              </a:rPr>
              <a:t> </a:t>
            </a:r>
            <a:r>
              <a:rPr sz="1600" b="1" dirty="0">
                <a:latin typeface="Calibri"/>
                <a:cs typeface="Calibri"/>
              </a:rPr>
              <a:t>lot</a:t>
            </a:r>
            <a:r>
              <a:rPr sz="1600" b="1" spc="-30" dirty="0">
                <a:latin typeface="Calibri"/>
                <a:cs typeface="Calibri"/>
              </a:rPr>
              <a:t> </a:t>
            </a:r>
            <a:r>
              <a:rPr sz="1600" b="1" dirty="0">
                <a:latin typeface="Calibri"/>
                <a:cs typeface="Calibri"/>
              </a:rPr>
              <a:t>of</a:t>
            </a:r>
            <a:r>
              <a:rPr sz="1600" b="1" spc="20" dirty="0">
                <a:latin typeface="Calibri"/>
                <a:cs typeface="Calibri"/>
              </a:rPr>
              <a:t> </a:t>
            </a:r>
            <a:r>
              <a:rPr sz="1600" b="1" dirty="0">
                <a:latin typeface="Calibri"/>
                <a:cs typeface="Calibri"/>
              </a:rPr>
              <a:t>media</a:t>
            </a:r>
            <a:r>
              <a:rPr sz="1600" b="1" spc="-20" dirty="0">
                <a:latin typeface="Calibri"/>
                <a:cs typeface="Calibri"/>
              </a:rPr>
              <a:t> </a:t>
            </a:r>
            <a:r>
              <a:rPr sz="1600" b="1" dirty="0">
                <a:latin typeface="Calibri"/>
                <a:cs typeface="Calibri"/>
              </a:rPr>
              <a:t>attention</a:t>
            </a:r>
            <a:r>
              <a:rPr sz="1600" b="1" spc="-95" dirty="0">
                <a:latin typeface="Calibri"/>
                <a:cs typeface="Calibri"/>
              </a:rPr>
              <a:t> </a:t>
            </a:r>
            <a:r>
              <a:rPr sz="1600" b="1" dirty="0">
                <a:latin typeface="Calibri"/>
                <a:cs typeface="Calibri"/>
              </a:rPr>
              <a:t>provide</a:t>
            </a:r>
            <a:r>
              <a:rPr sz="1600" b="1" spc="40" dirty="0">
                <a:latin typeface="Calibri"/>
                <a:cs typeface="Calibri"/>
              </a:rPr>
              <a:t> </a:t>
            </a:r>
            <a:r>
              <a:rPr sz="1600" b="1" dirty="0">
                <a:latin typeface="Calibri"/>
                <a:cs typeface="Calibri"/>
              </a:rPr>
              <a:t>a</a:t>
            </a:r>
            <a:r>
              <a:rPr sz="1600" b="1" spc="-20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high- </a:t>
            </a:r>
            <a:r>
              <a:rPr sz="1600" b="1" dirty="0">
                <a:latin typeface="Calibri"/>
                <a:cs typeface="Calibri"/>
              </a:rPr>
              <a:t>impact</a:t>
            </a:r>
            <a:r>
              <a:rPr sz="1600" b="1" spc="20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platform: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015609" y="3848163"/>
            <a:ext cx="4287520" cy="514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7180" indent="-28511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97180" algn="l"/>
                <a:tab pos="297815" algn="l"/>
              </a:tabLst>
            </a:pPr>
            <a:r>
              <a:rPr sz="1600" dirty="0">
                <a:latin typeface="Calibri"/>
                <a:cs typeface="Calibri"/>
              </a:rPr>
              <a:t>For</a:t>
            </a:r>
            <a:r>
              <a:rPr sz="1600" spc="9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public</a:t>
            </a:r>
            <a:r>
              <a:rPr sz="1600" spc="-7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communications</a:t>
            </a:r>
            <a:r>
              <a:rPr sz="1600" spc="-12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on</a:t>
            </a:r>
            <a:r>
              <a:rPr sz="1600" spc="2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vaccination</a:t>
            </a:r>
            <a:endParaRPr sz="1600">
              <a:latin typeface="Calibri"/>
              <a:cs typeface="Calibri"/>
            </a:endParaRPr>
          </a:p>
          <a:p>
            <a:pPr marL="297180" indent="-28511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297180" algn="l"/>
                <a:tab pos="297815" algn="l"/>
              </a:tabLst>
            </a:pPr>
            <a:r>
              <a:rPr sz="1600" dirty="0">
                <a:latin typeface="Calibri"/>
                <a:cs typeface="Calibri"/>
              </a:rPr>
              <a:t>For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engagement</a:t>
            </a:r>
            <a:r>
              <a:rPr sz="1600" spc="2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of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key</a:t>
            </a:r>
            <a:r>
              <a:rPr sz="1600" spc="8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influencers</a:t>
            </a:r>
            <a:r>
              <a:rPr sz="1600" spc="-8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as</a:t>
            </a:r>
            <a:r>
              <a:rPr sz="1600" spc="-8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advocates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659754" y="4702746"/>
            <a:ext cx="2192020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i="1" dirty="0">
                <a:latin typeface="Calibri"/>
                <a:cs typeface="Calibri"/>
              </a:rPr>
              <a:t>Future</a:t>
            </a:r>
            <a:r>
              <a:rPr sz="1600" b="1" i="1" spc="-5" dirty="0">
                <a:latin typeface="Calibri"/>
                <a:cs typeface="Calibri"/>
              </a:rPr>
              <a:t> </a:t>
            </a:r>
            <a:r>
              <a:rPr sz="1600" b="1" i="1" dirty="0">
                <a:latin typeface="Calibri"/>
                <a:cs typeface="Calibri"/>
              </a:rPr>
              <a:t>research</a:t>
            </a:r>
            <a:r>
              <a:rPr sz="1600" b="1" i="1" spc="-65" dirty="0">
                <a:latin typeface="Calibri"/>
                <a:cs typeface="Calibri"/>
              </a:rPr>
              <a:t> </a:t>
            </a:r>
            <a:r>
              <a:rPr sz="1600" b="1" i="1" spc="-10" dirty="0">
                <a:latin typeface="Calibri"/>
                <a:cs typeface="Calibri"/>
              </a:rPr>
              <a:t>question: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659754" y="5099748"/>
            <a:ext cx="5846445" cy="10026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600" i="1" dirty="0">
                <a:latin typeface="Calibri"/>
                <a:cs typeface="Calibri"/>
              </a:rPr>
              <a:t>Rapid</a:t>
            </a:r>
            <a:r>
              <a:rPr sz="1600" i="1" spc="-5" dirty="0">
                <a:latin typeface="Calibri"/>
                <a:cs typeface="Calibri"/>
              </a:rPr>
              <a:t> </a:t>
            </a:r>
            <a:r>
              <a:rPr sz="1600" i="1" dirty="0">
                <a:latin typeface="Calibri"/>
                <a:cs typeface="Calibri"/>
              </a:rPr>
              <a:t>exit</a:t>
            </a:r>
            <a:r>
              <a:rPr sz="1600" i="1" spc="-105" dirty="0">
                <a:latin typeface="Calibri"/>
                <a:cs typeface="Calibri"/>
              </a:rPr>
              <a:t> </a:t>
            </a:r>
            <a:r>
              <a:rPr sz="1600" i="1" dirty="0">
                <a:latin typeface="Calibri"/>
                <a:cs typeface="Calibri"/>
              </a:rPr>
              <a:t>interviews</a:t>
            </a:r>
            <a:r>
              <a:rPr sz="1600" i="1" spc="-110" dirty="0">
                <a:latin typeface="Calibri"/>
                <a:cs typeface="Calibri"/>
              </a:rPr>
              <a:t> </a:t>
            </a:r>
            <a:r>
              <a:rPr sz="1600" i="1" dirty="0">
                <a:latin typeface="Calibri"/>
                <a:cs typeface="Calibri"/>
              </a:rPr>
              <a:t>and</a:t>
            </a:r>
            <a:r>
              <a:rPr sz="1600" i="1" spc="5" dirty="0">
                <a:latin typeface="Calibri"/>
                <a:cs typeface="Calibri"/>
              </a:rPr>
              <a:t> </a:t>
            </a:r>
            <a:r>
              <a:rPr sz="1600" i="1" dirty="0">
                <a:latin typeface="Calibri"/>
                <a:cs typeface="Calibri"/>
              </a:rPr>
              <a:t>focus</a:t>
            </a:r>
            <a:r>
              <a:rPr sz="1600" i="1" spc="45" dirty="0">
                <a:latin typeface="Calibri"/>
                <a:cs typeface="Calibri"/>
              </a:rPr>
              <a:t> </a:t>
            </a:r>
            <a:r>
              <a:rPr sz="1600" i="1" dirty="0">
                <a:latin typeface="Calibri"/>
                <a:cs typeface="Calibri"/>
              </a:rPr>
              <a:t>groups</a:t>
            </a:r>
            <a:r>
              <a:rPr sz="1600" i="1" spc="120" dirty="0">
                <a:latin typeface="Calibri"/>
                <a:cs typeface="Calibri"/>
              </a:rPr>
              <a:t> </a:t>
            </a:r>
            <a:r>
              <a:rPr sz="1600" i="1" dirty="0">
                <a:latin typeface="Calibri"/>
                <a:cs typeface="Calibri"/>
              </a:rPr>
              <a:t>to</a:t>
            </a:r>
            <a:r>
              <a:rPr sz="1600" i="1" spc="-65" dirty="0">
                <a:latin typeface="Calibri"/>
                <a:cs typeface="Calibri"/>
              </a:rPr>
              <a:t> </a:t>
            </a:r>
            <a:r>
              <a:rPr sz="1600" i="1" dirty="0">
                <a:latin typeface="Calibri"/>
                <a:cs typeface="Calibri"/>
              </a:rPr>
              <a:t>determine</a:t>
            </a:r>
            <a:r>
              <a:rPr sz="1600" i="1" spc="-95" dirty="0">
                <a:latin typeface="Calibri"/>
                <a:cs typeface="Calibri"/>
              </a:rPr>
              <a:t> </a:t>
            </a:r>
            <a:r>
              <a:rPr sz="1600" i="1" dirty="0">
                <a:latin typeface="Calibri"/>
                <a:cs typeface="Calibri"/>
              </a:rPr>
              <a:t>why</a:t>
            </a:r>
            <a:r>
              <a:rPr sz="1600" i="1" spc="30" dirty="0">
                <a:latin typeface="Calibri"/>
                <a:cs typeface="Calibri"/>
              </a:rPr>
              <a:t> </a:t>
            </a:r>
            <a:r>
              <a:rPr sz="1600" i="1" dirty="0">
                <a:latin typeface="Calibri"/>
                <a:cs typeface="Calibri"/>
              </a:rPr>
              <a:t>same</a:t>
            </a:r>
            <a:r>
              <a:rPr sz="1600" i="1" spc="-10" dirty="0">
                <a:latin typeface="Calibri"/>
                <a:cs typeface="Calibri"/>
              </a:rPr>
              <a:t> persons </a:t>
            </a:r>
            <a:r>
              <a:rPr sz="1600" i="1" dirty="0">
                <a:latin typeface="Calibri"/>
                <a:cs typeface="Calibri"/>
              </a:rPr>
              <a:t>willing</a:t>
            </a:r>
            <a:r>
              <a:rPr sz="1600" i="1" spc="-105" dirty="0">
                <a:latin typeface="Calibri"/>
                <a:cs typeface="Calibri"/>
              </a:rPr>
              <a:t> </a:t>
            </a:r>
            <a:r>
              <a:rPr sz="1600" i="1" dirty="0">
                <a:latin typeface="Calibri"/>
                <a:cs typeface="Calibri"/>
              </a:rPr>
              <a:t>to</a:t>
            </a:r>
            <a:r>
              <a:rPr sz="1600" i="1" spc="-85" dirty="0">
                <a:latin typeface="Calibri"/>
                <a:cs typeface="Calibri"/>
              </a:rPr>
              <a:t> </a:t>
            </a:r>
            <a:r>
              <a:rPr sz="1600" i="1" dirty="0">
                <a:latin typeface="Calibri"/>
                <a:cs typeface="Calibri"/>
              </a:rPr>
              <a:t>vaccinate</a:t>
            </a:r>
            <a:r>
              <a:rPr sz="1600" i="1" spc="35" dirty="0">
                <a:latin typeface="Calibri"/>
                <a:cs typeface="Calibri"/>
              </a:rPr>
              <a:t> </a:t>
            </a:r>
            <a:r>
              <a:rPr sz="1600" i="1" dirty="0">
                <a:latin typeface="Calibri"/>
                <a:cs typeface="Calibri"/>
              </a:rPr>
              <a:t>and</a:t>
            </a:r>
            <a:r>
              <a:rPr sz="1600" i="1" spc="-15" dirty="0">
                <a:latin typeface="Calibri"/>
                <a:cs typeface="Calibri"/>
              </a:rPr>
              <a:t> </a:t>
            </a:r>
            <a:r>
              <a:rPr sz="1600" i="1" dirty="0">
                <a:latin typeface="Calibri"/>
                <a:cs typeface="Calibri"/>
              </a:rPr>
              <a:t>knowing</a:t>
            </a:r>
            <a:r>
              <a:rPr sz="1600" i="1" spc="55" dirty="0">
                <a:latin typeface="Calibri"/>
                <a:cs typeface="Calibri"/>
              </a:rPr>
              <a:t> </a:t>
            </a:r>
            <a:r>
              <a:rPr sz="1600" i="1" dirty="0">
                <a:latin typeface="Calibri"/>
                <a:cs typeface="Calibri"/>
              </a:rPr>
              <a:t>the</a:t>
            </a:r>
            <a:r>
              <a:rPr sz="1600" i="1" spc="-35" dirty="0">
                <a:latin typeface="Calibri"/>
                <a:cs typeface="Calibri"/>
              </a:rPr>
              <a:t> </a:t>
            </a:r>
            <a:r>
              <a:rPr sz="1600" i="1" dirty="0">
                <a:latin typeface="Calibri"/>
                <a:cs typeface="Calibri"/>
              </a:rPr>
              <a:t>importance</a:t>
            </a:r>
            <a:r>
              <a:rPr sz="1600" i="1" spc="35" dirty="0">
                <a:latin typeface="Calibri"/>
                <a:cs typeface="Calibri"/>
              </a:rPr>
              <a:t> </a:t>
            </a:r>
            <a:r>
              <a:rPr sz="1600" i="1" dirty="0">
                <a:latin typeface="Calibri"/>
                <a:cs typeface="Calibri"/>
              </a:rPr>
              <a:t>of </a:t>
            </a:r>
            <a:r>
              <a:rPr sz="1600" i="1" spc="-10" dirty="0">
                <a:latin typeface="Calibri"/>
                <a:cs typeface="Calibri"/>
              </a:rPr>
              <a:t>COVID-</a:t>
            </a:r>
            <a:r>
              <a:rPr sz="1600" i="1" spc="-25" dirty="0">
                <a:latin typeface="Calibri"/>
                <a:cs typeface="Calibri"/>
              </a:rPr>
              <a:t>19 </a:t>
            </a:r>
            <a:r>
              <a:rPr sz="1600" i="1" dirty="0">
                <a:latin typeface="Calibri"/>
                <a:cs typeface="Calibri"/>
              </a:rPr>
              <a:t>vaccination</a:t>
            </a:r>
            <a:r>
              <a:rPr sz="1600" i="1" spc="-35" dirty="0">
                <a:latin typeface="Calibri"/>
                <a:cs typeface="Calibri"/>
              </a:rPr>
              <a:t> </a:t>
            </a:r>
            <a:r>
              <a:rPr sz="1600" i="1" dirty="0">
                <a:latin typeface="Calibri"/>
                <a:cs typeface="Calibri"/>
              </a:rPr>
              <a:t>wouldn’t</a:t>
            </a:r>
            <a:r>
              <a:rPr sz="1600" i="1" spc="120" dirty="0">
                <a:latin typeface="Calibri"/>
                <a:cs typeface="Calibri"/>
              </a:rPr>
              <a:t> </a:t>
            </a:r>
            <a:r>
              <a:rPr sz="1600" i="1" dirty="0">
                <a:latin typeface="Calibri"/>
                <a:cs typeface="Calibri"/>
              </a:rPr>
              <a:t>visit</a:t>
            </a:r>
            <a:r>
              <a:rPr sz="1600" i="1" spc="-105" dirty="0">
                <a:latin typeface="Calibri"/>
                <a:cs typeface="Calibri"/>
              </a:rPr>
              <a:t> </a:t>
            </a:r>
            <a:r>
              <a:rPr sz="1600" i="1" dirty="0">
                <a:latin typeface="Calibri"/>
                <a:cs typeface="Calibri"/>
              </a:rPr>
              <a:t>a</a:t>
            </a:r>
            <a:r>
              <a:rPr sz="1600" i="1" spc="-5" dirty="0">
                <a:latin typeface="Calibri"/>
                <a:cs typeface="Calibri"/>
              </a:rPr>
              <a:t> </a:t>
            </a:r>
            <a:r>
              <a:rPr sz="1600" i="1" dirty="0">
                <a:latin typeface="Calibri"/>
                <a:cs typeface="Calibri"/>
              </a:rPr>
              <a:t>health</a:t>
            </a:r>
            <a:r>
              <a:rPr sz="1600" i="1" spc="-80" dirty="0">
                <a:latin typeface="Calibri"/>
                <a:cs typeface="Calibri"/>
              </a:rPr>
              <a:t> </a:t>
            </a:r>
            <a:r>
              <a:rPr sz="1600" i="1" dirty="0">
                <a:latin typeface="Calibri"/>
                <a:cs typeface="Calibri"/>
              </a:rPr>
              <a:t>facility,</a:t>
            </a:r>
            <a:r>
              <a:rPr sz="1600" i="1" spc="-120" dirty="0">
                <a:latin typeface="Calibri"/>
                <a:cs typeface="Calibri"/>
              </a:rPr>
              <a:t> </a:t>
            </a:r>
            <a:r>
              <a:rPr sz="1600" i="1" dirty="0">
                <a:latin typeface="Calibri"/>
                <a:cs typeface="Calibri"/>
              </a:rPr>
              <a:t>however</a:t>
            </a:r>
            <a:r>
              <a:rPr sz="1600" i="1" spc="30" dirty="0">
                <a:latin typeface="Calibri"/>
                <a:cs typeface="Calibri"/>
              </a:rPr>
              <a:t> </a:t>
            </a:r>
            <a:r>
              <a:rPr sz="1600" i="1" dirty="0">
                <a:latin typeface="Calibri"/>
                <a:cs typeface="Calibri"/>
              </a:rPr>
              <a:t>will</a:t>
            </a:r>
            <a:r>
              <a:rPr sz="1600" i="1" spc="-95" dirty="0">
                <a:latin typeface="Calibri"/>
                <a:cs typeface="Calibri"/>
              </a:rPr>
              <a:t> </a:t>
            </a:r>
            <a:r>
              <a:rPr sz="1600" i="1" dirty="0">
                <a:latin typeface="Calibri"/>
                <a:cs typeface="Calibri"/>
              </a:rPr>
              <a:t>accept</a:t>
            </a:r>
            <a:r>
              <a:rPr sz="1600" i="1" spc="45" dirty="0">
                <a:latin typeface="Calibri"/>
                <a:cs typeface="Calibri"/>
              </a:rPr>
              <a:t> </a:t>
            </a:r>
            <a:r>
              <a:rPr sz="1600" i="1" spc="-25" dirty="0">
                <a:latin typeface="Calibri"/>
                <a:cs typeface="Calibri"/>
              </a:rPr>
              <a:t>the </a:t>
            </a:r>
            <a:r>
              <a:rPr sz="1600" i="1" dirty="0">
                <a:latin typeface="Calibri"/>
                <a:cs typeface="Calibri"/>
              </a:rPr>
              <a:t>same</a:t>
            </a:r>
            <a:r>
              <a:rPr sz="1600" i="1" spc="-45" dirty="0">
                <a:latin typeface="Calibri"/>
                <a:cs typeface="Calibri"/>
              </a:rPr>
              <a:t> </a:t>
            </a:r>
            <a:r>
              <a:rPr sz="1600" i="1" dirty="0">
                <a:latin typeface="Calibri"/>
                <a:cs typeface="Calibri"/>
              </a:rPr>
              <a:t>vaccination</a:t>
            </a:r>
            <a:r>
              <a:rPr sz="1600" i="1" spc="-15" dirty="0">
                <a:latin typeface="Calibri"/>
                <a:cs typeface="Calibri"/>
              </a:rPr>
              <a:t> </a:t>
            </a:r>
            <a:r>
              <a:rPr sz="1600" i="1" dirty="0">
                <a:latin typeface="Calibri"/>
                <a:cs typeface="Calibri"/>
              </a:rPr>
              <a:t>at</a:t>
            </a:r>
            <a:r>
              <a:rPr sz="1600" i="1" spc="25" dirty="0">
                <a:latin typeface="Calibri"/>
                <a:cs typeface="Calibri"/>
              </a:rPr>
              <a:t> </a:t>
            </a:r>
            <a:r>
              <a:rPr sz="1600" i="1" dirty="0">
                <a:latin typeface="Calibri"/>
                <a:cs typeface="Calibri"/>
              </a:rPr>
              <a:t>an</a:t>
            </a:r>
            <a:r>
              <a:rPr sz="1600" i="1" spc="-15" dirty="0">
                <a:latin typeface="Calibri"/>
                <a:cs typeface="Calibri"/>
              </a:rPr>
              <a:t> </a:t>
            </a:r>
            <a:r>
              <a:rPr sz="1600" i="1" dirty="0">
                <a:latin typeface="Calibri"/>
                <a:cs typeface="Calibri"/>
              </a:rPr>
              <a:t>event</a:t>
            </a:r>
            <a:r>
              <a:rPr sz="1600" i="1" spc="-45" dirty="0">
                <a:latin typeface="Calibri"/>
                <a:cs typeface="Calibri"/>
              </a:rPr>
              <a:t> </a:t>
            </a:r>
            <a:r>
              <a:rPr sz="1600" i="1" dirty="0">
                <a:latin typeface="Calibri"/>
                <a:cs typeface="Calibri"/>
              </a:rPr>
              <a:t>or</a:t>
            </a:r>
            <a:r>
              <a:rPr sz="1600" i="1" spc="-55" dirty="0">
                <a:latin typeface="Calibri"/>
                <a:cs typeface="Calibri"/>
              </a:rPr>
              <a:t> </a:t>
            </a:r>
            <a:r>
              <a:rPr sz="1600" i="1" dirty="0">
                <a:latin typeface="Calibri"/>
                <a:cs typeface="Calibri"/>
              </a:rPr>
              <a:t>through</a:t>
            </a:r>
            <a:r>
              <a:rPr sz="1600" i="1" spc="60" dirty="0">
                <a:latin typeface="Calibri"/>
                <a:cs typeface="Calibri"/>
              </a:rPr>
              <a:t> </a:t>
            </a:r>
            <a:r>
              <a:rPr sz="1600" i="1" spc="-10" dirty="0">
                <a:latin typeface="Calibri"/>
                <a:cs typeface="Calibri"/>
              </a:rPr>
              <a:t>outreach.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832208" y="6374765"/>
            <a:ext cx="10287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78787"/>
                </a:solidFill>
                <a:latin typeface="Calibri"/>
                <a:cs typeface="Calibri"/>
              </a:rPr>
              <a:t>9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25157" y="4397692"/>
            <a:ext cx="4083050" cy="11550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7180" indent="-28511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97180" algn="l"/>
                <a:tab pos="297815" algn="l"/>
              </a:tabLst>
            </a:pPr>
            <a:r>
              <a:rPr sz="1600" dirty="0">
                <a:latin typeface="Calibri"/>
                <a:cs typeface="Calibri"/>
              </a:rPr>
              <a:t>Vaccinated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661</a:t>
            </a:r>
            <a:r>
              <a:rPr sz="1600" spc="10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persons</a:t>
            </a:r>
            <a:r>
              <a:rPr sz="1600" spc="-6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at</a:t>
            </a:r>
            <a:r>
              <a:rPr sz="1600" spc="4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the</a:t>
            </a:r>
            <a:r>
              <a:rPr sz="1600" spc="-7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football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games</a:t>
            </a:r>
            <a:endParaRPr sz="1600">
              <a:latin typeface="Calibri"/>
              <a:cs typeface="Calibri"/>
            </a:endParaRPr>
          </a:p>
          <a:p>
            <a:pPr marL="297180" marR="21590" indent="-285115">
              <a:lnSpc>
                <a:spcPct val="100000"/>
              </a:lnSpc>
              <a:spcBef>
                <a:spcPts val="1205"/>
              </a:spcBef>
              <a:buFont typeface="Arial"/>
              <a:buChar char="•"/>
              <a:tabLst>
                <a:tab pos="297180" algn="l"/>
                <a:tab pos="297815" algn="l"/>
              </a:tabLst>
            </a:pPr>
            <a:r>
              <a:rPr sz="1600" dirty="0">
                <a:latin typeface="Calibri"/>
                <a:cs typeface="Calibri"/>
              </a:rPr>
              <a:t>For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M&amp;E,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compared</a:t>
            </a:r>
            <a:r>
              <a:rPr sz="1600" spc="-4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number</a:t>
            </a:r>
            <a:r>
              <a:rPr sz="1600" spc="-8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of</a:t>
            </a:r>
            <a:r>
              <a:rPr sz="1600" spc="8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vaccinations </a:t>
            </a:r>
            <a:r>
              <a:rPr sz="1600" dirty="0">
                <a:latin typeface="Calibri"/>
                <a:cs typeface="Calibri"/>
              </a:rPr>
              <a:t>from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the</a:t>
            </a:r>
            <a:r>
              <a:rPr sz="1600" spc="2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same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days</a:t>
            </a:r>
            <a:r>
              <a:rPr sz="1600" spc="-7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and</a:t>
            </a:r>
            <a:r>
              <a:rPr sz="1600" spc="-4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regions: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fixed</a:t>
            </a:r>
            <a:r>
              <a:rPr sz="1600" spc="-4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site</a:t>
            </a:r>
            <a:r>
              <a:rPr sz="1600" spc="20" dirty="0">
                <a:latin typeface="Calibri"/>
                <a:cs typeface="Calibri"/>
              </a:rPr>
              <a:t> </a:t>
            </a:r>
            <a:r>
              <a:rPr sz="1600" spc="-25" dirty="0">
                <a:latin typeface="Calibri"/>
                <a:cs typeface="Calibri"/>
              </a:rPr>
              <a:t>vs. </a:t>
            </a:r>
            <a:r>
              <a:rPr sz="1600" dirty="0">
                <a:latin typeface="Calibri"/>
                <a:cs typeface="Calibri"/>
              </a:rPr>
              <a:t>event-based</a:t>
            </a:r>
            <a:r>
              <a:rPr sz="1600" spc="4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vaccination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52400" y="10160"/>
            <a:ext cx="11866880" cy="1635760"/>
            <a:chOff x="152400" y="10160"/>
            <a:chExt cx="11866880" cy="163576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52400" y="10160"/>
              <a:ext cx="11866880" cy="254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602486" y="297383"/>
              <a:ext cx="3695433" cy="1277416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60228" y="572291"/>
              <a:ext cx="1976446" cy="1068215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572000" y="416560"/>
              <a:ext cx="1361440" cy="1229360"/>
            </a:xfrm>
            <a:prstGeom prst="rect">
              <a:avLst/>
            </a:prstGeom>
          </p:spPr>
        </p:pic>
      </p:grpSp>
      <p:sp>
        <p:nvSpPr>
          <p:cNvPr id="7" name="object 7"/>
          <p:cNvSpPr txBox="1"/>
          <p:nvPr/>
        </p:nvSpPr>
        <p:spPr>
          <a:xfrm>
            <a:off x="762952" y="4271581"/>
            <a:ext cx="2851150" cy="60007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3750" b="1" dirty="0">
                <a:latin typeface="Arial"/>
                <a:cs typeface="Arial"/>
              </a:rPr>
              <a:t>THANK</a:t>
            </a:r>
            <a:r>
              <a:rPr sz="3750" b="1" spc="-140" dirty="0">
                <a:latin typeface="Arial"/>
                <a:cs typeface="Arial"/>
              </a:rPr>
              <a:t> </a:t>
            </a:r>
            <a:r>
              <a:rPr sz="3750" b="1" spc="-25" dirty="0">
                <a:latin typeface="Arial"/>
                <a:cs typeface="Arial"/>
              </a:rPr>
              <a:t>YOU</a:t>
            </a:r>
            <a:endParaRPr sz="3750">
              <a:latin typeface="Arial"/>
              <a:cs typeface="Arial"/>
            </a:endParaRPr>
          </a:p>
        </p:txBody>
      </p:sp>
      <p:pic>
        <p:nvPicPr>
          <p:cNvPr id="8" name="object 8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9662159" y="5760720"/>
            <a:ext cx="1879600" cy="619760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190239" y="5730240"/>
            <a:ext cx="1757680" cy="660400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7589519" y="5923279"/>
            <a:ext cx="1930400" cy="355600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5232400" y="5750559"/>
            <a:ext cx="2113279" cy="640080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676400" y="5720079"/>
            <a:ext cx="1168400" cy="731519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345440" y="5740400"/>
            <a:ext cx="914400" cy="690880"/>
          </a:xfrm>
          <a:prstGeom prst="rect">
            <a:avLst/>
          </a:prstGeom>
        </p:spPr>
      </p:pic>
      <p:pic>
        <p:nvPicPr>
          <p:cNvPr id="14" name="object 14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7731759" y="1849120"/>
            <a:ext cx="3413759" cy="3667759"/>
          </a:xfrm>
          <a:prstGeom prst="rect">
            <a:avLst/>
          </a:prstGeom>
        </p:spPr>
      </p:pic>
      <p:sp>
        <p:nvSpPr>
          <p:cNvPr id="15" name="object 15"/>
          <p:cNvSpPr txBox="1"/>
          <p:nvPr/>
        </p:nvSpPr>
        <p:spPr>
          <a:xfrm>
            <a:off x="765175" y="2260536"/>
            <a:ext cx="2131695" cy="3067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850" b="1" i="1" spc="155" dirty="0">
                <a:latin typeface="Calibri"/>
                <a:cs typeface="Calibri"/>
              </a:rPr>
              <a:t>Chima</a:t>
            </a:r>
            <a:r>
              <a:rPr sz="1850" b="1" i="1" spc="-30" dirty="0">
                <a:latin typeface="Calibri"/>
                <a:cs typeface="Calibri"/>
              </a:rPr>
              <a:t> </a:t>
            </a:r>
            <a:r>
              <a:rPr sz="1850" b="1" i="1" spc="150" dirty="0">
                <a:latin typeface="Calibri"/>
                <a:cs typeface="Calibri"/>
              </a:rPr>
              <a:t>E.</a:t>
            </a:r>
            <a:r>
              <a:rPr sz="1850" b="1" i="1" spc="45" dirty="0">
                <a:latin typeface="Calibri"/>
                <a:cs typeface="Calibri"/>
              </a:rPr>
              <a:t> </a:t>
            </a:r>
            <a:r>
              <a:rPr sz="1850" b="1" i="1" spc="130" dirty="0">
                <a:latin typeface="Calibri"/>
                <a:cs typeface="Calibri"/>
              </a:rPr>
              <a:t>Onuekwe</a:t>
            </a:r>
            <a:endParaRPr sz="1850">
              <a:latin typeface="Calibri"/>
              <a:cs typeface="Calibri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title"/>
          </p:nvPr>
        </p:nvSpPr>
        <p:spPr>
          <a:xfrm>
            <a:off x="765175" y="2534919"/>
            <a:ext cx="5031740" cy="3067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850" spc="75" dirty="0">
                <a:solidFill>
                  <a:srgbClr val="000000"/>
                </a:solidFill>
                <a:latin typeface="Calibri"/>
                <a:cs typeface="Calibri"/>
              </a:rPr>
              <a:t>Risk</a:t>
            </a:r>
            <a:r>
              <a:rPr sz="1850" spc="19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50" dirty="0">
                <a:solidFill>
                  <a:srgbClr val="000000"/>
                </a:solidFill>
                <a:latin typeface="Calibri"/>
                <a:cs typeface="Calibri"/>
              </a:rPr>
              <a:t>Communication</a:t>
            </a:r>
            <a:r>
              <a:rPr sz="1850" spc="10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50" dirty="0">
                <a:solidFill>
                  <a:srgbClr val="000000"/>
                </a:solidFill>
                <a:latin typeface="Calibri"/>
                <a:cs typeface="Calibri"/>
              </a:rPr>
              <a:t>and</a:t>
            </a:r>
            <a:r>
              <a:rPr sz="1850" spc="229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50" dirty="0">
                <a:solidFill>
                  <a:srgbClr val="000000"/>
                </a:solidFill>
                <a:latin typeface="Calibri"/>
                <a:cs typeface="Calibri"/>
              </a:rPr>
              <a:t>Community</a:t>
            </a:r>
            <a:r>
              <a:rPr sz="1850" spc="7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50" spc="45" dirty="0">
                <a:solidFill>
                  <a:srgbClr val="000000"/>
                </a:solidFill>
                <a:latin typeface="Calibri"/>
                <a:cs typeface="Calibri"/>
              </a:rPr>
              <a:t>Engagement</a:t>
            </a:r>
            <a:endParaRPr sz="185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65175" y="2810192"/>
            <a:ext cx="3620135" cy="5810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ts val="2190"/>
              </a:lnSpc>
              <a:spcBef>
                <a:spcPts val="90"/>
              </a:spcBef>
            </a:pPr>
            <a:r>
              <a:rPr sz="1850" spc="-10" dirty="0">
                <a:latin typeface="Calibri"/>
                <a:cs typeface="Calibri"/>
              </a:rPr>
              <a:t>Officer,</a:t>
            </a:r>
            <a:endParaRPr sz="1850">
              <a:latin typeface="Calibri"/>
              <a:cs typeface="Calibri"/>
            </a:endParaRPr>
          </a:p>
          <a:p>
            <a:pPr marL="12700">
              <a:lnSpc>
                <a:spcPts val="2190"/>
              </a:lnSpc>
            </a:pPr>
            <a:r>
              <a:rPr sz="1850" dirty="0">
                <a:latin typeface="Calibri"/>
                <a:cs typeface="Calibri"/>
              </a:rPr>
              <a:t>World</a:t>
            </a:r>
            <a:r>
              <a:rPr sz="1850" spc="35" dirty="0">
                <a:latin typeface="Calibri"/>
                <a:cs typeface="Calibri"/>
              </a:rPr>
              <a:t> </a:t>
            </a:r>
            <a:r>
              <a:rPr sz="1850" dirty="0">
                <a:latin typeface="Calibri"/>
                <a:cs typeface="Calibri"/>
              </a:rPr>
              <a:t>Health</a:t>
            </a:r>
            <a:r>
              <a:rPr sz="1850" spc="120" dirty="0">
                <a:latin typeface="Calibri"/>
                <a:cs typeface="Calibri"/>
              </a:rPr>
              <a:t> </a:t>
            </a:r>
            <a:r>
              <a:rPr sz="1850" dirty="0">
                <a:latin typeface="Calibri"/>
                <a:cs typeface="Calibri"/>
              </a:rPr>
              <a:t>Organization,</a:t>
            </a:r>
            <a:r>
              <a:rPr sz="1850" spc="-70" dirty="0">
                <a:latin typeface="Calibri"/>
                <a:cs typeface="Calibri"/>
              </a:rPr>
              <a:t> </a:t>
            </a:r>
            <a:r>
              <a:rPr sz="1850" spc="-10" dirty="0">
                <a:latin typeface="Calibri"/>
                <a:cs typeface="Calibri"/>
              </a:rPr>
              <a:t>Tanzania</a:t>
            </a:r>
            <a:endParaRPr sz="18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566</Words>
  <Application>Microsoft Office PowerPoint</Application>
  <PresentationFormat>Widescreen</PresentationFormat>
  <Paragraphs>113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Translating Evidence to Action: An Event-Based Vaccination Approach in Tanzania</vt:lpstr>
      <vt:lpstr>The Problem</vt:lpstr>
      <vt:lpstr>The Solution</vt:lpstr>
      <vt:lpstr>Outcomes and Key Learnings</vt:lpstr>
      <vt:lpstr>Risk Communication and Community Engagement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Translating Evidence to Action: An Event-Based Vaccination Approach in Tanzania</dc:title>
  <dc:creator>RAMIREZ GONZALEZ, Alejandro</dc:creator>
  <cp:lastModifiedBy>RAMIREZ GONZALEZ, Alejandro</cp:lastModifiedBy>
  <cp:revision>1</cp:revision>
  <dcterms:created xsi:type="dcterms:W3CDTF">2022-07-08T07:33:13Z</dcterms:created>
  <dcterms:modified xsi:type="dcterms:W3CDTF">2022-07-08T07:36:01Z</dcterms:modified>
</cp:coreProperties>
</file>