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011251207" r:id="rId4"/>
    <p:sldId id="272" r:id="rId5"/>
    <p:sldId id="280" r:id="rId6"/>
    <p:sldId id="2011251244" r:id="rId7"/>
    <p:sldId id="2011251234" r:id="rId8"/>
    <p:sldId id="2011251247"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0F"/>
    <a:srgbClr val="CCCCCC"/>
    <a:srgbClr val="FDAE6B"/>
    <a:srgbClr val="73B273"/>
    <a:srgbClr val="828282"/>
    <a:srgbClr val="FFFF73"/>
    <a:srgbClr val="E6550D"/>
    <a:srgbClr val="898483"/>
    <a:srgbClr val="FFD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C1200A-B30D-492A-BBC8-93FC7CCBC51B}" v="2" dt="2022-09-20T11:04:45.7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8"/>
    <p:restoredTop sz="90760" autoAdjust="0"/>
  </p:normalViewPr>
  <p:slideViewPr>
    <p:cSldViewPr snapToGrid="0" snapToObjects="1">
      <p:cViewPr varScale="1">
        <p:scale>
          <a:sx n="75" d="100"/>
          <a:sy n="75" d="100"/>
        </p:scale>
        <p:origin x="95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843551-B2DB-6B41-BE31-5C6FCEE69A49}" type="datetimeFigureOut">
              <a:rPr lang="en-US" smtClean="0"/>
              <a:t>9/20/2022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7B764F-28F3-8740-9006-2F1B165898FD}" type="slidenum">
              <a:rPr lang="en-US" smtClean="0"/>
              <a:t>‹#›</a:t>
            </a:fld>
            <a:endParaRPr lang="en-US"/>
          </a:p>
        </p:txBody>
      </p:sp>
    </p:spTree>
    <p:extLst>
      <p:ext uri="{BB962C8B-B14F-4D97-AF65-F5344CB8AC3E}">
        <p14:creationId xmlns:p14="http://schemas.microsoft.com/office/powerpoint/2010/main" val="1260539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7B764F-28F3-8740-9006-2F1B165898FD}" type="slidenum">
              <a:rPr lang="en-US" smtClean="0"/>
              <a:t>1</a:t>
            </a:fld>
            <a:endParaRPr lang="en-US"/>
          </a:p>
        </p:txBody>
      </p:sp>
    </p:spTree>
    <p:extLst>
      <p:ext uri="{BB962C8B-B14F-4D97-AF65-F5344CB8AC3E}">
        <p14:creationId xmlns:p14="http://schemas.microsoft.com/office/powerpoint/2010/main" val="3589523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7B764F-28F3-8740-9006-2F1B165898FD}" type="slidenum">
              <a:rPr lang="en-US" smtClean="0"/>
              <a:t>2</a:t>
            </a:fld>
            <a:endParaRPr lang="en-US"/>
          </a:p>
        </p:txBody>
      </p:sp>
    </p:spTree>
    <p:extLst>
      <p:ext uri="{BB962C8B-B14F-4D97-AF65-F5344CB8AC3E}">
        <p14:creationId xmlns:p14="http://schemas.microsoft.com/office/powerpoint/2010/main" val="2202891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ts val="1880"/>
              </a:lnSpc>
              <a:spcBef>
                <a:spcPts val="0"/>
              </a:spcBef>
              <a:spcAft>
                <a:spcPts val="400"/>
              </a:spcAft>
              <a:buSzPct val="150000"/>
              <a:buFont typeface="Wingdings" pitchFamily="2" charset="2"/>
              <a:buChar char="§"/>
            </a:pPr>
            <a:r>
              <a:rPr lang="en-US" b="1" dirty="0"/>
              <a:t>Delayed outbreak response</a:t>
            </a:r>
          </a:p>
          <a:p>
            <a:pPr marL="742950" lvl="1" indent="-285750" algn="l">
              <a:lnSpc>
                <a:spcPts val="1880"/>
              </a:lnSpc>
              <a:spcBef>
                <a:spcPts val="0"/>
              </a:spcBef>
              <a:spcAft>
                <a:spcPts val="400"/>
              </a:spcAft>
              <a:buSzPct val="150000"/>
              <a:buFont typeface="Wingdings" pitchFamily="2" charset="2"/>
              <a:buChar char="§"/>
            </a:pPr>
            <a:r>
              <a:rPr lang="en-US" sz="1200" b="1" dirty="0">
                <a:solidFill>
                  <a:srgbClr val="898483"/>
                </a:solidFill>
                <a:latin typeface="Open Sans" panose="020B0606030504020204" pitchFamily="34" charset="0"/>
              </a:rPr>
              <a:t>Ethiopia</a:t>
            </a:r>
            <a:r>
              <a:rPr lang="en-US" sz="1200" dirty="0">
                <a:solidFill>
                  <a:srgbClr val="898483"/>
                </a:solidFill>
                <a:latin typeface="Open Sans" panose="020B0606030504020204" pitchFamily="34" charset="0"/>
              </a:rPr>
              <a:t> -  challenges with defining specific COVID risk mitigation measures in absence of clear guidelines; , challenges in mobilizing resources for IPC supplies/PPE (ICG funds used).</a:t>
            </a:r>
          </a:p>
          <a:p>
            <a:pPr marL="742950" lvl="1" indent="-285750" algn="l">
              <a:lnSpc>
                <a:spcPts val="1880"/>
              </a:lnSpc>
              <a:spcBef>
                <a:spcPts val="0"/>
              </a:spcBef>
              <a:spcAft>
                <a:spcPts val="400"/>
              </a:spcAft>
              <a:buSzPct val="150000"/>
              <a:buFont typeface="Wingdings" pitchFamily="2" charset="2"/>
              <a:buChar char="§"/>
            </a:pPr>
            <a:r>
              <a:rPr lang="en-US" sz="1200" b="1" dirty="0">
                <a:solidFill>
                  <a:srgbClr val="898483"/>
                </a:solidFill>
                <a:latin typeface="Open Sans" panose="020B0606030504020204" pitchFamily="34" charset="0"/>
              </a:rPr>
              <a:t>Uganda</a:t>
            </a:r>
            <a:r>
              <a:rPr lang="en-US" sz="1200" dirty="0">
                <a:solidFill>
                  <a:srgbClr val="898483"/>
                </a:solidFill>
                <a:latin typeface="Open Sans" panose="020B0606030504020204" pitchFamily="34" charset="0"/>
              </a:rPr>
              <a:t> - public health restrictions, lack of  country prioritization, increase needs for COVID risk mitigation measures. Implementation 3 months post ICG approval. </a:t>
            </a:r>
          </a:p>
          <a:p>
            <a:pPr marL="742950" lvl="2" indent="-285750" algn="l">
              <a:lnSpc>
                <a:spcPts val="1880"/>
              </a:lnSpc>
              <a:spcBef>
                <a:spcPts val="0"/>
              </a:spcBef>
              <a:spcAft>
                <a:spcPts val="400"/>
              </a:spcAft>
              <a:buSzPct val="150000"/>
              <a:buFont typeface="Wingdings" pitchFamily="2" charset="2"/>
              <a:buChar char="§"/>
            </a:pPr>
            <a:r>
              <a:rPr lang="en-US" sz="1200" b="1" dirty="0">
                <a:solidFill>
                  <a:srgbClr val="898483"/>
                </a:solidFill>
                <a:latin typeface="Open Sans" panose="020B0606030504020204" pitchFamily="34" charset="0"/>
              </a:rPr>
              <a:t>South Sudan </a:t>
            </a:r>
            <a:r>
              <a:rPr lang="en-US" sz="1200" dirty="0">
                <a:solidFill>
                  <a:srgbClr val="898483"/>
                </a:solidFill>
                <a:latin typeface="Open Sans" panose="020B0606030504020204" pitchFamily="34" charset="0"/>
              </a:rPr>
              <a:t>- uncertainty on ability to implement campaign in COVID context, lack of prioritization, challenges in mobilizing resources for IPC supplies/PPE (ICG funds used).</a:t>
            </a:r>
          </a:p>
          <a:p>
            <a:pPr marL="285750" indent="-285750">
              <a:lnSpc>
                <a:spcPts val="1880"/>
              </a:lnSpc>
              <a:spcBef>
                <a:spcPts val="0"/>
              </a:spcBef>
              <a:spcAft>
                <a:spcPts val="400"/>
              </a:spcAft>
              <a:buSzPct val="150000"/>
              <a:buFont typeface="Wingdings" pitchFamily="2" charset="2"/>
              <a:buChar char="§"/>
            </a:pPr>
            <a:r>
              <a:rPr lang="en-US" b="1" dirty="0"/>
              <a:t>Decreased surveillance </a:t>
            </a:r>
          </a:p>
          <a:p>
            <a:pPr marL="742950" lvl="2" indent="-285750" algn="l">
              <a:lnSpc>
                <a:spcPts val="1880"/>
              </a:lnSpc>
              <a:spcBef>
                <a:spcPts val="0"/>
              </a:spcBef>
              <a:spcAft>
                <a:spcPts val="400"/>
              </a:spcAft>
              <a:buSzPct val="150000"/>
              <a:buFont typeface="Wingdings" pitchFamily="2" charset="2"/>
              <a:buChar char="§"/>
            </a:pPr>
            <a:r>
              <a:rPr lang="en-US" sz="1200" dirty="0">
                <a:solidFill>
                  <a:srgbClr val="898483"/>
                </a:solidFill>
                <a:latin typeface="Open Sans" panose="020B0606030504020204" pitchFamily="34" charset="0"/>
              </a:rPr>
              <a:t>67% reduction in number of samples received by national labs compared to same period last year</a:t>
            </a:r>
          </a:p>
          <a:p>
            <a:pPr marL="742950" lvl="2" indent="-285750" algn="l">
              <a:lnSpc>
                <a:spcPts val="1880"/>
              </a:lnSpc>
              <a:spcBef>
                <a:spcPts val="0"/>
              </a:spcBef>
              <a:spcAft>
                <a:spcPts val="400"/>
              </a:spcAft>
              <a:buSzPct val="150000"/>
              <a:buFont typeface="Wingdings" pitchFamily="2" charset="2"/>
              <a:buChar char="§"/>
            </a:pPr>
            <a:r>
              <a:rPr lang="en-US" sz="1200" dirty="0">
                <a:solidFill>
                  <a:srgbClr val="898483"/>
                </a:solidFill>
                <a:latin typeface="Open Sans" panose="020B0606030504020204" pitchFamily="34" charset="0"/>
              </a:rPr>
              <a:t>Operations/Logistics affected by lack of transport routes and rising costs (e.g. tripling of shipping costs in certain contexts).</a:t>
            </a:r>
          </a:p>
          <a:p>
            <a:pPr marL="285750" indent="-285750">
              <a:lnSpc>
                <a:spcPts val="1880"/>
              </a:lnSpc>
              <a:spcBef>
                <a:spcPts val="0"/>
              </a:spcBef>
              <a:spcAft>
                <a:spcPts val="400"/>
              </a:spcAft>
              <a:buSzPct val="150000"/>
              <a:buFont typeface="Wingdings" pitchFamily="2" charset="2"/>
              <a:buChar char="§"/>
            </a:pPr>
            <a:r>
              <a:rPr lang="en-US" b="1" dirty="0"/>
              <a:t>Delayed or disrupted preventive immunization activities</a:t>
            </a:r>
          </a:p>
          <a:p>
            <a:pPr marL="285750" lvl="1" indent="-285750" algn="l">
              <a:lnSpc>
                <a:spcPts val="1880"/>
              </a:lnSpc>
              <a:spcBef>
                <a:spcPts val="0"/>
              </a:spcBef>
              <a:spcAft>
                <a:spcPts val="400"/>
              </a:spcAft>
              <a:buSzPct val="150000"/>
              <a:buFont typeface="Wingdings" pitchFamily="2" charset="2"/>
              <a:buChar char="§"/>
            </a:pPr>
            <a:r>
              <a:rPr lang="en-US" sz="1400" b="1" dirty="0">
                <a:solidFill>
                  <a:srgbClr val="898483"/>
                </a:solidFill>
                <a:latin typeface="Open Sans" panose="020B0606030504020204" pitchFamily="34" charset="0"/>
              </a:rPr>
              <a:t>RI disruptions (no quantifiable data available yet, but modelling in progress).</a:t>
            </a:r>
          </a:p>
          <a:p>
            <a:pPr marL="742950" lvl="2" indent="-285750" algn="l">
              <a:lnSpc>
                <a:spcPts val="1880"/>
              </a:lnSpc>
              <a:spcBef>
                <a:spcPts val="0"/>
              </a:spcBef>
              <a:spcAft>
                <a:spcPts val="400"/>
              </a:spcAft>
              <a:buSzPct val="150000"/>
              <a:buFont typeface="Wingdings" pitchFamily="2" charset="2"/>
              <a:buChar char="§"/>
            </a:pPr>
            <a:r>
              <a:rPr lang="en-US" sz="1200" dirty="0">
                <a:solidFill>
                  <a:srgbClr val="898483"/>
                </a:solidFill>
                <a:latin typeface="Open Sans" panose="020B0606030504020204" pitchFamily="34" charset="0"/>
              </a:rPr>
              <a:t>Initial pulse survey clearly indicates disruptions, hesitancy of caregivers to access immunization services, safety concerns by HCWs, e.g. Brazil has maintained YF RI in affected areas but uncertainty persists on community readiness to receive those services.</a:t>
            </a:r>
          </a:p>
          <a:p>
            <a:pPr marL="285750" indent="-285750">
              <a:lnSpc>
                <a:spcPts val="1880"/>
              </a:lnSpc>
              <a:spcBef>
                <a:spcPts val="0"/>
              </a:spcBef>
              <a:spcAft>
                <a:spcPts val="400"/>
              </a:spcAft>
              <a:buSzPct val="150000"/>
              <a:buFont typeface="Wingdings" pitchFamily="2" charset="2"/>
              <a:buChar char="§"/>
            </a:pPr>
            <a:r>
              <a:rPr lang="en-US" b="1" dirty="0"/>
              <a:t>Programmatic, epidemic, resources and partnership risks identified, assessed and monitored including delays to EYE implementation due to shifting priorities and complexity of virtual working environments</a:t>
            </a:r>
          </a:p>
          <a:p>
            <a:pPr marL="285750" indent="-285750">
              <a:lnSpc>
                <a:spcPts val="1880"/>
              </a:lnSpc>
              <a:spcBef>
                <a:spcPts val="0"/>
              </a:spcBef>
              <a:spcAft>
                <a:spcPts val="400"/>
              </a:spcAft>
              <a:buSzPct val="150000"/>
              <a:buFont typeface="Wingdings" pitchFamily="2" charset="2"/>
              <a:buChar char="§"/>
            </a:pPr>
            <a:r>
              <a:rPr lang="en-US" b="1" dirty="0"/>
              <a:t>Opportunities</a:t>
            </a:r>
          </a:p>
          <a:p>
            <a:pPr marL="285750" lvl="1" indent="-285750" algn="l">
              <a:lnSpc>
                <a:spcPts val="1880"/>
              </a:lnSpc>
              <a:spcBef>
                <a:spcPts val="0"/>
              </a:spcBef>
              <a:spcAft>
                <a:spcPts val="400"/>
              </a:spcAft>
              <a:buSzPct val="150000"/>
              <a:buFont typeface="Wingdings" pitchFamily="2" charset="2"/>
              <a:buChar char="§"/>
            </a:pPr>
            <a:r>
              <a:rPr lang="en-US" sz="1400" b="1" dirty="0">
                <a:solidFill>
                  <a:srgbClr val="898483"/>
                </a:solidFill>
                <a:latin typeface="Open Sans" panose="020B0606030504020204" pitchFamily="34" charset="0"/>
              </a:rPr>
              <a:t>Integration of YF into COVID surveillance efforts, and EYE </a:t>
            </a:r>
            <a:r>
              <a:rPr lang="en-US" sz="1400" b="1" dirty="0" err="1">
                <a:solidFill>
                  <a:srgbClr val="898483"/>
                </a:solidFill>
                <a:latin typeface="Open Sans" panose="020B0606030504020204" pitchFamily="34" charset="0"/>
              </a:rPr>
              <a:t>programme</a:t>
            </a:r>
            <a:r>
              <a:rPr lang="en-US" sz="1400" b="1" dirty="0">
                <a:solidFill>
                  <a:srgbClr val="898483"/>
                </a:solidFill>
                <a:latin typeface="Open Sans" panose="020B0606030504020204" pitchFamily="34" charset="0"/>
              </a:rPr>
              <a:t> efforts to ensure continuity of YF control activities.</a:t>
            </a:r>
          </a:p>
          <a:p>
            <a:pPr marL="285750" lvl="1" indent="-285750" algn="l">
              <a:lnSpc>
                <a:spcPts val="1880"/>
              </a:lnSpc>
              <a:spcAft>
                <a:spcPts val="600"/>
              </a:spcAft>
              <a:buSzPct val="150000"/>
              <a:buFont typeface="Wingdings" pitchFamily="2" charset="2"/>
              <a:buChar char="§"/>
            </a:pPr>
            <a:r>
              <a:rPr lang="en-US" sz="1400" b="1" dirty="0">
                <a:solidFill>
                  <a:srgbClr val="898483"/>
                </a:solidFill>
                <a:latin typeface="Open Sans" panose="020B0606030504020204" pitchFamily="34" charset="0"/>
              </a:rPr>
              <a:t>Grouping of samples from different pathogens, when possible and when to be delivered to the same reference laboratories (Int. samples transport ops).</a:t>
            </a:r>
          </a:p>
          <a:p>
            <a:endParaRPr lang="en-GB" dirty="0"/>
          </a:p>
        </p:txBody>
      </p:sp>
      <p:sp>
        <p:nvSpPr>
          <p:cNvPr id="4" name="Slide Number Placeholder 3"/>
          <p:cNvSpPr>
            <a:spLocks noGrp="1"/>
          </p:cNvSpPr>
          <p:nvPr>
            <p:ph type="sldNum" sz="quarter" idx="5"/>
          </p:nvPr>
        </p:nvSpPr>
        <p:spPr/>
        <p:txBody>
          <a:bodyPr/>
          <a:lstStyle/>
          <a:p>
            <a:fld id="{E87B764F-28F3-8740-9006-2F1B165898FD}" type="slidenum">
              <a:rPr lang="en-US" smtClean="0"/>
              <a:t>3</a:t>
            </a:fld>
            <a:endParaRPr lang="en-US"/>
          </a:p>
        </p:txBody>
      </p:sp>
    </p:spTree>
    <p:extLst>
      <p:ext uri="{BB962C8B-B14F-4D97-AF65-F5344CB8AC3E}">
        <p14:creationId xmlns:p14="http://schemas.microsoft.com/office/powerpoint/2010/main" val="3055708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7B764F-28F3-8740-9006-2F1B165898FD}" type="slidenum">
              <a:rPr lang="en-US" smtClean="0"/>
              <a:t>4</a:t>
            </a:fld>
            <a:endParaRPr lang="en-US"/>
          </a:p>
        </p:txBody>
      </p:sp>
    </p:spTree>
    <p:extLst>
      <p:ext uri="{BB962C8B-B14F-4D97-AF65-F5344CB8AC3E}">
        <p14:creationId xmlns:p14="http://schemas.microsoft.com/office/powerpoint/2010/main" val="2767143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7B764F-28F3-8740-9006-2F1B165898FD}" type="slidenum">
              <a:rPr lang="en-US" smtClean="0"/>
              <a:t>5</a:t>
            </a:fld>
            <a:endParaRPr lang="en-US"/>
          </a:p>
        </p:txBody>
      </p:sp>
    </p:spTree>
    <p:extLst>
      <p:ext uri="{BB962C8B-B14F-4D97-AF65-F5344CB8AC3E}">
        <p14:creationId xmlns:p14="http://schemas.microsoft.com/office/powerpoint/2010/main" val="213228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Over </a:t>
            </a:r>
            <a:r>
              <a:rPr lang="en-US" sz="1400" b="0" dirty="0"/>
              <a:t>53 million people </a:t>
            </a:r>
            <a:r>
              <a:rPr lang="en-US" sz="1200" b="0" dirty="0"/>
              <a:t>planned to receive YF vaccine in 2021 through combination of preventive mass vaccination campaigns (PMVC), new routine introduction (RI) and catch-up activities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err="1"/>
              <a:t>Nb</a:t>
            </a:r>
            <a:r>
              <a:rPr lang="en-US" sz="1200" b="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Sudan – As of 12 March, country updated that 100,000 dose YF (9m-60y), OCV  and MCV (for &lt;15) will be launched 21 March. Initially anticipated around 28 Feb then pushed to 8 March. Delayed from 8 March secondary to competing activities and currency exchange rate.  The dates of delivery for 5-dose vials for RI introduction are yet to be confirmed.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Rep of Congo is nation-wide but excluding Pointe Noire (Pointe Noire was covered in 2018 reactive campaign)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Nigeria activity will include Kano and </a:t>
            </a:r>
            <a:r>
              <a:rPr lang="en-US" sz="1200" b="0" dirty="0" err="1"/>
              <a:t>Borno</a:t>
            </a:r>
            <a:r>
              <a:rPr lang="en-US" sz="1200" b="0" dirty="0"/>
              <a:t>. Other states yet to be confirmed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Updated titled to include &gt;140million persons protected via EYE since inception (preventive &amp; reactive), more than 53 million planned for protection in 2021. Children vaccinated through routine immunization would be in addition.</a:t>
            </a:r>
          </a:p>
          <a:p>
            <a:endParaRPr lang="en-GB" b="0" dirty="0"/>
          </a:p>
        </p:txBody>
      </p:sp>
      <p:sp>
        <p:nvSpPr>
          <p:cNvPr id="4" name="Slide Number Placeholder 3"/>
          <p:cNvSpPr>
            <a:spLocks noGrp="1"/>
          </p:cNvSpPr>
          <p:nvPr>
            <p:ph type="sldNum" sz="quarter" idx="5"/>
          </p:nvPr>
        </p:nvSpPr>
        <p:spPr/>
        <p:txBody>
          <a:bodyPr/>
          <a:lstStyle/>
          <a:p>
            <a:fld id="{ABE8D0E3-791A-45FF-AF8E-E5EB0840E700}" type="slidenum">
              <a:rPr lang="en-US" smtClean="0"/>
              <a:t>6</a:t>
            </a:fld>
            <a:endParaRPr lang="en-US"/>
          </a:p>
        </p:txBody>
      </p:sp>
    </p:spTree>
    <p:extLst>
      <p:ext uri="{BB962C8B-B14F-4D97-AF65-F5344CB8AC3E}">
        <p14:creationId xmlns:p14="http://schemas.microsoft.com/office/powerpoint/2010/main" val="2907118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Almost </a:t>
            </a:r>
            <a:r>
              <a:rPr lang="en-US" sz="1400" b="1" dirty="0"/>
              <a:t>50 million people </a:t>
            </a:r>
            <a:r>
              <a:rPr lang="en-US" sz="1200" b="1" dirty="0"/>
              <a:t>planned to receive YF vaccine in 2021 through combination of preventive mass vaccination campaigns (PMVC), new routine introduction (RI) and catch-up activities</a:t>
            </a:r>
          </a:p>
          <a:p>
            <a:endParaRPr lang="en-GB" dirty="0"/>
          </a:p>
        </p:txBody>
      </p:sp>
      <p:sp>
        <p:nvSpPr>
          <p:cNvPr id="4" name="Slide Number Placeholder 3"/>
          <p:cNvSpPr>
            <a:spLocks noGrp="1"/>
          </p:cNvSpPr>
          <p:nvPr>
            <p:ph type="sldNum" sz="quarter" idx="5"/>
          </p:nvPr>
        </p:nvSpPr>
        <p:spPr/>
        <p:txBody>
          <a:bodyPr/>
          <a:lstStyle/>
          <a:p>
            <a:fld id="{ABE8D0E3-791A-45FF-AF8E-E5EB0840E700}" type="slidenum">
              <a:rPr lang="en-US" smtClean="0"/>
              <a:t>7</a:t>
            </a:fld>
            <a:endParaRPr lang="en-US"/>
          </a:p>
        </p:txBody>
      </p:sp>
    </p:spTree>
    <p:extLst>
      <p:ext uri="{BB962C8B-B14F-4D97-AF65-F5344CB8AC3E}">
        <p14:creationId xmlns:p14="http://schemas.microsoft.com/office/powerpoint/2010/main" val="1051881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7B764F-28F3-8740-9006-2F1B165898FD}" type="slidenum">
              <a:rPr lang="en-US" smtClean="0"/>
              <a:t>8</a:t>
            </a:fld>
            <a:endParaRPr lang="en-US"/>
          </a:p>
        </p:txBody>
      </p:sp>
    </p:spTree>
    <p:extLst>
      <p:ext uri="{BB962C8B-B14F-4D97-AF65-F5344CB8AC3E}">
        <p14:creationId xmlns:p14="http://schemas.microsoft.com/office/powerpoint/2010/main" val="3242421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7B764F-28F3-8740-9006-2F1B165898FD}" type="slidenum">
              <a:rPr lang="en-US" smtClean="0"/>
              <a:t>9</a:t>
            </a:fld>
            <a:endParaRPr lang="en-US"/>
          </a:p>
        </p:txBody>
      </p:sp>
    </p:spTree>
    <p:extLst>
      <p:ext uri="{BB962C8B-B14F-4D97-AF65-F5344CB8AC3E}">
        <p14:creationId xmlns:p14="http://schemas.microsoft.com/office/powerpoint/2010/main" val="1865196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A group of people smiling for the camera&#10;&#10;Description automatically generated">
            <a:extLst>
              <a:ext uri="{FF2B5EF4-FFF2-40B4-BE49-F238E27FC236}">
                <a16:creationId xmlns:a16="http://schemas.microsoft.com/office/drawing/2014/main" id="{9EFF83F6-9BFB-E941-A6A6-A6AA2D0DB92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22586" r="14222" b="14324"/>
          <a:stretch/>
        </p:blipFill>
        <p:spPr>
          <a:xfrm>
            <a:off x="-34251" y="0"/>
            <a:ext cx="12226251" cy="5592726"/>
          </a:xfrm>
          <a:prstGeom prst="rect">
            <a:avLst/>
          </a:prstGeom>
        </p:spPr>
      </p:pic>
      <p:sp>
        <p:nvSpPr>
          <p:cNvPr id="9" name="Rectangle 8">
            <a:extLst>
              <a:ext uri="{FF2B5EF4-FFF2-40B4-BE49-F238E27FC236}">
                <a16:creationId xmlns:a16="http://schemas.microsoft.com/office/drawing/2014/main" id="{B0290893-44FE-754A-883C-850F6F87D196}"/>
              </a:ext>
            </a:extLst>
          </p:cNvPr>
          <p:cNvSpPr/>
          <p:nvPr userDrawn="1"/>
        </p:nvSpPr>
        <p:spPr>
          <a:xfrm>
            <a:off x="0" y="5592726"/>
            <a:ext cx="12192000" cy="1265274"/>
          </a:xfrm>
          <a:prstGeom prst="rect">
            <a:avLst/>
          </a:prstGeom>
          <a:solidFill>
            <a:srgbClr val="FF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941368E-2076-4248-9390-E66AC6E7C675}"/>
              </a:ext>
            </a:extLst>
          </p:cNvPr>
          <p:cNvSpPr>
            <a:spLocks noGrp="1"/>
          </p:cNvSpPr>
          <p:nvPr>
            <p:ph type="title"/>
          </p:nvPr>
        </p:nvSpPr>
        <p:spPr>
          <a:xfrm>
            <a:off x="497840" y="817128"/>
            <a:ext cx="5212080" cy="2914576"/>
          </a:xfrm>
          <a:prstGeom prst="rect">
            <a:avLst/>
          </a:prstGeom>
          <a:solidFill>
            <a:srgbClr val="898483">
              <a:alpha val="70000"/>
            </a:srgbClr>
          </a:solidFill>
          <a:ln w="127000">
            <a:solidFill>
              <a:schemeClr val="bg1"/>
            </a:solidFill>
            <a:miter lim="800000"/>
          </a:ln>
        </p:spPr>
        <p:txBody>
          <a:bodyPr vert="horz" lIns="180000" tIns="180000" rIns="180000" bIns="180000" rtlCol="0" anchor="ctr">
            <a:normAutofit/>
          </a:bodyPr>
          <a:lstStyle/>
          <a:p>
            <a:r>
              <a:rPr lang="en-US" sz="4000" dirty="0">
                <a:latin typeface="Open Sans" panose="020B0606030504020204" pitchFamily="34" charset="0"/>
                <a:ea typeface="Open Sans" panose="020B0606030504020204" pitchFamily="34" charset="0"/>
                <a:cs typeface="Open Sans" panose="020B0606030504020204" pitchFamily="34" charset="0"/>
              </a:rPr>
              <a:t>Updates &amp; Opportunities </a:t>
            </a:r>
            <a:br>
              <a:rPr lang="en-US" sz="4000" dirty="0">
                <a:latin typeface="Open Sans" panose="020B0606030504020204" pitchFamily="34" charset="0"/>
                <a:ea typeface="Open Sans" panose="020B0606030504020204" pitchFamily="34" charset="0"/>
                <a:cs typeface="Open Sans" panose="020B0606030504020204" pitchFamily="34" charset="0"/>
              </a:rPr>
            </a:br>
            <a:r>
              <a:rPr lang="en-US" sz="4000" dirty="0">
                <a:latin typeface="Open Sans" panose="020B0606030504020204" pitchFamily="34" charset="0"/>
                <a:ea typeface="Open Sans" panose="020B0606030504020204" pitchFamily="34" charset="0"/>
                <a:cs typeface="Open Sans" panose="020B0606030504020204" pitchFamily="34" charset="0"/>
              </a:rPr>
              <a:t>in Yellow Fever Surveillance</a:t>
            </a:r>
            <a:endParaRPr lang="en-US" dirty="0"/>
          </a:p>
        </p:txBody>
      </p:sp>
      <p:sp>
        <p:nvSpPr>
          <p:cNvPr id="13" name="TextBox 12">
            <a:extLst>
              <a:ext uri="{FF2B5EF4-FFF2-40B4-BE49-F238E27FC236}">
                <a16:creationId xmlns:a16="http://schemas.microsoft.com/office/drawing/2014/main" id="{9380F75F-82D7-5743-BA1B-A4C0737C2926}"/>
              </a:ext>
            </a:extLst>
          </p:cNvPr>
          <p:cNvSpPr txBox="1"/>
          <p:nvPr userDrawn="1"/>
        </p:nvSpPr>
        <p:spPr>
          <a:xfrm>
            <a:off x="191386" y="5877337"/>
            <a:ext cx="590461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rgbClr val="898483"/>
                </a:solidFill>
                <a:latin typeface="Open Sans Semibold" panose="020B0606030504020204" pitchFamily="34" charset="0"/>
                <a:ea typeface="Open Sans Semibold" panose="020B0606030504020204" pitchFamily="34" charset="0"/>
                <a:cs typeface="Open Sans Semibold" panose="020B0606030504020204" pitchFamily="34" charset="0"/>
              </a:rPr>
              <a:t>Laurence Cibrelus, MD, MPH</a:t>
            </a:r>
          </a:p>
        </p:txBody>
      </p:sp>
      <p:sp>
        <p:nvSpPr>
          <p:cNvPr id="14" name="TextBox 13">
            <a:extLst>
              <a:ext uri="{FF2B5EF4-FFF2-40B4-BE49-F238E27FC236}">
                <a16:creationId xmlns:a16="http://schemas.microsoft.com/office/drawing/2014/main" id="{9B60EB91-9FDE-E045-995E-8FCB4C538C0D}"/>
              </a:ext>
            </a:extLst>
          </p:cNvPr>
          <p:cNvSpPr txBox="1"/>
          <p:nvPr userDrawn="1"/>
        </p:nvSpPr>
        <p:spPr>
          <a:xfrm>
            <a:off x="191386" y="6265970"/>
            <a:ext cx="7672454" cy="307777"/>
          </a:xfrm>
          <a:prstGeom prst="rect">
            <a:avLst/>
          </a:prstGeom>
          <a:noFill/>
        </p:spPr>
        <p:txBody>
          <a:bodyPr wrap="square" rtlCol="0">
            <a:spAutoFit/>
          </a:bodyPr>
          <a:lstStyle/>
          <a:p>
            <a:pPr algn="l">
              <a:lnSpc>
                <a:spcPct val="100000"/>
              </a:lnSpc>
            </a:pPr>
            <a:r>
              <a:rPr lang="en-US" sz="1400" b="1" i="0" dirty="0">
                <a:solidFill>
                  <a:srgbClr val="898483"/>
                </a:solidFill>
                <a:latin typeface="Open Sans Semibold" panose="020B0606030504020204" pitchFamily="34" charset="0"/>
                <a:ea typeface="Open Sans Semibold" panose="020B0606030504020204" pitchFamily="34" charset="0"/>
                <a:cs typeface="Open Sans Semibold" panose="020B0606030504020204" pitchFamily="34" charset="0"/>
              </a:rPr>
              <a:t>EYE Secretariat lead, High Impact Epidemics, WHO Health Emergencies Programme</a:t>
            </a:r>
          </a:p>
        </p:txBody>
      </p:sp>
      <p:sp>
        <p:nvSpPr>
          <p:cNvPr id="12" name="Title Placeholder 1">
            <a:extLst>
              <a:ext uri="{FF2B5EF4-FFF2-40B4-BE49-F238E27FC236}">
                <a16:creationId xmlns:a16="http://schemas.microsoft.com/office/drawing/2014/main" id="{53AF4FAF-226A-D04F-BFAD-BCC6365DE653}"/>
              </a:ext>
            </a:extLst>
          </p:cNvPr>
          <p:cNvSpPr txBox="1">
            <a:spLocks/>
          </p:cNvSpPr>
          <p:nvPr userDrawn="1"/>
        </p:nvSpPr>
        <p:spPr>
          <a:xfrm>
            <a:off x="472026" y="3953021"/>
            <a:ext cx="5609148" cy="595811"/>
          </a:xfrm>
          <a:prstGeom prst="rect">
            <a:avLst/>
          </a:prstGeom>
          <a:noFill/>
          <a:ln w="127000">
            <a:noFill/>
            <a:miter lim="800000"/>
          </a:ln>
          <a:effectLst>
            <a:outerShdw blurRad="50800" dist="38100" dir="5400000" algn="t" rotWithShape="0">
              <a:prstClr val="black">
                <a:alpha val="40000"/>
              </a:prstClr>
            </a:outerShdw>
          </a:effectLst>
        </p:spPr>
        <p:txBody>
          <a:bodyPr vert="horz" lIns="180000" tIns="180000" rIns="180000" bIns="180000" rtlCol="0" anchor="ctr">
            <a:noAutofit/>
          </a:bodyPr>
          <a:lstStyle>
            <a:lvl1pPr algn="ctr" defTabSz="914400" rtl="0" eaLnBrk="1" latinLnBrk="0" hangingPunct="1">
              <a:lnSpc>
                <a:spcPct val="90000"/>
              </a:lnSpc>
              <a:spcBef>
                <a:spcPct val="0"/>
              </a:spcBef>
              <a:buNone/>
              <a:defRPr sz="4000" b="1" i="0" kern="1200">
                <a:solidFill>
                  <a:srgbClr val="FFDB00"/>
                </a:solidFill>
                <a:effectLst>
                  <a:outerShdw blurRad="101600" dist="25400" dir="5400000" algn="t" rotWithShape="0">
                    <a:prstClr val="black">
                      <a:alpha val="27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endParaRPr lang="en-US" sz="2800" dirty="0">
              <a:solidFill>
                <a:schemeClr val="bg1"/>
              </a:solidFill>
            </a:endParaRPr>
          </a:p>
        </p:txBody>
      </p:sp>
      <p:sp>
        <p:nvSpPr>
          <p:cNvPr id="15" name="Title Placeholder 1">
            <a:extLst>
              <a:ext uri="{FF2B5EF4-FFF2-40B4-BE49-F238E27FC236}">
                <a16:creationId xmlns:a16="http://schemas.microsoft.com/office/drawing/2014/main" id="{A0B7677A-7946-9843-90EA-33542DDADF72}"/>
              </a:ext>
            </a:extLst>
          </p:cNvPr>
          <p:cNvSpPr txBox="1">
            <a:spLocks/>
          </p:cNvSpPr>
          <p:nvPr userDrawn="1"/>
        </p:nvSpPr>
        <p:spPr>
          <a:xfrm>
            <a:off x="-805999" y="4535537"/>
            <a:ext cx="8165198" cy="595811"/>
          </a:xfrm>
          <a:prstGeom prst="rect">
            <a:avLst/>
          </a:prstGeom>
          <a:noFill/>
          <a:ln w="127000">
            <a:noFill/>
            <a:miter lim="800000"/>
          </a:ln>
          <a:effectLst>
            <a:outerShdw blurRad="50800" dist="38100" dir="5400000" algn="t" rotWithShape="0">
              <a:prstClr val="black">
                <a:alpha val="40000"/>
              </a:prstClr>
            </a:outerShdw>
          </a:effectLst>
        </p:spPr>
        <p:txBody>
          <a:bodyPr vert="horz" lIns="180000" tIns="180000" rIns="180000" bIns="180000" rtlCol="0" anchor="ctr">
            <a:noAutofit/>
          </a:bodyPr>
          <a:lstStyle>
            <a:lvl1pPr algn="ctr" defTabSz="914400" rtl="0" eaLnBrk="1" latinLnBrk="0" hangingPunct="1">
              <a:lnSpc>
                <a:spcPct val="90000"/>
              </a:lnSpc>
              <a:spcBef>
                <a:spcPct val="0"/>
              </a:spcBef>
              <a:buNone/>
              <a:defRPr sz="4000" b="1" i="0" kern="1200">
                <a:solidFill>
                  <a:srgbClr val="FFDB00"/>
                </a:solidFill>
                <a:effectLst>
                  <a:outerShdw blurRad="101600" dist="25400" dir="5400000" algn="t" rotWithShape="0">
                    <a:prstClr val="black">
                      <a:alpha val="27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en-US" sz="2400" dirty="0">
                <a:solidFill>
                  <a:schemeClr val="bg1"/>
                </a:solidFill>
              </a:rPr>
              <a:t>COVID-19 Immunization Partners Call</a:t>
            </a:r>
          </a:p>
          <a:p>
            <a:r>
              <a:rPr lang="en-US" sz="2400" dirty="0">
                <a:solidFill>
                  <a:schemeClr val="bg1"/>
                </a:solidFill>
              </a:rPr>
              <a:t>14 April 2021</a:t>
            </a:r>
          </a:p>
        </p:txBody>
      </p:sp>
    </p:spTree>
    <p:extLst>
      <p:ext uri="{BB962C8B-B14F-4D97-AF65-F5344CB8AC3E}">
        <p14:creationId xmlns:p14="http://schemas.microsoft.com/office/powerpoint/2010/main" val="414491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33C0-723D-1B4A-9CB6-0A43F38A004B}"/>
              </a:ext>
            </a:extLst>
          </p:cNvPr>
          <p:cNvSpPr>
            <a:spLocks noGrp="1"/>
          </p:cNvSpPr>
          <p:nvPr>
            <p:ph type="ctrTitle"/>
          </p:nvPr>
        </p:nvSpPr>
        <p:spPr>
          <a:xfrm>
            <a:off x="595423" y="382775"/>
            <a:ext cx="10072577" cy="739586"/>
          </a:xfrm>
          <a:prstGeom prst="rect">
            <a:avLst/>
          </a:prstGeom>
        </p:spPr>
        <p:txBody>
          <a:bodyPr anchor="ctr"/>
          <a:lstStyle>
            <a:lvl1pPr algn="l">
              <a:defRPr sz="2600" b="1" i="0">
                <a:solidFill>
                  <a:srgbClr val="898483"/>
                </a:solidFill>
                <a:effectLst/>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ACCC9D2D-F141-A744-8767-65D735CCCC83}"/>
              </a:ext>
            </a:extLst>
          </p:cNvPr>
          <p:cNvSpPr>
            <a:spLocks noGrp="1"/>
          </p:cNvSpPr>
          <p:nvPr>
            <p:ph type="subTitle" idx="1"/>
          </p:nvPr>
        </p:nvSpPr>
        <p:spPr>
          <a:xfrm>
            <a:off x="595423" y="1551145"/>
            <a:ext cx="9386777" cy="1655762"/>
          </a:xfrm>
          <a:prstGeom prst="rect">
            <a:avLst/>
          </a:prstGeom>
        </p:spPr>
        <p:txBody>
          <a:bodyPr/>
          <a:lstStyle>
            <a:lvl1pPr marL="0" indent="0" algn="l">
              <a:buNone/>
              <a:defRPr sz="1400" b="0" i="0">
                <a:solidFill>
                  <a:srgbClr val="898483"/>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cxnSp>
        <p:nvCxnSpPr>
          <p:cNvPr id="11" name="Straight Connector 10">
            <a:extLst>
              <a:ext uri="{FF2B5EF4-FFF2-40B4-BE49-F238E27FC236}">
                <a16:creationId xmlns:a16="http://schemas.microsoft.com/office/drawing/2014/main" id="{776255D6-5A3E-1647-87B7-4E2051DA826A}"/>
              </a:ext>
            </a:extLst>
          </p:cNvPr>
          <p:cNvCxnSpPr>
            <a:cxnSpLocks/>
          </p:cNvCxnSpPr>
          <p:nvPr userDrawn="1"/>
        </p:nvCxnSpPr>
        <p:spPr>
          <a:xfrm>
            <a:off x="595423" y="1122362"/>
            <a:ext cx="3211033" cy="1"/>
          </a:xfrm>
          <a:prstGeom prst="line">
            <a:avLst/>
          </a:prstGeom>
          <a:ln w="57150">
            <a:solidFill>
              <a:srgbClr val="89848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3BEBBC2-B9A0-E44E-A39E-4FCD88DE4657}"/>
              </a:ext>
            </a:extLst>
          </p:cNvPr>
          <p:cNvCxnSpPr>
            <a:cxnSpLocks/>
          </p:cNvCxnSpPr>
          <p:nvPr userDrawn="1"/>
        </p:nvCxnSpPr>
        <p:spPr>
          <a:xfrm>
            <a:off x="3806456" y="1122786"/>
            <a:ext cx="7792780" cy="0"/>
          </a:xfrm>
          <a:prstGeom prst="line">
            <a:avLst/>
          </a:prstGeom>
          <a:ln w="57150">
            <a:solidFill>
              <a:srgbClr val="FFDB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26F2266-A885-BB4A-A79B-9E32EC18F475}"/>
              </a:ext>
            </a:extLst>
          </p:cNvPr>
          <p:cNvCxnSpPr>
            <a:cxnSpLocks/>
          </p:cNvCxnSpPr>
          <p:nvPr userDrawn="1"/>
        </p:nvCxnSpPr>
        <p:spPr>
          <a:xfrm>
            <a:off x="595423" y="6175813"/>
            <a:ext cx="3211033" cy="1"/>
          </a:xfrm>
          <a:prstGeom prst="line">
            <a:avLst/>
          </a:prstGeom>
          <a:ln w="19050">
            <a:solidFill>
              <a:srgbClr val="898483"/>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507B125-21CB-3547-B541-190C4DBAF49A}"/>
              </a:ext>
            </a:extLst>
          </p:cNvPr>
          <p:cNvCxnSpPr>
            <a:cxnSpLocks/>
          </p:cNvCxnSpPr>
          <p:nvPr userDrawn="1"/>
        </p:nvCxnSpPr>
        <p:spPr>
          <a:xfrm>
            <a:off x="3806456" y="6176237"/>
            <a:ext cx="7792780" cy="0"/>
          </a:xfrm>
          <a:prstGeom prst="line">
            <a:avLst/>
          </a:prstGeom>
          <a:ln w="19050">
            <a:solidFill>
              <a:srgbClr val="FFDB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BDA13EC9-D0F2-DC49-A309-62A7E5358B3F}"/>
              </a:ext>
            </a:extLst>
          </p:cNvPr>
          <p:cNvSpPr txBox="1"/>
          <p:nvPr userDrawn="1"/>
        </p:nvSpPr>
        <p:spPr>
          <a:xfrm>
            <a:off x="595423" y="6347630"/>
            <a:ext cx="7921256" cy="338554"/>
          </a:xfrm>
          <a:prstGeom prst="rect">
            <a:avLst/>
          </a:prstGeom>
          <a:noFill/>
        </p:spPr>
        <p:txBody>
          <a:bodyPr wrap="square" rtlCol="0" anchor="ctr">
            <a:spAutoFit/>
          </a:bodyPr>
          <a:lstStyle/>
          <a:p>
            <a:r>
              <a:rPr lang="en-US" sz="1600" dirty="0">
                <a:solidFill>
                  <a:srgbClr val="898483"/>
                </a:solidFill>
                <a:latin typeface="Arial Rounded MT Bold" panose="020F0704030504030204" pitchFamily="34" charset="77"/>
              </a:rPr>
              <a:t>ELIMINATE </a:t>
            </a:r>
            <a:r>
              <a:rPr lang="en-US" sz="1600" dirty="0">
                <a:solidFill>
                  <a:srgbClr val="FFDB00"/>
                </a:solidFill>
                <a:latin typeface="Arial Rounded MT Bold" panose="020F0704030504030204" pitchFamily="34" charset="77"/>
              </a:rPr>
              <a:t>YELLOW FEVER </a:t>
            </a:r>
            <a:r>
              <a:rPr lang="en-US" sz="1600" dirty="0">
                <a:solidFill>
                  <a:srgbClr val="898483"/>
                </a:solidFill>
                <a:latin typeface="Arial Rounded MT Bold" panose="020F0704030504030204" pitchFamily="34" charset="77"/>
              </a:rPr>
              <a:t>EPIDEMICS</a:t>
            </a:r>
          </a:p>
        </p:txBody>
      </p:sp>
      <p:sp>
        <p:nvSpPr>
          <p:cNvPr id="27" name="TextBox 26">
            <a:extLst>
              <a:ext uri="{FF2B5EF4-FFF2-40B4-BE49-F238E27FC236}">
                <a16:creationId xmlns:a16="http://schemas.microsoft.com/office/drawing/2014/main" id="{7B9ADBEC-1673-5D41-B883-6BC095372234}"/>
              </a:ext>
            </a:extLst>
          </p:cNvPr>
          <p:cNvSpPr txBox="1"/>
          <p:nvPr userDrawn="1"/>
        </p:nvSpPr>
        <p:spPr>
          <a:xfrm>
            <a:off x="9696893" y="6347630"/>
            <a:ext cx="1899684" cy="276999"/>
          </a:xfrm>
          <a:prstGeom prst="rect">
            <a:avLst/>
          </a:prstGeom>
          <a:noFill/>
        </p:spPr>
        <p:txBody>
          <a:bodyPr wrap="square" rtlCol="0">
            <a:spAutoFit/>
          </a:bodyPr>
          <a:lstStyle/>
          <a:p>
            <a:pPr algn="r"/>
            <a:fld id="{7EC01C8F-D0BB-8641-A5B7-7CFDA7D0BA1B}" type="slidenum">
              <a:rPr lang="en-US" sz="1200" b="1" i="0" smtClean="0">
                <a:solidFill>
                  <a:srgbClr val="898483"/>
                </a:solidFill>
                <a:latin typeface="Open Sans" panose="020B0606030504020204" pitchFamily="34" charset="0"/>
                <a:ea typeface="Open Sans" panose="020B0606030504020204" pitchFamily="34" charset="0"/>
                <a:cs typeface="Open Sans" panose="020B0606030504020204" pitchFamily="34" charset="0"/>
              </a:rPr>
              <a:t>‹#›</a:t>
            </a:fld>
            <a:endParaRPr lang="en-US" sz="1200" b="1" i="0" dirty="0">
              <a:solidFill>
                <a:srgbClr val="898483"/>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57792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33C0-723D-1B4A-9CB6-0A43F38A004B}"/>
              </a:ext>
            </a:extLst>
          </p:cNvPr>
          <p:cNvSpPr>
            <a:spLocks noGrp="1"/>
          </p:cNvSpPr>
          <p:nvPr>
            <p:ph type="ctrTitle" hasCustomPrompt="1"/>
          </p:nvPr>
        </p:nvSpPr>
        <p:spPr>
          <a:xfrm>
            <a:off x="595423" y="382774"/>
            <a:ext cx="10072577" cy="1080263"/>
          </a:xfrm>
          <a:prstGeom prst="rect">
            <a:avLst/>
          </a:prstGeom>
        </p:spPr>
        <p:txBody>
          <a:bodyPr anchor="ctr"/>
          <a:lstStyle>
            <a:lvl1pPr algn="l">
              <a:defRPr sz="2600" b="1" i="0">
                <a:solidFill>
                  <a:srgbClr val="898483"/>
                </a:solidFill>
                <a:effectLst/>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a:t>
            </a:r>
            <a:r>
              <a:rPr lang="en-GB" dirty="0" err="1"/>
              <a:t>styleClick</a:t>
            </a:r>
            <a:r>
              <a:rPr lang="en-GB" dirty="0"/>
              <a:t> to edit Master title </a:t>
            </a:r>
            <a:r>
              <a:rPr lang="en-GB" dirty="0" err="1"/>
              <a:t>styleClick</a:t>
            </a:r>
            <a:r>
              <a:rPr lang="en-GB" dirty="0"/>
              <a:t> to edit Master title style</a:t>
            </a:r>
            <a:endParaRPr lang="en-US" dirty="0"/>
          </a:p>
        </p:txBody>
      </p:sp>
      <p:sp>
        <p:nvSpPr>
          <p:cNvPr id="3" name="Subtitle 2">
            <a:extLst>
              <a:ext uri="{FF2B5EF4-FFF2-40B4-BE49-F238E27FC236}">
                <a16:creationId xmlns:a16="http://schemas.microsoft.com/office/drawing/2014/main" id="{ACCC9D2D-F141-A744-8767-65D735CCCC83}"/>
              </a:ext>
            </a:extLst>
          </p:cNvPr>
          <p:cNvSpPr>
            <a:spLocks noGrp="1"/>
          </p:cNvSpPr>
          <p:nvPr>
            <p:ph type="subTitle" idx="1"/>
          </p:nvPr>
        </p:nvSpPr>
        <p:spPr>
          <a:xfrm>
            <a:off x="595423" y="1551145"/>
            <a:ext cx="9386777" cy="1655762"/>
          </a:xfrm>
          <a:prstGeom prst="rect">
            <a:avLst/>
          </a:prstGeom>
        </p:spPr>
        <p:txBody>
          <a:bodyPr/>
          <a:lstStyle>
            <a:lvl1pPr marL="0" indent="0" algn="l">
              <a:buNone/>
              <a:defRPr sz="1400" b="0" i="0">
                <a:solidFill>
                  <a:srgbClr val="898483"/>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cxnSp>
        <p:nvCxnSpPr>
          <p:cNvPr id="11" name="Straight Connector 10">
            <a:extLst>
              <a:ext uri="{FF2B5EF4-FFF2-40B4-BE49-F238E27FC236}">
                <a16:creationId xmlns:a16="http://schemas.microsoft.com/office/drawing/2014/main" id="{776255D6-5A3E-1647-87B7-4E2051DA826A}"/>
              </a:ext>
            </a:extLst>
          </p:cNvPr>
          <p:cNvCxnSpPr>
            <a:cxnSpLocks/>
          </p:cNvCxnSpPr>
          <p:nvPr userDrawn="1"/>
        </p:nvCxnSpPr>
        <p:spPr>
          <a:xfrm>
            <a:off x="595423" y="1463036"/>
            <a:ext cx="3211033" cy="1"/>
          </a:xfrm>
          <a:prstGeom prst="line">
            <a:avLst/>
          </a:prstGeom>
          <a:ln w="57150">
            <a:solidFill>
              <a:srgbClr val="89848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3BEBBC2-B9A0-E44E-A39E-4FCD88DE4657}"/>
              </a:ext>
            </a:extLst>
          </p:cNvPr>
          <p:cNvCxnSpPr>
            <a:cxnSpLocks/>
          </p:cNvCxnSpPr>
          <p:nvPr userDrawn="1"/>
        </p:nvCxnSpPr>
        <p:spPr>
          <a:xfrm>
            <a:off x="3806456" y="1463460"/>
            <a:ext cx="7792780" cy="0"/>
          </a:xfrm>
          <a:prstGeom prst="line">
            <a:avLst/>
          </a:prstGeom>
          <a:ln w="57150">
            <a:solidFill>
              <a:srgbClr val="FFDB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26F2266-A885-BB4A-A79B-9E32EC18F475}"/>
              </a:ext>
            </a:extLst>
          </p:cNvPr>
          <p:cNvCxnSpPr>
            <a:cxnSpLocks/>
          </p:cNvCxnSpPr>
          <p:nvPr userDrawn="1"/>
        </p:nvCxnSpPr>
        <p:spPr>
          <a:xfrm>
            <a:off x="595423" y="6175813"/>
            <a:ext cx="3211033" cy="1"/>
          </a:xfrm>
          <a:prstGeom prst="line">
            <a:avLst/>
          </a:prstGeom>
          <a:ln w="19050">
            <a:solidFill>
              <a:srgbClr val="898483"/>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507B125-21CB-3547-B541-190C4DBAF49A}"/>
              </a:ext>
            </a:extLst>
          </p:cNvPr>
          <p:cNvCxnSpPr>
            <a:cxnSpLocks/>
          </p:cNvCxnSpPr>
          <p:nvPr userDrawn="1"/>
        </p:nvCxnSpPr>
        <p:spPr>
          <a:xfrm>
            <a:off x="3806456" y="6176237"/>
            <a:ext cx="7792780" cy="0"/>
          </a:xfrm>
          <a:prstGeom prst="line">
            <a:avLst/>
          </a:prstGeom>
          <a:ln w="19050">
            <a:solidFill>
              <a:srgbClr val="FFDB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BDA13EC9-D0F2-DC49-A309-62A7E5358B3F}"/>
              </a:ext>
            </a:extLst>
          </p:cNvPr>
          <p:cNvSpPr txBox="1"/>
          <p:nvPr userDrawn="1"/>
        </p:nvSpPr>
        <p:spPr>
          <a:xfrm>
            <a:off x="595423" y="6347630"/>
            <a:ext cx="7921256" cy="338554"/>
          </a:xfrm>
          <a:prstGeom prst="rect">
            <a:avLst/>
          </a:prstGeom>
          <a:noFill/>
        </p:spPr>
        <p:txBody>
          <a:bodyPr wrap="square" rtlCol="0" anchor="ctr">
            <a:spAutoFit/>
          </a:bodyPr>
          <a:lstStyle/>
          <a:p>
            <a:r>
              <a:rPr lang="en-US" sz="1600" dirty="0">
                <a:solidFill>
                  <a:srgbClr val="898483"/>
                </a:solidFill>
                <a:latin typeface="Arial Rounded MT Bold" panose="020F0704030504030204" pitchFamily="34" charset="77"/>
              </a:rPr>
              <a:t>ELIMINATE </a:t>
            </a:r>
            <a:r>
              <a:rPr lang="en-US" sz="1600" dirty="0">
                <a:solidFill>
                  <a:srgbClr val="FFDB00"/>
                </a:solidFill>
                <a:latin typeface="Arial Rounded MT Bold" panose="020F0704030504030204" pitchFamily="34" charset="77"/>
              </a:rPr>
              <a:t>YELLOW FEVER </a:t>
            </a:r>
            <a:r>
              <a:rPr lang="en-US" sz="1600" dirty="0">
                <a:solidFill>
                  <a:srgbClr val="898483"/>
                </a:solidFill>
                <a:latin typeface="Arial Rounded MT Bold" panose="020F0704030504030204" pitchFamily="34" charset="77"/>
              </a:rPr>
              <a:t>EPIDEMICS</a:t>
            </a:r>
          </a:p>
        </p:txBody>
      </p:sp>
      <p:sp>
        <p:nvSpPr>
          <p:cNvPr id="27" name="TextBox 26">
            <a:extLst>
              <a:ext uri="{FF2B5EF4-FFF2-40B4-BE49-F238E27FC236}">
                <a16:creationId xmlns:a16="http://schemas.microsoft.com/office/drawing/2014/main" id="{7B9ADBEC-1673-5D41-B883-6BC095372234}"/>
              </a:ext>
            </a:extLst>
          </p:cNvPr>
          <p:cNvSpPr txBox="1"/>
          <p:nvPr userDrawn="1"/>
        </p:nvSpPr>
        <p:spPr>
          <a:xfrm>
            <a:off x="9696893" y="6347630"/>
            <a:ext cx="1899684" cy="276999"/>
          </a:xfrm>
          <a:prstGeom prst="rect">
            <a:avLst/>
          </a:prstGeom>
          <a:noFill/>
        </p:spPr>
        <p:txBody>
          <a:bodyPr wrap="square" rtlCol="0">
            <a:spAutoFit/>
          </a:bodyPr>
          <a:lstStyle/>
          <a:p>
            <a:pPr algn="r"/>
            <a:fld id="{7EC01C8F-D0BB-8641-A5B7-7CFDA7D0BA1B}" type="slidenum">
              <a:rPr lang="en-US" sz="1200" b="1" i="0" smtClean="0">
                <a:solidFill>
                  <a:srgbClr val="898483"/>
                </a:solidFill>
                <a:latin typeface="Open Sans" panose="020B0606030504020204" pitchFamily="34" charset="0"/>
                <a:ea typeface="Open Sans" panose="020B0606030504020204" pitchFamily="34" charset="0"/>
                <a:cs typeface="Open Sans" panose="020B0606030504020204" pitchFamily="34" charset="0"/>
              </a:rPr>
              <a:t>‹#›</a:t>
            </a:fld>
            <a:endParaRPr lang="en-US" sz="1200" b="1" i="0" dirty="0">
              <a:solidFill>
                <a:srgbClr val="898483"/>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60655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FFDB00">
            <a:alpha val="4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33C0-723D-1B4A-9CB6-0A43F38A004B}"/>
              </a:ext>
            </a:extLst>
          </p:cNvPr>
          <p:cNvSpPr>
            <a:spLocks noGrp="1"/>
          </p:cNvSpPr>
          <p:nvPr>
            <p:ph type="ctrTitle"/>
          </p:nvPr>
        </p:nvSpPr>
        <p:spPr>
          <a:xfrm>
            <a:off x="595423" y="382775"/>
            <a:ext cx="10072577" cy="739586"/>
          </a:xfrm>
          <a:prstGeom prst="rect">
            <a:avLst/>
          </a:prstGeom>
        </p:spPr>
        <p:txBody>
          <a:bodyPr anchor="ctr"/>
          <a:lstStyle>
            <a:lvl1pPr algn="l">
              <a:defRPr sz="2600" b="1" i="0">
                <a:solidFill>
                  <a:schemeClr val="bg1"/>
                </a:solidFill>
                <a:effectLst/>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ACCC9D2D-F141-A744-8767-65D735CCCC83}"/>
              </a:ext>
            </a:extLst>
          </p:cNvPr>
          <p:cNvSpPr>
            <a:spLocks noGrp="1"/>
          </p:cNvSpPr>
          <p:nvPr>
            <p:ph type="subTitle" idx="1"/>
          </p:nvPr>
        </p:nvSpPr>
        <p:spPr>
          <a:xfrm>
            <a:off x="595423" y="1551145"/>
            <a:ext cx="9386777" cy="1655762"/>
          </a:xfrm>
          <a:prstGeom prst="rect">
            <a:avLst/>
          </a:prstGeom>
        </p:spPr>
        <p:txBody>
          <a:bodyPr/>
          <a:lstStyle>
            <a:lvl1pPr marL="0" indent="0" algn="l">
              <a:buNone/>
              <a:defRPr sz="1400" b="1" i="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6" name="Slide Number Placeholder 5">
            <a:extLst>
              <a:ext uri="{FF2B5EF4-FFF2-40B4-BE49-F238E27FC236}">
                <a16:creationId xmlns:a16="http://schemas.microsoft.com/office/drawing/2014/main" id="{9D58DBD7-7E97-1A48-B808-14036CEEE3B6}"/>
              </a:ext>
            </a:extLst>
          </p:cNvPr>
          <p:cNvSpPr>
            <a:spLocks noGrp="1"/>
          </p:cNvSpPr>
          <p:nvPr>
            <p:ph type="sldNum" sz="quarter" idx="12"/>
          </p:nvPr>
        </p:nvSpPr>
        <p:spPr>
          <a:xfrm>
            <a:off x="8853377" y="6347630"/>
            <a:ext cx="2743200" cy="365125"/>
          </a:xfrm>
          <a:prstGeom prst="rect">
            <a:avLst/>
          </a:prstGeom>
        </p:spPr>
        <p:txBody>
          <a:bodyPr anchor="ctr"/>
          <a:lstStyle>
            <a:lvl1pPr>
              <a:defRPr sz="1200" b="1" i="0">
                <a:solidFill>
                  <a:srgbClr val="898483"/>
                </a:solidFill>
                <a:latin typeface="Open Sans" panose="020B0606030504020204" pitchFamily="34" charset="0"/>
                <a:ea typeface="Open Sans" panose="020B0606030504020204" pitchFamily="34" charset="0"/>
                <a:cs typeface="Open Sans" panose="020B0606030504020204" pitchFamily="34" charset="0"/>
              </a:defRPr>
            </a:lvl1pPr>
          </a:lstStyle>
          <a:p>
            <a:pPr algn="r"/>
            <a:fld id="{8B08580D-48CC-164C-AC00-E58F4A3BE22C}" type="slidenum">
              <a:rPr lang="en-US" smtClean="0"/>
              <a:pPr algn="r"/>
              <a:t>‹#›</a:t>
            </a:fld>
            <a:endParaRPr lang="en-US" sz="1200" dirty="0"/>
          </a:p>
        </p:txBody>
      </p:sp>
      <p:cxnSp>
        <p:nvCxnSpPr>
          <p:cNvPr id="11" name="Straight Connector 10">
            <a:extLst>
              <a:ext uri="{FF2B5EF4-FFF2-40B4-BE49-F238E27FC236}">
                <a16:creationId xmlns:a16="http://schemas.microsoft.com/office/drawing/2014/main" id="{776255D6-5A3E-1647-87B7-4E2051DA826A}"/>
              </a:ext>
            </a:extLst>
          </p:cNvPr>
          <p:cNvCxnSpPr>
            <a:cxnSpLocks/>
          </p:cNvCxnSpPr>
          <p:nvPr userDrawn="1"/>
        </p:nvCxnSpPr>
        <p:spPr>
          <a:xfrm>
            <a:off x="595423" y="1122362"/>
            <a:ext cx="3211033" cy="1"/>
          </a:xfrm>
          <a:prstGeom prst="line">
            <a:avLst/>
          </a:prstGeom>
          <a:ln w="57150">
            <a:solidFill>
              <a:srgbClr val="89848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3BEBBC2-B9A0-E44E-A39E-4FCD88DE4657}"/>
              </a:ext>
            </a:extLst>
          </p:cNvPr>
          <p:cNvCxnSpPr>
            <a:cxnSpLocks/>
          </p:cNvCxnSpPr>
          <p:nvPr userDrawn="1"/>
        </p:nvCxnSpPr>
        <p:spPr>
          <a:xfrm>
            <a:off x="3806456" y="1122786"/>
            <a:ext cx="7792780" cy="0"/>
          </a:xfrm>
          <a:prstGeom prst="line">
            <a:avLst/>
          </a:prstGeom>
          <a:ln w="57150">
            <a:solidFill>
              <a:srgbClr val="FFDB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26F2266-A885-BB4A-A79B-9E32EC18F475}"/>
              </a:ext>
            </a:extLst>
          </p:cNvPr>
          <p:cNvCxnSpPr>
            <a:cxnSpLocks/>
          </p:cNvCxnSpPr>
          <p:nvPr userDrawn="1"/>
        </p:nvCxnSpPr>
        <p:spPr>
          <a:xfrm>
            <a:off x="595423" y="6175813"/>
            <a:ext cx="3211033" cy="1"/>
          </a:xfrm>
          <a:prstGeom prst="line">
            <a:avLst/>
          </a:prstGeom>
          <a:ln w="19050">
            <a:solidFill>
              <a:srgbClr val="898483"/>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507B125-21CB-3547-B541-190C4DBAF49A}"/>
              </a:ext>
            </a:extLst>
          </p:cNvPr>
          <p:cNvCxnSpPr>
            <a:cxnSpLocks/>
          </p:cNvCxnSpPr>
          <p:nvPr userDrawn="1"/>
        </p:nvCxnSpPr>
        <p:spPr>
          <a:xfrm>
            <a:off x="3806456" y="6176237"/>
            <a:ext cx="7792780" cy="0"/>
          </a:xfrm>
          <a:prstGeom prst="line">
            <a:avLst/>
          </a:prstGeom>
          <a:ln w="19050">
            <a:solidFill>
              <a:srgbClr val="FFDB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BDA13EC9-D0F2-DC49-A309-62A7E5358B3F}"/>
              </a:ext>
            </a:extLst>
          </p:cNvPr>
          <p:cNvSpPr txBox="1"/>
          <p:nvPr userDrawn="1"/>
        </p:nvSpPr>
        <p:spPr>
          <a:xfrm>
            <a:off x="595423" y="6347630"/>
            <a:ext cx="7921256" cy="338554"/>
          </a:xfrm>
          <a:prstGeom prst="rect">
            <a:avLst/>
          </a:prstGeom>
          <a:noFill/>
        </p:spPr>
        <p:txBody>
          <a:bodyPr wrap="square" rtlCol="0" anchor="ctr">
            <a:spAutoFit/>
          </a:bodyPr>
          <a:lstStyle/>
          <a:p>
            <a:r>
              <a:rPr lang="en-US" sz="1600" dirty="0">
                <a:solidFill>
                  <a:srgbClr val="898483"/>
                </a:solidFill>
                <a:latin typeface="Arial Rounded MT Bold" panose="020F0704030504030204" pitchFamily="34" charset="77"/>
              </a:rPr>
              <a:t>ELIMINATE </a:t>
            </a:r>
            <a:r>
              <a:rPr lang="en-US" sz="1600" dirty="0">
                <a:solidFill>
                  <a:srgbClr val="FFDB00"/>
                </a:solidFill>
                <a:latin typeface="Arial Rounded MT Bold" panose="020F0704030504030204" pitchFamily="34" charset="77"/>
              </a:rPr>
              <a:t>YELLOW FEVER </a:t>
            </a:r>
            <a:r>
              <a:rPr lang="en-US" sz="1600" dirty="0">
                <a:solidFill>
                  <a:srgbClr val="898483"/>
                </a:solidFill>
                <a:latin typeface="Arial Rounded MT Bold" panose="020F0704030504030204" pitchFamily="34" charset="77"/>
              </a:rPr>
              <a:t>EPIDEMICS</a:t>
            </a:r>
          </a:p>
        </p:txBody>
      </p:sp>
    </p:spTree>
    <p:extLst>
      <p:ext uri="{BB962C8B-B14F-4D97-AF65-F5344CB8AC3E}">
        <p14:creationId xmlns:p14="http://schemas.microsoft.com/office/powerpoint/2010/main" val="554343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Title Slide">
    <p:bg>
      <p:bgPr>
        <a:solidFill>
          <a:srgbClr val="89848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33C0-723D-1B4A-9CB6-0A43F38A004B}"/>
              </a:ext>
            </a:extLst>
          </p:cNvPr>
          <p:cNvSpPr>
            <a:spLocks noGrp="1"/>
          </p:cNvSpPr>
          <p:nvPr>
            <p:ph type="ctrTitle"/>
          </p:nvPr>
        </p:nvSpPr>
        <p:spPr>
          <a:xfrm>
            <a:off x="595423" y="382775"/>
            <a:ext cx="10072577" cy="739586"/>
          </a:xfrm>
          <a:prstGeom prst="rect">
            <a:avLst/>
          </a:prstGeom>
        </p:spPr>
        <p:txBody>
          <a:bodyPr anchor="ctr"/>
          <a:lstStyle>
            <a:lvl1pPr algn="l">
              <a:defRPr sz="2600" b="1" i="0">
                <a:solidFill>
                  <a:srgbClr val="FFDB00"/>
                </a:solidFill>
                <a:effectLst/>
                <a:latin typeface="Open Sans" panose="020B0606030504020204" pitchFamily="34" charset="0"/>
                <a:ea typeface="Open Sans" panose="020B0606030504020204" pitchFamily="34" charset="0"/>
                <a:cs typeface="Open Sans" panose="020B0606030504020204" pitchFamily="34" charset="0"/>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ACCC9D2D-F141-A744-8767-65D735CCCC83}"/>
              </a:ext>
            </a:extLst>
          </p:cNvPr>
          <p:cNvSpPr>
            <a:spLocks noGrp="1"/>
          </p:cNvSpPr>
          <p:nvPr>
            <p:ph type="subTitle" idx="1"/>
          </p:nvPr>
        </p:nvSpPr>
        <p:spPr>
          <a:xfrm>
            <a:off x="595423" y="1551145"/>
            <a:ext cx="9386777" cy="1655762"/>
          </a:xfrm>
          <a:prstGeom prst="rect">
            <a:avLst/>
          </a:prstGeom>
        </p:spPr>
        <p:txBody>
          <a:bodyPr/>
          <a:lstStyle>
            <a:lvl1pPr marL="0" indent="0" algn="l">
              <a:buNone/>
              <a:defRPr sz="1400" b="1" i="0">
                <a:solidFill>
                  <a:srgbClr val="FFDB00"/>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6" name="Slide Number Placeholder 5">
            <a:extLst>
              <a:ext uri="{FF2B5EF4-FFF2-40B4-BE49-F238E27FC236}">
                <a16:creationId xmlns:a16="http://schemas.microsoft.com/office/drawing/2014/main" id="{9D58DBD7-7E97-1A48-B808-14036CEEE3B6}"/>
              </a:ext>
            </a:extLst>
          </p:cNvPr>
          <p:cNvSpPr>
            <a:spLocks noGrp="1"/>
          </p:cNvSpPr>
          <p:nvPr>
            <p:ph type="sldNum" sz="quarter" idx="12"/>
          </p:nvPr>
        </p:nvSpPr>
        <p:spPr>
          <a:xfrm>
            <a:off x="8853377" y="6347630"/>
            <a:ext cx="2743200" cy="365125"/>
          </a:xfrm>
          <a:prstGeom prst="rect">
            <a:avLst/>
          </a:prstGeom>
        </p:spPr>
        <p:txBody>
          <a:bodyPr anchor="ctr"/>
          <a:lstStyle>
            <a:lvl1pPr>
              <a:defRPr sz="1200" b="1" i="0">
                <a:solidFill>
                  <a:srgbClr val="FFDB00"/>
                </a:solidFill>
                <a:latin typeface="Open Sans" panose="020B0606030504020204" pitchFamily="34" charset="0"/>
                <a:ea typeface="Open Sans" panose="020B0606030504020204" pitchFamily="34" charset="0"/>
                <a:cs typeface="Open Sans" panose="020B0606030504020204" pitchFamily="34" charset="0"/>
              </a:defRPr>
            </a:lvl1pPr>
          </a:lstStyle>
          <a:p>
            <a:pPr algn="r"/>
            <a:fld id="{8B08580D-48CC-164C-AC00-E58F4A3BE22C}" type="slidenum">
              <a:rPr lang="en-US" smtClean="0"/>
              <a:pPr algn="r"/>
              <a:t>‹#›</a:t>
            </a:fld>
            <a:endParaRPr lang="en-US" sz="1200" dirty="0"/>
          </a:p>
        </p:txBody>
      </p:sp>
      <p:cxnSp>
        <p:nvCxnSpPr>
          <p:cNvPr id="11" name="Straight Connector 10">
            <a:extLst>
              <a:ext uri="{FF2B5EF4-FFF2-40B4-BE49-F238E27FC236}">
                <a16:creationId xmlns:a16="http://schemas.microsoft.com/office/drawing/2014/main" id="{776255D6-5A3E-1647-87B7-4E2051DA826A}"/>
              </a:ext>
            </a:extLst>
          </p:cNvPr>
          <p:cNvCxnSpPr>
            <a:cxnSpLocks/>
          </p:cNvCxnSpPr>
          <p:nvPr userDrawn="1"/>
        </p:nvCxnSpPr>
        <p:spPr>
          <a:xfrm>
            <a:off x="595423" y="1122362"/>
            <a:ext cx="3211033" cy="1"/>
          </a:xfrm>
          <a:prstGeom prst="line">
            <a:avLst/>
          </a:prstGeom>
          <a:ln w="57150">
            <a:solidFill>
              <a:srgbClr val="FFDB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3BEBBC2-B9A0-E44E-A39E-4FCD88DE4657}"/>
              </a:ext>
            </a:extLst>
          </p:cNvPr>
          <p:cNvCxnSpPr>
            <a:cxnSpLocks/>
          </p:cNvCxnSpPr>
          <p:nvPr userDrawn="1"/>
        </p:nvCxnSpPr>
        <p:spPr>
          <a:xfrm>
            <a:off x="3806456" y="1122786"/>
            <a:ext cx="779278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26F2266-A885-BB4A-A79B-9E32EC18F475}"/>
              </a:ext>
            </a:extLst>
          </p:cNvPr>
          <p:cNvCxnSpPr>
            <a:cxnSpLocks/>
          </p:cNvCxnSpPr>
          <p:nvPr userDrawn="1"/>
        </p:nvCxnSpPr>
        <p:spPr>
          <a:xfrm>
            <a:off x="595423" y="6175813"/>
            <a:ext cx="3211033" cy="1"/>
          </a:xfrm>
          <a:prstGeom prst="line">
            <a:avLst/>
          </a:prstGeom>
          <a:ln w="19050">
            <a:solidFill>
              <a:srgbClr val="FFDB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507B125-21CB-3547-B541-190C4DBAF49A}"/>
              </a:ext>
            </a:extLst>
          </p:cNvPr>
          <p:cNvCxnSpPr>
            <a:cxnSpLocks/>
          </p:cNvCxnSpPr>
          <p:nvPr userDrawn="1"/>
        </p:nvCxnSpPr>
        <p:spPr>
          <a:xfrm>
            <a:off x="3806456" y="6176237"/>
            <a:ext cx="779278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BDA13EC9-D0F2-DC49-A309-62A7E5358B3F}"/>
              </a:ext>
            </a:extLst>
          </p:cNvPr>
          <p:cNvSpPr txBox="1"/>
          <p:nvPr userDrawn="1"/>
        </p:nvSpPr>
        <p:spPr>
          <a:xfrm>
            <a:off x="595423" y="6347630"/>
            <a:ext cx="7921256" cy="338554"/>
          </a:xfrm>
          <a:prstGeom prst="rect">
            <a:avLst/>
          </a:prstGeom>
          <a:noFill/>
        </p:spPr>
        <p:txBody>
          <a:bodyPr wrap="square" rtlCol="0" anchor="ctr">
            <a:spAutoFit/>
          </a:bodyPr>
          <a:lstStyle/>
          <a:p>
            <a:r>
              <a:rPr lang="en-US" sz="1600" dirty="0">
                <a:solidFill>
                  <a:schemeClr val="bg1"/>
                </a:solidFill>
                <a:latin typeface="Arial Rounded MT Bold" panose="020F0704030504030204" pitchFamily="34" charset="77"/>
              </a:rPr>
              <a:t>ELIMINATE</a:t>
            </a:r>
            <a:r>
              <a:rPr lang="en-US" sz="1600" dirty="0">
                <a:solidFill>
                  <a:srgbClr val="898483"/>
                </a:solidFill>
                <a:latin typeface="Arial Rounded MT Bold" panose="020F0704030504030204" pitchFamily="34" charset="77"/>
              </a:rPr>
              <a:t> </a:t>
            </a:r>
            <a:r>
              <a:rPr lang="en-US" sz="1600" dirty="0">
                <a:solidFill>
                  <a:srgbClr val="FFDB00"/>
                </a:solidFill>
                <a:latin typeface="Arial Rounded MT Bold" panose="020F0704030504030204" pitchFamily="34" charset="77"/>
              </a:rPr>
              <a:t>YELLOW FEVER </a:t>
            </a:r>
            <a:r>
              <a:rPr lang="en-US" sz="1600" dirty="0">
                <a:solidFill>
                  <a:schemeClr val="bg1"/>
                </a:solidFill>
                <a:latin typeface="Arial Rounded MT Bold" panose="020F0704030504030204" pitchFamily="34" charset="77"/>
              </a:rPr>
              <a:t>EPIDEMICS</a:t>
            </a:r>
          </a:p>
        </p:txBody>
      </p:sp>
    </p:spTree>
    <p:extLst>
      <p:ext uri="{BB962C8B-B14F-4D97-AF65-F5344CB8AC3E}">
        <p14:creationId xmlns:p14="http://schemas.microsoft.com/office/powerpoint/2010/main" val="2001059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B86A544-6320-314B-AE77-710C72139BAA}"/>
              </a:ext>
            </a:extLst>
          </p:cNvPr>
          <p:cNvSpPr/>
          <p:nvPr userDrawn="1"/>
        </p:nvSpPr>
        <p:spPr>
          <a:xfrm>
            <a:off x="0" y="3226158"/>
            <a:ext cx="12192000" cy="3631842"/>
          </a:xfrm>
          <a:prstGeom prst="rect">
            <a:avLst/>
          </a:prstGeom>
          <a:solidFill>
            <a:srgbClr val="FFDD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00BF610-2AA0-BF4E-81A3-A3AA47465A77}"/>
              </a:ext>
            </a:extLst>
          </p:cNvPr>
          <p:cNvSpPr/>
          <p:nvPr userDrawn="1"/>
        </p:nvSpPr>
        <p:spPr>
          <a:xfrm>
            <a:off x="0" y="0"/>
            <a:ext cx="12192000" cy="363184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BD78179-6817-FD45-A64A-421DA4E671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5006036" y="759040"/>
            <a:ext cx="2179928" cy="2546302"/>
          </a:xfrm>
          <a:prstGeom prst="rect">
            <a:avLst/>
          </a:prstGeom>
        </p:spPr>
      </p:pic>
      <p:pic>
        <p:nvPicPr>
          <p:cNvPr id="6" name="Picture 5">
            <a:extLst>
              <a:ext uri="{FF2B5EF4-FFF2-40B4-BE49-F238E27FC236}">
                <a16:creationId xmlns:a16="http://schemas.microsoft.com/office/drawing/2014/main" id="{19DD6D5D-E68D-584A-9B8C-FE16C98CDF4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a:off x="5284120" y="5845942"/>
            <a:ext cx="1623759" cy="506035"/>
          </a:xfrm>
          <a:prstGeom prst="rect">
            <a:avLst/>
          </a:prstGeom>
        </p:spPr>
      </p:pic>
    </p:spTree>
    <p:extLst>
      <p:ext uri="{BB962C8B-B14F-4D97-AF65-F5344CB8AC3E}">
        <p14:creationId xmlns:p14="http://schemas.microsoft.com/office/powerpoint/2010/main" val="168369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7928717"/>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4" r:id="rId3"/>
    <p:sldLayoutId id="2147483651" r:id="rId4"/>
    <p:sldLayoutId id="2147483652" r:id="rId5"/>
    <p:sldLayoutId id="2147483653" r:id="rId6"/>
  </p:sldLayoutIdLst>
  <p:hf hdr="0" ftr="0" dt="0"/>
  <p:txStyles>
    <p:titleStyle>
      <a:lvl1pPr algn="ctr" defTabSz="914400" rtl="0" eaLnBrk="1" latinLnBrk="0" hangingPunct="1">
        <a:lnSpc>
          <a:spcPct val="90000"/>
        </a:lnSpc>
        <a:spcBef>
          <a:spcPct val="0"/>
        </a:spcBef>
        <a:buNone/>
        <a:defRPr sz="4000" b="1" i="0" kern="1200">
          <a:solidFill>
            <a:srgbClr val="FFDB00"/>
          </a:solidFill>
          <a:effectLst>
            <a:outerShdw blurRad="101600" dist="25400" dir="5400000" algn="t" rotWithShape="0">
              <a:prstClr val="black">
                <a:alpha val="27000"/>
              </a:prstClr>
            </a:outerShdw>
          </a:effectLst>
          <a:latin typeface="Open Sans" panose="020B0606030504020204" pitchFamily="34" charset="0"/>
          <a:ea typeface="Open Sans" panose="020B0606030504020204" pitchFamily="34" charset="0"/>
          <a:cs typeface="Open Sans" panose="020B0606030504020204" pitchFamily="34" charset="0"/>
        </a:defRPr>
      </a:lvl1pPr>
    </p:titleStyle>
    <p:bodyStyle>
      <a:lvl1pPr marL="0" indent="0" algn="r" defTabSz="914400" rtl="0" eaLnBrk="1" latinLnBrk="0" hangingPunct="1">
        <a:lnSpc>
          <a:spcPct val="90000"/>
        </a:lnSpc>
        <a:spcBef>
          <a:spcPts val="1000"/>
        </a:spcBef>
        <a:buFont typeface="Arial" panose="020B0604020202020204" pitchFamily="34" charset="0"/>
        <a:buNone/>
        <a:defRPr sz="2400" b="1" i="0" kern="1200">
          <a:solidFill>
            <a:srgbClr val="898483"/>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cibrelusl@who.int"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hyperlink" Target="https://www.who.int/initiatives/eye-strategy" TargetMode="External"/><Relationship Id="rId4" Type="http://schemas.openxmlformats.org/officeDocument/2006/relationships/hyperlink" Target="mailto:eye.strategy@who.i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147AC2-288B-7F42-A805-76B7BD5D4D3F}"/>
              </a:ext>
            </a:extLst>
          </p:cNvPr>
          <p:cNvSpPr>
            <a:spLocks noGrp="1"/>
          </p:cNvSpPr>
          <p:nvPr>
            <p:ph type="title"/>
          </p:nvPr>
        </p:nvSpPr>
        <p:spPr>
          <a:xfrm>
            <a:off x="245602" y="490352"/>
            <a:ext cx="10269997" cy="1867041"/>
          </a:xfrm>
          <a:prstGeom prst="rect">
            <a:avLst/>
          </a:prstGeom>
        </p:spPr>
        <p:txBody>
          <a:bodyPr>
            <a:normAutofit fontScale="90000"/>
          </a:bodyPr>
          <a:lstStyle/>
          <a:p>
            <a:r>
              <a:rPr lang="en-US" dirty="0"/>
              <a:t>Challenges around continuation of yellow fever activities in COVID-19 context </a:t>
            </a:r>
          </a:p>
        </p:txBody>
      </p:sp>
      <p:pic>
        <p:nvPicPr>
          <p:cNvPr id="8" name="Picture 7" descr="Icon&#10;&#10;Description automatically generated">
            <a:extLst>
              <a:ext uri="{FF2B5EF4-FFF2-40B4-BE49-F238E27FC236}">
                <a16:creationId xmlns:a16="http://schemas.microsoft.com/office/drawing/2014/main" id="{FC394EB4-B237-694C-A573-5D403109D4C5}"/>
              </a:ext>
            </a:extLst>
          </p:cNvPr>
          <p:cNvPicPr>
            <a:picLocks noChangeAspect="1"/>
          </p:cNvPicPr>
          <p:nvPr/>
        </p:nvPicPr>
        <p:blipFill>
          <a:blip r:embed="rId3"/>
          <a:stretch>
            <a:fillRect/>
          </a:stretch>
        </p:blipFill>
        <p:spPr>
          <a:xfrm>
            <a:off x="11049150" y="5741580"/>
            <a:ext cx="773222" cy="885013"/>
          </a:xfrm>
          <a:prstGeom prst="rect">
            <a:avLst/>
          </a:prstGeom>
        </p:spPr>
      </p:pic>
    </p:spTree>
    <p:extLst>
      <p:ext uri="{BB962C8B-B14F-4D97-AF65-F5344CB8AC3E}">
        <p14:creationId xmlns:p14="http://schemas.microsoft.com/office/powerpoint/2010/main" val="1935930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3A393-9112-8444-8ED0-0928BC4071D4}"/>
              </a:ext>
            </a:extLst>
          </p:cNvPr>
          <p:cNvSpPr>
            <a:spLocks noGrp="1"/>
          </p:cNvSpPr>
          <p:nvPr>
            <p:ph type="ctrTitle"/>
          </p:nvPr>
        </p:nvSpPr>
        <p:spPr>
          <a:xfrm>
            <a:off x="595423" y="382774"/>
            <a:ext cx="10340307" cy="1080263"/>
          </a:xfrm>
          <a:noFill/>
          <a:ln>
            <a:noFill/>
          </a:ln>
          <a:effectLst/>
        </p:spPr>
        <p:style>
          <a:lnRef idx="2">
            <a:schemeClr val="dk1"/>
          </a:lnRef>
          <a:fillRef idx="1">
            <a:schemeClr val="lt1"/>
          </a:fillRef>
          <a:effectRef idx="0">
            <a:schemeClr val="dk1"/>
          </a:effectRef>
          <a:fontRef idx="minor">
            <a:schemeClr val="dk1"/>
          </a:fontRef>
        </p:style>
        <p:txBody>
          <a:bodyPr anchor="ctr"/>
          <a:lstStyle/>
          <a:p>
            <a:r>
              <a:rPr lang="en-US" sz="2800" dirty="0"/>
              <a:t>A continuing threat to </a:t>
            </a:r>
            <a:br>
              <a:rPr lang="en-US" sz="2800" dirty="0"/>
            </a:br>
            <a:r>
              <a:rPr lang="en-US" sz="2800" dirty="0"/>
              <a:t>global health security</a:t>
            </a:r>
            <a:endParaRPr lang="en-US" sz="2800" dirty="0">
              <a:effectLst/>
            </a:endParaRPr>
          </a:p>
        </p:txBody>
      </p:sp>
      <p:sp>
        <p:nvSpPr>
          <p:cNvPr id="10" name="TextBox 9">
            <a:extLst>
              <a:ext uri="{FF2B5EF4-FFF2-40B4-BE49-F238E27FC236}">
                <a16:creationId xmlns:a16="http://schemas.microsoft.com/office/drawing/2014/main" id="{91436E5A-E37B-D54B-B022-EC1BF52151CB}"/>
              </a:ext>
            </a:extLst>
          </p:cNvPr>
          <p:cNvSpPr txBox="1"/>
          <p:nvPr/>
        </p:nvSpPr>
        <p:spPr>
          <a:xfrm>
            <a:off x="595422" y="1590326"/>
            <a:ext cx="7387043" cy="4797530"/>
          </a:xfrm>
          <a:prstGeom prst="rect">
            <a:avLst/>
          </a:prstGeom>
          <a:noFill/>
          <a:ln w="101600">
            <a:noFill/>
          </a:ln>
        </p:spPr>
        <p:txBody>
          <a:bodyPr wrap="square" lIns="251999" tIns="251999" rIns="251999" bIns="251999" rtlCol="0" anchor="t">
            <a:spAutoFit/>
          </a:bodyPr>
          <a:lstStyle/>
          <a:p>
            <a:pPr marL="285750" indent="-285750">
              <a:lnSpc>
                <a:spcPts val="1880"/>
              </a:lnSpc>
              <a:spcAft>
                <a:spcPts val="1800"/>
              </a:spcAft>
              <a:buSzPct val="150000"/>
              <a:buFont typeface="Wingdings" pitchFamily="2" charset="2"/>
              <a:buChar char="§"/>
            </a:pPr>
            <a:r>
              <a:rPr lang="en-US" sz="16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High-impact disease endemic in 3 regions (AFRO, EMRO, PAHO) but risk of spread and extension exists</a:t>
            </a:r>
          </a:p>
          <a:p>
            <a:pPr marL="285750" indent="-285750">
              <a:lnSpc>
                <a:spcPts val="1880"/>
              </a:lnSpc>
              <a:spcAft>
                <a:spcPts val="1800"/>
              </a:spcAft>
              <a:buSzPct val="150000"/>
              <a:buFont typeface="Wingdings" pitchFamily="2" charset="2"/>
              <a:buChar char="§"/>
            </a:pPr>
            <a:r>
              <a:rPr lang="en-US" sz="16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Wildlife reservoir that cannot be controlled</a:t>
            </a:r>
          </a:p>
          <a:p>
            <a:pPr marL="285750" indent="-285750">
              <a:lnSpc>
                <a:spcPts val="1880"/>
              </a:lnSpc>
              <a:spcAft>
                <a:spcPts val="1800"/>
              </a:spcAft>
              <a:buSzPct val="150000"/>
              <a:buFont typeface="Wingdings" pitchFamily="2" charset="2"/>
              <a:buChar char="§"/>
            </a:pPr>
            <a:r>
              <a:rPr lang="en-US" sz="16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At the crossroads of epidemic-prone, vaccine-preventable and vector-borne diseases</a:t>
            </a:r>
          </a:p>
          <a:p>
            <a:pPr marL="285750" indent="-285750">
              <a:lnSpc>
                <a:spcPts val="1880"/>
              </a:lnSpc>
              <a:spcAft>
                <a:spcPts val="1800"/>
              </a:spcAft>
              <a:buSzPct val="150000"/>
              <a:buFont typeface="Wingdings" pitchFamily="2" charset="2"/>
              <a:buChar char="§"/>
            </a:pPr>
            <a:r>
              <a:rPr lang="en-US" sz="16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Sustained risk mitigation efforts needed</a:t>
            </a:r>
          </a:p>
          <a:p>
            <a:pPr marL="285750" indent="-285750">
              <a:lnSpc>
                <a:spcPts val="1880"/>
              </a:lnSpc>
              <a:spcAft>
                <a:spcPts val="1800"/>
              </a:spcAft>
              <a:buSzPct val="150000"/>
              <a:buFont typeface="Wingdings" pitchFamily="2" charset="2"/>
              <a:buChar char="§"/>
            </a:pPr>
            <a:r>
              <a:rPr lang="en-US" sz="16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YF urban outbreaks are dramatic events</a:t>
            </a:r>
          </a:p>
          <a:p>
            <a:pPr marL="285750" indent="-285750">
              <a:lnSpc>
                <a:spcPts val="1880"/>
              </a:lnSpc>
              <a:spcAft>
                <a:spcPts val="600"/>
              </a:spcAft>
              <a:buSzPct val="150000"/>
              <a:buFont typeface="Wingdings" pitchFamily="2" charset="2"/>
              <a:buChar char="§"/>
            </a:pPr>
            <a:r>
              <a:rPr lang="en-US" sz="16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The EYE partnership aims to </a:t>
            </a:r>
          </a:p>
          <a:p>
            <a:pPr marL="742950" lvl="1" indent="-285750">
              <a:lnSpc>
                <a:spcPts val="1880"/>
              </a:lnSpc>
              <a:spcAft>
                <a:spcPts val="600"/>
              </a:spcAft>
              <a:buSzPct val="100000"/>
              <a:buFont typeface="Wingdings" pitchFamily="2" charset="2"/>
              <a:buChar char="§"/>
            </a:pPr>
            <a:r>
              <a:rPr lang="en-US" sz="1600" b="1" dirty="0">
                <a:solidFill>
                  <a:srgbClr val="898483"/>
                </a:solidFill>
                <a:latin typeface="Open Sans Semibold" panose="020B0606030504020204" pitchFamily="34" charset="0"/>
                <a:ea typeface="Open Sans Semibold" panose="020B0606030504020204" pitchFamily="34" charset="0"/>
                <a:cs typeface="Open Sans Semibold" panose="020B0606030504020204" pitchFamily="34" charset="0"/>
              </a:rPr>
              <a:t>Protect at-risk populations </a:t>
            </a:r>
            <a:r>
              <a:rPr lang="en-US" sz="1400" dirty="0">
                <a:solidFill>
                  <a:srgbClr val="898483"/>
                </a:solidFill>
                <a:latin typeface="Open Sans" panose="020B0606030504020204" pitchFamily="34" charset="0"/>
              </a:rPr>
              <a:t>(vaccination, risk prioritization)</a:t>
            </a:r>
          </a:p>
          <a:p>
            <a:pPr marL="742950" lvl="1" indent="-285750">
              <a:lnSpc>
                <a:spcPts val="1880"/>
              </a:lnSpc>
              <a:spcAft>
                <a:spcPts val="600"/>
              </a:spcAft>
              <a:buSzPct val="100000"/>
              <a:buFont typeface="Wingdings" pitchFamily="2" charset="2"/>
              <a:buChar char="§"/>
            </a:pPr>
            <a:r>
              <a:rPr lang="en-US" sz="1600" b="1" dirty="0">
                <a:solidFill>
                  <a:srgbClr val="898483"/>
                </a:solidFill>
                <a:latin typeface="Open Sans Semibold" panose="020B0606030504020204" pitchFamily="34" charset="0"/>
                <a:ea typeface="Open Sans Semibold" panose="020B0606030504020204" pitchFamily="34" charset="0"/>
                <a:cs typeface="Open Sans Semibold" panose="020B0606030504020204" pitchFamily="34" charset="0"/>
              </a:rPr>
              <a:t>Prevent international spread </a:t>
            </a:r>
            <a:r>
              <a:rPr lang="en-US" sz="1400" dirty="0">
                <a:solidFill>
                  <a:srgbClr val="898483"/>
                </a:solidFill>
                <a:latin typeface="Open Sans" panose="020B0606030504020204" pitchFamily="34" charset="0"/>
              </a:rPr>
              <a:t>(urban readiness, at-risk workers, IHR)</a:t>
            </a:r>
            <a:endParaRPr lang="en-US" sz="1600" b="1" dirty="0">
              <a:solidFill>
                <a:srgbClr val="898483"/>
              </a:solidFill>
              <a:latin typeface="Open Sans Semibold" panose="020B0606030504020204" pitchFamily="34" charset="0"/>
              <a:ea typeface="Open Sans Semibold" panose="020B0606030504020204" pitchFamily="34" charset="0"/>
              <a:cs typeface="Open Sans Semibold" panose="020B0606030504020204" pitchFamily="34" charset="0"/>
            </a:endParaRPr>
          </a:p>
          <a:p>
            <a:pPr marL="742950" lvl="1" indent="-285750">
              <a:lnSpc>
                <a:spcPts val="1880"/>
              </a:lnSpc>
              <a:spcAft>
                <a:spcPts val="600"/>
              </a:spcAft>
              <a:buSzPct val="100000"/>
              <a:buFont typeface="Wingdings" pitchFamily="2" charset="2"/>
              <a:buChar char="§"/>
            </a:pPr>
            <a:r>
              <a:rPr lang="en-US" sz="1600" b="1" dirty="0">
                <a:solidFill>
                  <a:srgbClr val="898483"/>
                </a:solidFill>
                <a:latin typeface="Open Sans Semibold" panose="020B0606030504020204" pitchFamily="34" charset="0"/>
                <a:ea typeface="Open Sans Semibold" panose="020B0606030504020204" pitchFamily="34" charset="0"/>
                <a:cs typeface="Open Sans Semibold" panose="020B0606030504020204" pitchFamily="34" charset="0"/>
              </a:rPr>
              <a:t>Control outbreaks rapidly </a:t>
            </a:r>
            <a:r>
              <a:rPr lang="en-US" sz="1400" dirty="0">
                <a:solidFill>
                  <a:srgbClr val="898483"/>
                </a:solidFill>
                <a:latin typeface="Open Sans" panose="020B0606030504020204" pitchFamily="34" charset="0"/>
              </a:rPr>
              <a:t>(surveillance, Dx, international samples transport,  emergency vaccines, immediate response)</a:t>
            </a:r>
            <a:endParaRPr lang="en-US" sz="1400" b="1" dirty="0">
              <a:solidFill>
                <a:srgbClr val="898483"/>
              </a:solidFill>
              <a:latin typeface="Open Sans Semibold" panose="020B0606030504020204" pitchFamily="34" charset="0"/>
              <a:ea typeface="Open Sans Semibold" panose="020B0606030504020204" pitchFamily="34" charset="0"/>
              <a:cs typeface="Open Sans Semibold" panose="020B0606030504020204" pitchFamily="34" charset="0"/>
            </a:endParaRPr>
          </a:p>
        </p:txBody>
      </p:sp>
      <p:pic>
        <p:nvPicPr>
          <p:cNvPr id="11" name="Picture 10" descr="A boat parked on the side of a building&#10;&#10;Description automatically generated">
            <a:extLst>
              <a:ext uri="{FF2B5EF4-FFF2-40B4-BE49-F238E27FC236}">
                <a16:creationId xmlns:a16="http://schemas.microsoft.com/office/drawing/2014/main" id="{66E419FE-519D-E046-9F49-DBF65530348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780324" y="581857"/>
            <a:ext cx="3856892" cy="5293275"/>
          </a:xfrm>
          <a:prstGeom prst="rect">
            <a:avLst/>
          </a:prstGeom>
        </p:spPr>
      </p:pic>
    </p:spTree>
    <p:extLst>
      <p:ext uri="{BB962C8B-B14F-4D97-AF65-F5344CB8AC3E}">
        <p14:creationId xmlns:p14="http://schemas.microsoft.com/office/powerpoint/2010/main" val="3712707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D5FC-9864-41F3-AB41-C23850308472}"/>
              </a:ext>
            </a:extLst>
          </p:cNvPr>
          <p:cNvSpPr>
            <a:spLocks noGrp="1"/>
          </p:cNvSpPr>
          <p:nvPr>
            <p:ph type="ctrTitle"/>
          </p:nvPr>
        </p:nvSpPr>
        <p:spPr>
          <a:xfrm>
            <a:off x="420915" y="324716"/>
            <a:ext cx="11219542" cy="1080263"/>
          </a:xfrm>
        </p:spPr>
        <p:txBody>
          <a:bodyPr/>
          <a:lstStyle/>
          <a:p>
            <a:r>
              <a:rPr lang="en-US" sz="2800" dirty="0">
                <a:latin typeface="Arial Narrow"/>
              </a:rPr>
              <a:t>COVID-19 i</a:t>
            </a:r>
            <a:r>
              <a:rPr lang="en-US" sz="2800" dirty="0">
                <a:latin typeface="Calibri (Body)"/>
              </a:rPr>
              <a:t>ncreased YF risk on short and long terms and reduced capacity to detect and confirm YF events early</a:t>
            </a:r>
            <a:br>
              <a:rPr lang="en-US" sz="2800" dirty="0">
                <a:latin typeface="Calibri (Body)"/>
              </a:rPr>
            </a:br>
            <a:endParaRPr lang="en-GB" dirty="0"/>
          </a:p>
        </p:txBody>
      </p:sp>
      <p:sp>
        <p:nvSpPr>
          <p:cNvPr id="3" name="Subtitle 2">
            <a:extLst>
              <a:ext uri="{FF2B5EF4-FFF2-40B4-BE49-F238E27FC236}">
                <a16:creationId xmlns:a16="http://schemas.microsoft.com/office/drawing/2014/main" id="{BF4BC311-72A7-45E9-9B7F-970F47C41C82}"/>
              </a:ext>
            </a:extLst>
          </p:cNvPr>
          <p:cNvSpPr>
            <a:spLocks noGrp="1"/>
          </p:cNvSpPr>
          <p:nvPr>
            <p:ph type="subTitle" idx="1"/>
          </p:nvPr>
        </p:nvSpPr>
        <p:spPr>
          <a:xfrm>
            <a:off x="573483" y="1618504"/>
            <a:ext cx="11045034" cy="1682907"/>
          </a:xfrm>
        </p:spPr>
        <p:txBody>
          <a:bodyPr/>
          <a:lstStyle/>
          <a:p>
            <a:pPr marL="285750" indent="-285750">
              <a:lnSpc>
                <a:spcPts val="1880"/>
              </a:lnSpc>
              <a:spcBef>
                <a:spcPts val="0"/>
              </a:spcBef>
              <a:spcAft>
                <a:spcPts val="600"/>
              </a:spcAft>
              <a:buSzPct val="150000"/>
              <a:buFont typeface="Wingdings" pitchFamily="2" charset="2"/>
              <a:buChar char="§"/>
            </a:pPr>
            <a:r>
              <a:rPr lang="en-US" b="1" dirty="0"/>
              <a:t>Delayed outbreak response</a:t>
            </a:r>
          </a:p>
          <a:p>
            <a:pPr marL="742950" lvl="1" indent="-285750" algn="l">
              <a:lnSpc>
                <a:spcPts val="1880"/>
              </a:lnSpc>
              <a:spcBef>
                <a:spcPts val="0"/>
              </a:spcBef>
              <a:spcAft>
                <a:spcPts val="600"/>
              </a:spcAft>
              <a:buSzPct val="150000"/>
              <a:buFont typeface="Wingdings" pitchFamily="2" charset="2"/>
              <a:buChar char="§"/>
            </a:pPr>
            <a:r>
              <a:rPr lang="en-US" sz="1200" dirty="0">
                <a:solidFill>
                  <a:srgbClr val="898483"/>
                </a:solidFill>
                <a:latin typeface="Open Sans" panose="020B0606030504020204" pitchFamily="34" charset="0"/>
              </a:rPr>
              <a:t>Ethiopia -  Uganda - South Sudan  </a:t>
            </a:r>
          </a:p>
          <a:p>
            <a:pPr marL="285750" indent="-285750">
              <a:lnSpc>
                <a:spcPts val="1880"/>
              </a:lnSpc>
              <a:spcBef>
                <a:spcPts val="0"/>
              </a:spcBef>
              <a:spcAft>
                <a:spcPts val="600"/>
              </a:spcAft>
              <a:buSzPct val="150000"/>
              <a:buFont typeface="Wingdings" pitchFamily="2" charset="2"/>
              <a:buChar char="§"/>
            </a:pPr>
            <a:r>
              <a:rPr lang="en-US" b="1" dirty="0"/>
              <a:t>Decreased surveillance </a:t>
            </a:r>
          </a:p>
          <a:p>
            <a:pPr marL="742950" lvl="2" indent="-285750" algn="l">
              <a:lnSpc>
                <a:spcPts val="1880"/>
              </a:lnSpc>
              <a:spcBef>
                <a:spcPts val="0"/>
              </a:spcBef>
              <a:spcAft>
                <a:spcPts val="600"/>
              </a:spcAft>
              <a:buSzPct val="150000"/>
              <a:buFont typeface="Wingdings" pitchFamily="2" charset="2"/>
              <a:buChar char="§"/>
            </a:pPr>
            <a:r>
              <a:rPr lang="en-US" sz="1200" dirty="0">
                <a:solidFill>
                  <a:srgbClr val="898483"/>
                </a:solidFill>
                <a:latin typeface="Open Sans" panose="020B0606030504020204" pitchFamily="34" charset="0"/>
              </a:rPr>
              <a:t>67% reduction in number of samples received by national labs compared to same period last year</a:t>
            </a:r>
          </a:p>
          <a:p>
            <a:pPr marL="742950" lvl="2" indent="-285750" algn="l">
              <a:lnSpc>
                <a:spcPts val="1880"/>
              </a:lnSpc>
              <a:spcBef>
                <a:spcPts val="0"/>
              </a:spcBef>
              <a:spcAft>
                <a:spcPts val="600"/>
              </a:spcAft>
              <a:buSzPct val="150000"/>
              <a:buFont typeface="Wingdings" pitchFamily="2" charset="2"/>
              <a:buChar char="§"/>
            </a:pPr>
            <a:r>
              <a:rPr lang="en-US" sz="1200" dirty="0">
                <a:solidFill>
                  <a:srgbClr val="898483"/>
                </a:solidFill>
                <a:latin typeface="Open Sans" panose="020B0606030504020204" pitchFamily="34" charset="0"/>
              </a:rPr>
              <a:t>Operations/Logistics affected by lack of transport routes and rising costs (e.g. tripling of shipping costs in certain contexts).</a:t>
            </a:r>
          </a:p>
          <a:p>
            <a:pPr marL="285750" indent="-285750">
              <a:lnSpc>
                <a:spcPts val="1880"/>
              </a:lnSpc>
              <a:spcBef>
                <a:spcPts val="0"/>
              </a:spcBef>
              <a:spcAft>
                <a:spcPts val="600"/>
              </a:spcAft>
              <a:buSzPct val="150000"/>
              <a:buFont typeface="Wingdings" pitchFamily="2" charset="2"/>
              <a:buChar char="§"/>
            </a:pPr>
            <a:r>
              <a:rPr lang="en-US" b="1" dirty="0"/>
              <a:t>Delayed or disrupted preventive immunization activities</a:t>
            </a:r>
          </a:p>
          <a:p>
            <a:pPr marL="285750" lvl="1" indent="-285750" algn="l">
              <a:lnSpc>
                <a:spcPts val="1880"/>
              </a:lnSpc>
              <a:spcBef>
                <a:spcPts val="0"/>
              </a:spcBef>
              <a:spcAft>
                <a:spcPts val="600"/>
              </a:spcAft>
              <a:buSzPct val="150000"/>
              <a:buFont typeface="Wingdings" pitchFamily="2" charset="2"/>
              <a:buChar char="§"/>
            </a:pPr>
            <a:r>
              <a:rPr lang="en-US" sz="1400" b="1" dirty="0">
                <a:solidFill>
                  <a:srgbClr val="898483"/>
                </a:solidFill>
                <a:latin typeface="Open Sans" panose="020B0606030504020204" pitchFamily="34" charset="0"/>
              </a:rPr>
              <a:t>RI disruptions (no quantifiable data available yet, but modelling in progress)</a:t>
            </a:r>
          </a:p>
          <a:p>
            <a:pPr marL="742950" lvl="2" indent="-285750" algn="l">
              <a:lnSpc>
                <a:spcPts val="1880"/>
              </a:lnSpc>
              <a:spcBef>
                <a:spcPts val="0"/>
              </a:spcBef>
              <a:spcAft>
                <a:spcPts val="600"/>
              </a:spcAft>
              <a:buSzPct val="150000"/>
              <a:buFont typeface="Wingdings" pitchFamily="2" charset="2"/>
              <a:buChar char="§"/>
            </a:pPr>
            <a:r>
              <a:rPr lang="en-US" sz="1200" dirty="0">
                <a:solidFill>
                  <a:srgbClr val="898483"/>
                </a:solidFill>
                <a:latin typeface="Open Sans" panose="020B0606030504020204" pitchFamily="34" charset="0"/>
              </a:rPr>
              <a:t>Initial pulse survey clearly indicates disruptions, hesitancy of caregivers to access immunization services, safety concerns by HCWs, e.g. Brazil has maintained YF RI in affected areas but uncertainty persists on community readiness to receive those services.</a:t>
            </a:r>
          </a:p>
          <a:p>
            <a:pPr marL="285750" indent="-285750">
              <a:lnSpc>
                <a:spcPts val="1880"/>
              </a:lnSpc>
              <a:spcBef>
                <a:spcPts val="0"/>
              </a:spcBef>
              <a:spcAft>
                <a:spcPts val="600"/>
              </a:spcAft>
              <a:buSzPct val="150000"/>
              <a:buFont typeface="Wingdings" pitchFamily="2" charset="2"/>
              <a:buChar char="§"/>
            </a:pPr>
            <a:r>
              <a:rPr lang="en-US" b="1" dirty="0"/>
              <a:t>Programmatic, epidemic, resources and partnership risks identified, assessed and monitored including delays to EYE implementation due to shifting priorities and complexity of virtual working environments</a:t>
            </a:r>
          </a:p>
          <a:p>
            <a:pPr marL="285750" indent="-285750">
              <a:lnSpc>
                <a:spcPts val="1880"/>
              </a:lnSpc>
              <a:spcBef>
                <a:spcPts val="0"/>
              </a:spcBef>
              <a:spcAft>
                <a:spcPts val="600"/>
              </a:spcAft>
              <a:buSzPct val="150000"/>
              <a:buFont typeface="Wingdings" pitchFamily="2" charset="2"/>
              <a:buChar char="§"/>
            </a:pPr>
            <a:r>
              <a:rPr lang="en-US" b="1" dirty="0"/>
              <a:t>Opportunities</a:t>
            </a:r>
          </a:p>
          <a:p>
            <a:pPr marL="742950" lvl="2" indent="-285750" algn="l">
              <a:lnSpc>
                <a:spcPts val="1880"/>
              </a:lnSpc>
              <a:spcBef>
                <a:spcPts val="0"/>
              </a:spcBef>
              <a:spcAft>
                <a:spcPts val="600"/>
              </a:spcAft>
              <a:buSzPct val="150000"/>
              <a:buFont typeface="Wingdings" pitchFamily="2" charset="2"/>
              <a:buChar char="§"/>
            </a:pPr>
            <a:r>
              <a:rPr lang="en-US" sz="1200" dirty="0">
                <a:solidFill>
                  <a:srgbClr val="898483"/>
                </a:solidFill>
                <a:latin typeface="Open Sans" panose="020B0606030504020204" pitchFamily="34" charset="0"/>
              </a:rPr>
              <a:t>Integration of YF into COVID surveillance efforts, Grouping of samples from different pathogens…</a:t>
            </a:r>
          </a:p>
          <a:p>
            <a:pPr marL="285750" lvl="1" indent="-285750" algn="l">
              <a:lnSpc>
                <a:spcPts val="1880"/>
              </a:lnSpc>
              <a:spcBef>
                <a:spcPts val="0"/>
              </a:spcBef>
              <a:spcAft>
                <a:spcPts val="600"/>
              </a:spcAft>
              <a:buSzPct val="150000"/>
              <a:buFont typeface="Wingdings" pitchFamily="2" charset="2"/>
              <a:buChar char="§"/>
            </a:pPr>
            <a:r>
              <a:rPr lang="en-US" sz="1400" b="1" dirty="0">
                <a:solidFill>
                  <a:srgbClr val="898483"/>
                </a:solidFill>
                <a:latin typeface="Open Sans" panose="020B0606030504020204" pitchFamily="34" charset="0"/>
              </a:rPr>
              <a:t>Need to quantify impact on accumulation of </a:t>
            </a:r>
            <a:r>
              <a:rPr lang="en-US" sz="1400" b="1" dirty="0" err="1">
                <a:solidFill>
                  <a:srgbClr val="898483"/>
                </a:solidFill>
                <a:latin typeface="Open Sans" panose="020B0606030504020204" pitchFamily="34" charset="0"/>
              </a:rPr>
              <a:t>susceptibles</a:t>
            </a:r>
            <a:r>
              <a:rPr lang="en-US" sz="1400" b="1" dirty="0">
                <a:solidFill>
                  <a:srgbClr val="898483"/>
                </a:solidFill>
                <a:latin typeface="Open Sans" panose="020B0606030504020204" pitchFamily="34" charset="0"/>
              </a:rPr>
              <a:t> </a:t>
            </a:r>
          </a:p>
          <a:p>
            <a:pPr>
              <a:spcAft>
                <a:spcPts val="600"/>
              </a:spcAft>
            </a:pPr>
            <a:endParaRPr lang="en-GB" dirty="0"/>
          </a:p>
        </p:txBody>
      </p:sp>
    </p:spTree>
    <p:extLst>
      <p:ext uri="{BB962C8B-B14F-4D97-AF65-F5344CB8AC3E}">
        <p14:creationId xmlns:p14="http://schemas.microsoft.com/office/powerpoint/2010/main" val="316409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BEEE1-0CBE-CD43-8C7D-C6BE3B896EED}"/>
              </a:ext>
            </a:extLst>
          </p:cNvPr>
          <p:cNvSpPr>
            <a:spLocks noGrp="1"/>
          </p:cNvSpPr>
          <p:nvPr>
            <p:ph type="ctrTitle"/>
          </p:nvPr>
        </p:nvSpPr>
        <p:spPr>
          <a:xfrm>
            <a:off x="595423" y="222137"/>
            <a:ext cx="11353561" cy="739586"/>
          </a:xfrm>
        </p:spPr>
        <p:txBody>
          <a:bodyPr/>
          <a:lstStyle/>
          <a:p>
            <a:r>
              <a:rPr lang="en-US" dirty="0"/>
              <a:t>Continued delivery of YF activities during COVID </a:t>
            </a:r>
            <a:r>
              <a:rPr lang="en-US" dirty="0" err="1"/>
              <a:t>despiste</a:t>
            </a:r>
            <a:r>
              <a:rPr lang="en-US" dirty="0"/>
              <a:t> challenges</a:t>
            </a:r>
          </a:p>
        </p:txBody>
      </p:sp>
      <p:sp>
        <p:nvSpPr>
          <p:cNvPr id="5" name="TextBox 4">
            <a:extLst>
              <a:ext uri="{FF2B5EF4-FFF2-40B4-BE49-F238E27FC236}">
                <a16:creationId xmlns:a16="http://schemas.microsoft.com/office/drawing/2014/main" id="{FED0C63D-370C-9441-83D8-7BC85F92754C}"/>
              </a:ext>
            </a:extLst>
          </p:cNvPr>
          <p:cNvSpPr txBox="1"/>
          <p:nvPr/>
        </p:nvSpPr>
        <p:spPr>
          <a:xfrm>
            <a:off x="382772" y="1266877"/>
            <a:ext cx="11217349" cy="3779046"/>
          </a:xfrm>
          <a:prstGeom prst="rect">
            <a:avLst/>
          </a:prstGeom>
          <a:noFill/>
          <a:ln w="101600">
            <a:noFill/>
          </a:ln>
        </p:spPr>
        <p:txBody>
          <a:bodyPr wrap="square" lIns="251999" tIns="251999" rIns="251999" bIns="251999" rtlCol="0" anchor="t">
            <a:spAutoFit/>
          </a:bodyPr>
          <a:lstStyle/>
          <a:p>
            <a:pPr marL="285750" indent="-285750">
              <a:lnSpc>
                <a:spcPts val="1880"/>
              </a:lnSpc>
              <a:spcBef>
                <a:spcPts val="600"/>
              </a:spcBef>
              <a:spcAft>
                <a:spcPts val="600"/>
              </a:spcAft>
              <a:buSzPct val="150000"/>
              <a:buFont typeface="Wingdings" pitchFamily="2" charset="2"/>
              <a:buChar char="§"/>
            </a:pPr>
            <a:r>
              <a:rPr lang="en-US" sz="16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From mitigating the impact of COVID per se (2020) to mitigating the COVID vaccine roll-out (2021)</a:t>
            </a:r>
          </a:p>
          <a:p>
            <a:pPr marL="285750" indent="-285750">
              <a:lnSpc>
                <a:spcPts val="1880"/>
              </a:lnSpc>
              <a:spcBef>
                <a:spcPts val="600"/>
              </a:spcBef>
              <a:spcAft>
                <a:spcPts val="600"/>
              </a:spcAft>
              <a:buSzPct val="150000"/>
              <a:buFont typeface="Wingdings" pitchFamily="2" charset="2"/>
              <a:buChar char="§"/>
            </a:pPr>
            <a:r>
              <a:rPr lang="en-US" sz="16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Priorities were to:</a:t>
            </a:r>
          </a:p>
          <a:p>
            <a:pPr marL="742950" lvl="1" indent="-285750">
              <a:lnSpc>
                <a:spcPts val="1880"/>
              </a:lnSpc>
              <a:spcBef>
                <a:spcPts val="600"/>
              </a:spcBef>
              <a:spcAft>
                <a:spcPts val="600"/>
              </a:spcAft>
              <a:buSzPct val="150000"/>
              <a:buFont typeface="Wingdings" pitchFamily="2" charset="2"/>
              <a:buChar char="§"/>
            </a:pPr>
            <a:r>
              <a:rPr lang="en-US" sz="1600" dirty="0">
                <a:solidFill>
                  <a:srgbClr val="898483"/>
                </a:solidFill>
                <a:latin typeface="Open Sans" panose="020B0606030504020204" pitchFamily="34" charset="0"/>
                <a:ea typeface="Open Sans" panose="020B0606030504020204" pitchFamily="34" charset="0"/>
                <a:cs typeface="Open Sans" panose="020B0606030504020204" pitchFamily="34" charset="0"/>
              </a:rPr>
              <a:t>Ensure continuation of essential services to prevent or control outbreaks </a:t>
            </a:r>
          </a:p>
          <a:p>
            <a:pPr marL="742950" lvl="1" indent="-285750">
              <a:lnSpc>
                <a:spcPts val="1880"/>
              </a:lnSpc>
              <a:spcBef>
                <a:spcPts val="600"/>
              </a:spcBef>
              <a:spcAft>
                <a:spcPts val="600"/>
              </a:spcAft>
              <a:buSzPct val="150000"/>
              <a:buFont typeface="Wingdings" pitchFamily="2" charset="2"/>
              <a:buChar char="§"/>
            </a:pPr>
            <a:r>
              <a:rPr lang="en-US" sz="1600" dirty="0">
                <a:solidFill>
                  <a:srgbClr val="898483"/>
                </a:solidFill>
                <a:latin typeface="Open Sans" panose="020B0606030504020204" pitchFamily="34" charset="0"/>
              </a:rPr>
              <a:t>Prepare for post “acute COVID” times and log term implementation of preventive activities</a:t>
            </a:r>
          </a:p>
          <a:p>
            <a:pPr marL="285750" indent="-285750">
              <a:lnSpc>
                <a:spcPts val="1880"/>
              </a:lnSpc>
              <a:spcBef>
                <a:spcPts val="600"/>
              </a:spcBef>
              <a:spcAft>
                <a:spcPts val="600"/>
              </a:spcAft>
              <a:buSzPct val="150000"/>
              <a:buFont typeface="Wingdings" pitchFamily="2" charset="2"/>
              <a:buChar char="§"/>
            </a:pPr>
            <a:r>
              <a:rPr lang="en-GB" sz="1600" b="1" dirty="0">
                <a:solidFill>
                  <a:srgbClr val="898483"/>
                </a:solidFill>
                <a:latin typeface="Open Sans" panose="020B0606030504020204" pitchFamily="34" charset="0"/>
              </a:rPr>
              <a:t>About 45 million people protected against YF for life by mass vaccination campaigns in Nigeria and Ghana.</a:t>
            </a:r>
          </a:p>
          <a:p>
            <a:pPr marL="285750" indent="-285750">
              <a:lnSpc>
                <a:spcPts val="1880"/>
              </a:lnSpc>
              <a:spcBef>
                <a:spcPts val="600"/>
              </a:spcBef>
              <a:spcAft>
                <a:spcPts val="600"/>
              </a:spcAft>
              <a:buSzPct val="150000"/>
              <a:buFont typeface="Wingdings" pitchFamily="2" charset="2"/>
              <a:buChar char="§"/>
            </a:pPr>
            <a:r>
              <a:rPr lang="en-GB" sz="1600" b="1" dirty="0">
                <a:solidFill>
                  <a:srgbClr val="898483"/>
                </a:solidFill>
                <a:latin typeface="Open Sans" panose="020B0606030504020204" pitchFamily="34" charset="0"/>
              </a:rPr>
              <a:t>An additional 2.4 million people protected by outbreak responses in Ethiopia, South Sudan and Uganda. </a:t>
            </a:r>
          </a:p>
          <a:p>
            <a:pPr marL="285750" indent="-285750">
              <a:lnSpc>
                <a:spcPts val="1880"/>
              </a:lnSpc>
              <a:spcBef>
                <a:spcPts val="600"/>
              </a:spcBef>
              <a:spcAft>
                <a:spcPts val="600"/>
              </a:spcAft>
              <a:buSzPct val="150000"/>
              <a:buFont typeface="Wingdings" pitchFamily="2" charset="2"/>
              <a:buChar char="§"/>
            </a:pPr>
            <a:r>
              <a:rPr lang="en-GB" sz="1600" b="1" dirty="0">
                <a:solidFill>
                  <a:srgbClr val="898483"/>
                </a:solidFill>
                <a:latin typeface="Open Sans" panose="020B0606030504020204" pitchFamily="34" charset="0"/>
              </a:rPr>
              <a:t>Over 140 million people protected against YF since inception of the EYE strategy via large-scale vaccination.</a:t>
            </a:r>
          </a:p>
          <a:p>
            <a:pPr marL="742950" lvl="1" indent="-285750">
              <a:lnSpc>
                <a:spcPts val="1880"/>
              </a:lnSpc>
              <a:spcBef>
                <a:spcPts val="600"/>
              </a:spcBef>
              <a:spcAft>
                <a:spcPts val="600"/>
              </a:spcAft>
              <a:buSzPct val="150000"/>
              <a:buFont typeface="Wingdings" pitchFamily="2" charset="2"/>
              <a:buChar char="§"/>
            </a:pPr>
            <a:r>
              <a:rPr lang="en-GB" sz="1600" dirty="0">
                <a:solidFill>
                  <a:srgbClr val="898483"/>
                </a:solidFill>
                <a:latin typeface="Open Sans" panose="020B0606030504020204" pitchFamily="34" charset="0"/>
              </a:rPr>
              <a:t>Although 2020 achieved 60% of initial target (DRC campaigns postponed to 2021), twice as much people protected in 2020 compared to 2019.</a:t>
            </a:r>
          </a:p>
        </p:txBody>
      </p:sp>
    </p:spTree>
    <p:extLst>
      <p:ext uri="{BB962C8B-B14F-4D97-AF65-F5344CB8AC3E}">
        <p14:creationId xmlns:p14="http://schemas.microsoft.com/office/powerpoint/2010/main" val="443211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BEEE1-0CBE-CD43-8C7D-C6BE3B896EED}"/>
              </a:ext>
            </a:extLst>
          </p:cNvPr>
          <p:cNvSpPr>
            <a:spLocks noGrp="1"/>
          </p:cNvSpPr>
          <p:nvPr>
            <p:ph type="ctrTitle"/>
          </p:nvPr>
        </p:nvSpPr>
        <p:spPr/>
        <p:txBody>
          <a:bodyPr/>
          <a:lstStyle/>
          <a:p>
            <a:r>
              <a:rPr lang="en-US" dirty="0"/>
              <a:t>Key tools to mitigate COVID-19 impact</a:t>
            </a:r>
          </a:p>
        </p:txBody>
      </p:sp>
      <p:sp>
        <p:nvSpPr>
          <p:cNvPr id="5" name="TextBox 4">
            <a:extLst>
              <a:ext uri="{FF2B5EF4-FFF2-40B4-BE49-F238E27FC236}">
                <a16:creationId xmlns:a16="http://schemas.microsoft.com/office/drawing/2014/main" id="{FED0C63D-370C-9441-83D8-7BC85F92754C}"/>
              </a:ext>
            </a:extLst>
          </p:cNvPr>
          <p:cNvSpPr txBox="1"/>
          <p:nvPr/>
        </p:nvSpPr>
        <p:spPr>
          <a:xfrm>
            <a:off x="382772" y="1257348"/>
            <a:ext cx="11217349" cy="4189415"/>
          </a:xfrm>
          <a:prstGeom prst="rect">
            <a:avLst/>
          </a:prstGeom>
          <a:noFill/>
          <a:ln w="101600">
            <a:noFill/>
          </a:ln>
        </p:spPr>
        <p:txBody>
          <a:bodyPr wrap="square" lIns="251999" tIns="251999" rIns="251999" bIns="251999" rtlCol="0" anchor="t">
            <a:spAutoFit/>
          </a:bodyPr>
          <a:lstStyle/>
          <a:p>
            <a:pPr marL="285750" indent="-285750">
              <a:lnSpc>
                <a:spcPts val="1880"/>
              </a:lnSpc>
              <a:spcAft>
                <a:spcPts val="600"/>
              </a:spcAft>
              <a:buSzPct val="150000"/>
              <a:buFont typeface="Wingdings" pitchFamily="2" charset="2"/>
              <a:buChar char="§"/>
            </a:pPr>
            <a:r>
              <a:rPr lang="en-US" sz="16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A well-functioning partnership  </a:t>
            </a:r>
            <a:r>
              <a:rPr lang="en-US" sz="1600" dirty="0">
                <a:solidFill>
                  <a:srgbClr val="898483"/>
                </a:solidFill>
                <a:latin typeface="Open Sans" panose="020B0606030504020204" pitchFamily="34" charset="0"/>
                <a:ea typeface="Open Sans" panose="020B0606030504020204" pitchFamily="34" charset="0"/>
                <a:cs typeface="Open Sans" panose="020B0606030504020204" pitchFamily="34" charset="0"/>
              </a:rPr>
              <a:t> </a:t>
            </a:r>
          </a:p>
          <a:p>
            <a:pPr marL="285750" indent="-285750">
              <a:lnSpc>
                <a:spcPts val="1880"/>
              </a:lnSpc>
              <a:spcAft>
                <a:spcPts val="600"/>
              </a:spcAft>
              <a:buSzPct val="150000"/>
              <a:buFont typeface="Wingdings" pitchFamily="2" charset="2"/>
              <a:buChar char="§"/>
            </a:pPr>
            <a:r>
              <a:rPr lang="en-US" sz="16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Leveraging existing structures and platforms </a:t>
            </a:r>
          </a:p>
          <a:p>
            <a:pPr marL="742950" lvl="1" indent="-285750">
              <a:lnSpc>
                <a:spcPts val="1880"/>
              </a:lnSpc>
              <a:spcAft>
                <a:spcPts val="1800"/>
              </a:spcAft>
              <a:buSzPct val="150000"/>
              <a:buFont typeface="Wingdings" pitchFamily="2" charset="2"/>
              <a:buChar char="§"/>
            </a:pPr>
            <a:r>
              <a:rPr lang="en-US" sz="1600" dirty="0">
                <a:solidFill>
                  <a:srgbClr val="898483"/>
                </a:solidFill>
                <a:latin typeface="Open Sans" panose="020B0606030504020204" pitchFamily="34" charset="0"/>
                <a:ea typeface="Open Sans" panose="020B0606030504020204" pitchFamily="34" charset="0"/>
                <a:cs typeface="Open Sans" panose="020B0606030504020204" pitchFamily="34" charset="0"/>
              </a:rPr>
              <a:t>Rapid situational awareness toward solutions</a:t>
            </a:r>
          </a:p>
          <a:p>
            <a:pPr marL="285750" indent="-285750">
              <a:lnSpc>
                <a:spcPts val="1880"/>
              </a:lnSpc>
              <a:spcAft>
                <a:spcPts val="600"/>
              </a:spcAft>
              <a:buSzPct val="150000"/>
              <a:buFont typeface="Wingdings" pitchFamily="2" charset="2"/>
              <a:buChar char="§"/>
            </a:pPr>
            <a:r>
              <a:rPr lang="en-US" sz="16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Engagement with other </a:t>
            </a:r>
            <a:r>
              <a:rPr lang="en-US" sz="1600" b="1" dirty="0">
                <a:solidFill>
                  <a:srgbClr val="898483"/>
                </a:solidFill>
                <a:latin typeface="Open Sans" panose="020B0606030504020204" pitchFamily="34" charset="0"/>
              </a:rPr>
              <a:t>programmes </a:t>
            </a:r>
            <a:r>
              <a:rPr lang="en-GB" sz="1600" b="1" dirty="0">
                <a:solidFill>
                  <a:srgbClr val="898483"/>
                </a:solidFill>
                <a:latin typeface="Open Sans" panose="020B0606030504020204" pitchFamily="34" charset="0"/>
              </a:rPr>
              <a:t>to seek efficiencies and integration </a:t>
            </a:r>
            <a:endParaRPr lang="en-US" sz="1600" b="1" dirty="0">
              <a:solidFill>
                <a:srgbClr val="898483"/>
              </a:solidFill>
              <a:latin typeface="Open Sans" panose="020B0606030504020204" pitchFamily="34" charset="0"/>
            </a:endParaRPr>
          </a:p>
          <a:p>
            <a:pPr marL="285750" indent="-285750">
              <a:lnSpc>
                <a:spcPts val="1880"/>
              </a:lnSpc>
              <a:spcAft>
                <a:spcPts val="600"/>
              </a:spcAft>
              <a:buSzPct val="150000"/>
              <a:buFont typeface="Wingdings" pitchFamily="2" charset="2"/>
              <a:buChar char="§"/>
            </a:pPr>
            <a:r>
              <a:rPr lang="en-US" sz="16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Re-orient priorities to meet countries’ needs </a:t>
            </a:r>
            <a:endParaRPr lang="en-US" sz="1600" b="1" dirty="0">
              <a:solidFill>
                <a:srgbClr val="898483"/>
              </a:solidFill>
              <a:latin typeface="Open Sans Semibold" panose="020B0606030504020204" pitchFamily="34" charset="0"/>
              <a:ea typeface="Open Sans Semibold" panose="020B0606030504020204" pitchFamily="34" charset="0"/>
              <a:cs typeface="Open Sans Semibold" panose="020B0606030504020204" pitchFamily="34" charset="0"/>
            </a:endParaRPr>
          </a:p>
          <a:p>
            <a:pPr marL="742950" lvl="1" indent="-285750">
              <a:lnSpc>
                <a:spcPts val="1880"/>
              </a:lnSpc>
              <a:spcAft>
                <a:spcPts val="600"/>
              </a:spcAft>
              <a:buSzPct val="150000"/>
              <a:buFont typeface="Wingdings" pitchFamily="2" charset="2"/>
              <a:buChar char="§"/>
            </a:pPr>
            <a:r>
              <a:rPr lang="en-US" sz="1600" dirty="0">
                <a:solidFill>
                  <a:srgbClr val="898483"/>
                </a:solidFill>
                <a:latin typeface="Open Sans" panose="020B0606030504020204" pitchFamily="34" charset="0"/>
                <a:ea typeface="Open Sans" panose="020B0606030504020204" pitchFamily="34" charset="0"/>
                <a:cs typeface="Open Sans" panose="020B0606030504020204" pitchFamily="34" charset="0"/>
              </a:rPr>
              <a:t>Empower countries to investigate and manage YF (e.g., ICG request package; PCCS methods for reactive context)</a:t>
            </a:r>
          </a:p>
          <a:p>
            <a:pPr marL="742950" lvl="1" indent="-285750">
              <a:lnSpc>
                <a:spcPts val="1880"/>
              </a:lnSpc>
              <a:spcAft>
                <a:spcPts val="1800"/>
              </a:spcAft>
              <a:buSzPct val="150000"/>
              <a:buFont typeface="Wingdings" pitchFamily="2" charset="2"/>
              <a:buChar char="§"/>
            </a:pPr>
            <a:r>
              <a:rPr lang="en-US" sz="1600" dirty="0">
                <a:solidFill>
                  <a:srgbClr val="898483"/>
                </a:solidFill>
                <a:latin typeface="Open Sans" panose="020B0606030504020204" pitchFamily="34" charset="0"/>
                <a:ea typeface="Open Sans" panose="020B0606030504020204" pitchFamily="34" charset="0"/>
                <a:cs typeface="Open Sans" panose="020B0606030504020204" pitchFamily="34" charset="0"/>
              </a:rPr>
              <a:t>Support countries to leverage COVID-19 surveillance efforts to enhance YF surveillance in high-risk areas </a:t>
            </a:r>
          </a:p>
          <a:p>
            <a:pPr marL="285750" indent="-285750">
              <a:lnSpc>
                <a:spcPts val="1880"/>
              </a:lnSpc>
              <a:spcAft>
                <a:spcPts val="600"/>
              </a:spcAft>
              <a:buSzPct val="150000"/>
              <a:buFont typeface="Wingdings" pitchFamily="2" charset="2"/>
              <a:buChar char="§"/>
            </a:pPr>
            <a:r>
              <a:rPr lang="en-US" sz="16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Risk register to guide and monitor our mitigation strategy</a:t>
            </a:r>
          </a:p>
          <a:p>
            <a:pPr marL="742950" lvl="1" indent="-285750">
              <a:lnSpc>
                <a:spcPts val="1880"/>
              </a:lnSpc>
              <a:spcAft>
                <a:spcPts val="600"/>
              </a:spcAft>
              <a:buSzPct val="150000"/>
              <a:buFont typeface="Wingdings" pitchFamily="2" charset="2"/>
              <a:buChar char="§"/>
            </a:pPr>
            <a:r>
              <a:rPr lang="en-US" sz="1600" dirty="0">
                <a:solidFill>
                  <a:srgbClr val="898483"/>
                </a:solidFill>
                <a:latin typeface="Open Sans" panose="020B0606030504020204" pitchFamily="34" charset="0"/>
                <a:ea typeface="Open Sans" panose="020B0606030504020204" pitchFamily="34" charset="0"/>
                <a:cs typeface="Open Sans" panose="020B0606030504020204" pitchFamily="34" charset="0"/>
              </a:rPr>
              <a:t>Calls to action to fulfill commitments, respond to countries needs and continue to provide essential services</a:t>
            </a:r>
          </a:p>
          <a:p>
            <a:pPr marL="742950" lvl="1" indent="-285750">
              <a:lnSpc>
                <a:spcPts val="1880"/>
              </a:lnSpc>
              <a:spcAft>
                <a:spcPts val="1800"/>
              </a:spcAft>
              <a:buSzPct val="150000"/>
              <a:buFont typeface="Wingdings" pitchFamily="2" charset="2"/>
              <a:buChar char="§"/>
            </a:pPr>
            <a:r>
              <a:rPr lang="en-US" sz="1600" dirty="0">
                <a:solidFill>
                  <a:srgbClr val="898483"/>
                </a:solidFill>
                <a:latin typeface="Open Sans" panose="020B0606030504020204" pitchFamily="34" charset="0"/>
                <a:ea typeface="Open Sans" panose="020B0606030504020204" pitchFamily="34" charset="0"/>
                <a:cs typeface="Open Sans" panose="020B0606030504020204" pitchFamily="34" charset="0"/>
              </a:rPr>
              <a:t>Prepare for post-COVID</a:t>
            </a:r>
          </a:p>
        </p:txBody>
      </p:sp>
    </p:spTree>
    <p:extLst>
      <p:ext uri="{BB962C8B-B14F-4D97-AF65-F5344CB8AC3E}">
        <p14:creationId xmlns:p14="http://schemas.microsoft.com/office/powerpoint/2010/main" val="3912502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93F776A-2007-4CCF-975C-5A44F2664FDF}"/>
              </a:ext>
            </a:extLst>
          </p:cNvPr>
          <p:cNvSpPr/>
          <p:nvPr/>
        </p:nvSpPr>
        <p:spPr>
          <a:xfrm>
            <a:off x="1" y="6305797"/>
            <a:ext cx="12192000" cy="5699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A745371D-63B5-43E8-89F6-93BFA6E4D406}"/>
              </a:ext>
            </a:extLst>
          </p:cNvPr>
          <p:cNvSpPr>
            <a:spLocks noGrp="1"/>
          </p:cNvSpPr>
          <p:nvPr>
            <p:ph type="ctrTitle"/>
          </p:nvPr>
        </p:nvSpPr>
        <p:spPr>
          <a:xfrm>
            <a:off x="172891" y="12681"/>
            <a:ext cx="11976847" cy="882145"/>
          </a:xfrm>
        </p:spPr>
        <p:txBody>
          <a:bodyPr/>
          <a:lstStyle/>
          <a:p>
            <a:r>
              <a:rPr lang="en-US" dirty="0"/>
              <a:t>&gt; 140 million people protected via yellow fever (YF) mass vaccination since EYE strategy inception with &gt;53 million additional planned in 2021</a:t>
            </a:r>
          </a:p>
        </p:txBody>
      </p:sp>
      <p:graphicFrame>
        <p:nvGraphicFramePr>
          <p:cNvPr id="6" name="Table 7">
            <a:extLst>
              <a:ext uri="{FF2B5EF4-FFF2-40B4-BE49-F238E27FC236}">
                <a16:creationId xmlns:a16="http://schemas.microsoft.com/office/drawing/2014/main" id="{334573FE-30B4-450A-90AB-0CFC369C1D26}"/>
              </a:ext>
            </a:extLst>
          </p:cNvPr>
          <p:cNvGraphicFramePr>
            <a:graphicFrameLocks/>
          </p:cNvGraphicFramePr>
          <p:nvPr/>
        </p:nvGraphicFramePr>
        <p:xfrm>
          <a:off x="179651" y="790481"/>
          <a:ext cx="11904618" cy="6060447"/>
        </p:xfrm>
        <a:graphic>
          <a:graphicData uri="http://schemas.openxmlformats.org/drawingml/2006/table">
            <a:tbl>
              <a:tblPr firstRow="1" bandRow="1">
                <a:tableStyleId>{00A15C55-8517-42AA-B614-E9B94910E393}</a:tableStyleId>
              </a:tblPr>
              <a:tblGrid>
                <a:gridCol w="718457">
                  <a:extLst>
                    <a:ext uri="{9D8B030D-6E8A-4147-A177-3AD203B41FA5}">
                      <a16:colId xmlns:a16="http://schemas.microsoft.com/office/drawing/2014/main" val="1065756966"/>
                    </a:ext>
                  </a:extLst>
                </a:gridCol>
                <a:gridCol w="891199">
                  <a:extLst>
                    <a:ext uri="{9D8B030D-6E8A-4147-A177-3AD203B41FA5}">
                      <a16:colId xmlns:a16="http://schemas.microsoft.com/office/drawing/2014/main" val="2477501005"/>
                    </a:ext>
                  </a:extLst>
                </a:gridCol>
                <a:gridCol w="2498213">
                  <a:extLst>
                    <a:ext uri="{9D8B030D-6E8A-4147-A177-3AD203B41FA5}">
                      <a16:colId xmlns:a16="http://schemas.microsoft.com/office/drawing/2014/main" val="1964796640"/>
                    </a:ext>
                  </a:extLst>
                </a:gridCol>
                <a:gridCol w="1300480">
                  <a:extLst>
                    <a:ext uri="{9D8B030D-6E8A-4147-A177-3AD203B41FA5}">
                      <a16:colId xmlns:a16="http://schemas.microsoft.com/office/drawing/2014/main" val="1284074406"/>
                    </a:ext>
                  </a:extLst>
                </a:gridCol>
                <a:gridCol w="995680">
                  <a:extLst>
                    <a:ext uri="{9D8B030D-6E8A-4147-A177-3AD203B41FA5}">
                      <a16:colId xmlns:a16="http://schemas.microsoft.com/office/drawing/2014/main" val="1780384489"/>
                    </a:ext>
                  </a:extLst>
                </a:gridCol>
                <a:gridCol w="2479040">
                  <a:extLst>
                    <a:ext uri="{9D8B030D-6E8A-4147-A177-3AD203B41FA5}">
                      <a16:colId xmlns:a16="http://schemas.microsoft.com/office/drawing/2014/main" val="280945945"/>
                    </a:ext>
                  </a:extLst>
                </a:gridCol>
                <a:gridCol w="3021549">
                  <a:extLst>
                    <a:ext uri="{9D8B030D-6E8A-4147-A177-3AD203B41FA5}">
                      <a16:colId xmlns:a16="http://schemas.microsoft.com/office/drawing/2014/main" val="2329076647"/>
                    </a:ext>
                  </a:extLst>
                </a:gridCol>
              </a:tblGrid>
              <a:tr h="637468">
                <a:tc>
                  <a:txBody>
                    <a:bodyPr/>
                    <a:lstStyle/>
                    <a:p>
                      <a:r>
                        <a:rPr lang="en-US" sz="1400" dirty="0"/>
                        <a:t>Status</a:t>
                      </a:r>
                    </a:p>
                  </a:txBody>
                  <a:tcPr>
                    <a:solidFill>
                      <a:schemeClr val="bg1">
                        <a:lumMod val="65000"/>
                      </a:schemeClr>
                    </a:solidFill>
                  </a:tcPr>
                </a:tc>
                <a:tc>
                  <a:txBody>
                    <a:bodyPr/>
                    <a:lstStyle/>
                    <a:p>
                      <a:r>
                        <a:rPr lang="en-US" sz="1400" dirty="0"/>
                        <a:t>Country</a:t>
                      </a:r>
                    </a:p>
                  </a:txBody>
                  <a:tcPr>
                    <a:solidFill>
                      <a:schemeClr val="bg1">
                        <a:lumMod val="65000"/>
                      </a:schemeClr>
                    </a:solidFill>
                  </a:tcPr>
                </a:tc>
                <a:tc>
                  <a:txBody>
                    <a:bodyPr/>
                    <a:lstStyle/>
                    <a:p>
                      <a:r>
                        <a:rPr lang="en-US" sz="1400" dirty="0"/>
                        <a:t>Activity &amp; scope</a:t>
                      </a:r>
                    </a:p>
                  </a:txBody>
                  <a:tcPr>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Target population</a:t>
                      </a:r>
                    </a:p>
                  </a:txBody>
                  <a:tcPr>
                    <a:solidFill>
                      <a:schemeClr val="bg1">
                        <a:lumMod val="65000"/>
                      </a:schemeClr>
                    </a:solidFill>
                  </a:tcPr>
                </a:tc>
                <a:tc>
                  <a:txBody>
                    <a:bodyPr/>
                    <a:lstStyle/>
                    <a:p>
                      <a:r>
                        <a:rPr lang="en-US" sz="1400" dirty="0"/>
                        <a:t>FCV context</a:t>
                      </a:r>
                    </a:p>
                  </a:txBody>
                  <a:tcPr>
                    <a:solidFill>
                      <a:schemeClr val="bg1">
                        <a:lumMod val="65000"/>
                      </a:schemeClr>
                    </a:solidFill>
                  </a:tcPr>
                </a:tc>
                <a:tc>
                  <a:txBody>
                    <a:bodyPr/>
                    <a:lstStyle/>
                    <a:p>
                      <a:r>
                        <a:rPr lang="en-US" sz="1400" dirty="0"/>
                        <a:t>Issue</a:t>
                      </a:r>
                    </a:p>
                  </a:txBody>
                  <a:tcPr>
                    <a:solidFill>
                      <a:schemeClr val="bg1">
                        <a:lumMod val="65000"/>
                      </a:schemeClr>
                    </a:solidFill>
                  </a:tcPr>
                </a:tc>
                <a:tc>
                  <a:txBody>
                    <a:bodyPr/>
                    <a:lstStyle/>
                    <a:p>
                      <a:r>
                        <a:rPr lang="en-US" sz="1400" dirty="0"/>
                        <a:t>Comment</a:t>
                      </a:r>
                    </a:p>
                  </a:txBody>
                  <a:tcPr>
                    <a:solidFill>
                      <a:schemeClr val="bg1">
                        <a:lumMod val="65000"/>
                      </a:schemeClr>
                    </a:solidFill>
                  </a:tcPr>
                </a:tc>
                <a:extLst>
                  <a:ext uri="{0D108BD9-81ED-4DB2-BD59-A6C34878D82A}">
                    <a16:rowId xmlns:a16="http://schemas.microsoft.com/office/drawing/2014/main" val="2134795435"/>
                  </a:ext>
                </a:extLst>
              </a:tr>
              <a:tr h="777337">
                <a:tc>
                  <a:txBody>
                    <a:bodyPr/>
                    <a:lstStyle/>
                    <a:p>
                      <a:endParaRPr lang="en-US" sz="1400" dirty="0"/>
                    </a:p>
                  </a:txBody>
                  <a:tcPr>
                    <a:solidFill>
                      <a:schemeClr val="bg1"/>
                    </a:solidFill>
                  </a:tcPr>
                </a:tc>
                <a:tc>
                  <a:txBody>
                    <a:bodyPr/>
                    <a:lstStyle/>
                    <a:p>
                      <a:r>
                        <a:rPr lang="en-US" sz="1400" dirty="0"/>
                        <a:t>Sudan</a:t>
                      </a:r>
                    </a:p>
                  </a:txBody>
                  <a:tcPr>
                    <a:solidFill>
                      <a:schemeClr val="bg1"/>
                    </a:solidFill>
                  </a:tcPr>
                </a:tc>
                <a:tc>
                  <a:txBody>
                    <a:bodyPr/>
                    <a:lstStyle/>
                    <a:p>
                      <a:r>
                        <a:rPr lang="en-US" sz="1400" dirty="0"/>
                        <a:t>Catch-up unprotected children &amp; introduce YF </a:t>
                      </a:r>
                      <a:r>
                        <a:rPr lang="en-US" sz="1400" dirty="0" err="1"/>
                        <a:t>vacc</a:t>
                      </a:r>
                      <a:r>
                        <a:rPr lang="en-US" sz="1400" dirty="0"/>
                        <a:t>. into routine immunization</a:t>
                      </a:r>
                    </a:p>
                  </a:txBody>
                  <a:tcPr>
                    <a:solidFill>
                      <a:schemeClr val="bg1"/>
                    </a:solidFill>
                  </a:tcPr>
                </a:tc>
                <a:tc>
                  <a:txBody>
                    <a:bodyPr/>
                    <a:lstStyle/>
                    <a:p>
                      <a:r>
                        <a:rPr lang="en-US" sz="1400" dirty="0"/>
                        <a:t>5.6 million catch-up + 1.5 million (yearly)</a:t>
                      </a:r>
                    </a:p>
                  </a:txBody>
                  <a:tcPr>
                    <a:solidFill>
                      <a:schemeClr val="bg1"/>
                    </a:solidFill>
                  </a:tcPr>
                </a:tc>
                <a:tc>
                  <a:txBody>
                    <a:bodyPr/>
                    <a:lstStyle/>
                    <a:p>
                      <a:r>
                        <a:rPr lang="en-US" sz="1400" dirty="0"/>
                        <a:t>Yes</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Central level resources stretched due to COVID-19 vaccine roll-out. </a:t>
                      </a:r>
                      <a:endParaRPr lang="en-US" sz="1400" dirty="0"/>
                    </a:p>
                  </a:txBody>
                  <a:tcPr>
                    <a:solidFill>
                      <a:schemeClr val="bg1"/>
                    </a:solidFill>
                  </a:tcPr>
                </a:tc>
                <a:tc>
                  <a:txBody>
                    <a:bodyPr/>
                    <a:lstStyle/>
                    <a:p>
                      <a:r>
                        <a:rPr lang="en-US" sz="1400" b="0" dirty="0"/>
                        <a:t>Activity dates pending for RI introduction &amp; remaining catch-up.  5-dose vials arrival expected June.</a:t>
                      </a:r>
                    </a:p>
                  </a:txBody>
                  <a:tcPr>
                    <a:solidFill>
                      <a:schemeClr val="bg1"/>
                    </a:solidFill>
                  </a:tcPr>
                </a:tc>
                <a:extLst>
                  <a:ext uri="{0D108BD9-81ED-4DB2-BD59-A6C34878D82A}">
                    <a16:rowId xmlns:a16="http://schemas.microsoft.com/office/drawing/2014/main" val="975000920"/>
                  </a:ext>
                </a:extLst>
              </a:tr>
              <a:tr h="821464">
                <a:tc>
                  <a:txBody>
                    <a:bodyPr/>
                    <a:lstStyle/>
                    <a:p>
                      <a:endParaRPr lang="en-US" sz="1400" dirty="0"/>
                    </a:p>
                  </a:txBody>
                  <a:tcPr>
                    <a:solidFill>
                      <a:schemeClr val="bg1"/>
                    </a:solidFill>
                  </a:tcPr>
                </a:tc>
                <a:tc>
                  <a:txBody>
                    <a:bodyPr/>
                    <a:lstStyle/>
                    <a:p>
                      <a:r>
                        <a:rPr lang="en-US" sz="1400" dirty="0"/>
                        <a:t>Sudan</a:t>
                      </a:r>
                    </a:p>
                  </a:txBody>
                  <a:tcPr>
                    <a:solidFill>
                      <a:schemeClr val="bg1"/>
                    </a:solidFill>
                  </a:tcPr>
                </a:tc>
                <a:tc>
                  <a:txBody>
                    <a:bodyPr/>
                    <a:lstStyle/>
                    <a:p>
                      <a:r>
                        <a:rPr lang="en-US" sz="1400" b="0" dirty="0"/>
                        <a:t>Phase 2 Catch-up  (</a:t>
                      </a:r>
                      <a:r>
                        <a:rPr lang="en-US" sz="1400" b="0" dirty="0" err="1"/>
                        <a:t>Sennar</a:t>
                      </a:r>
                      <a:r>
                        <a:rPr lang="en-US" sz="1400" b="0" dirty="0"/>
                        <a:t>, </a:t>
                      </a:r>
                      <a:r>
                        <a:rPr lang="en-US" sz="1400" b="0" dirty="0" err="1"/>
                        <a:t>Gedarif</a:t>
                      </a:r>
                      <a:r>
                        <a:rPr lang="en-US" sz="1400" b="0" dirty="0"/>
                        <a:t>, Red Sea) &amp; targeted Ethiopian refugees</a:t>
                      </a:r>
                      <a:endParaRPr lang="en-US" sz="1400" dirty="0"/>
                    </a:p>
                  </a:txBody>
                  <a:tcPr>
                    <a:solidFill>
                      <a:schemeClr val="bg1"/>
                    </a:solidFill>
                  </a:tcPr>
                </a:tc>
                <a:tc>
                  <a:txBody>
                    <a:bodyPr/>
                    <a:lstStyle/>
                    <a:p>
                      <a:r>
                        <a:rPr lang="en-US" sz="1400" dirty="0"/>
                        <a:t>~550,000</a:t>
                      </a:r>
                    </a:p>
                  </a:txBody>
                  <a:tcPr>
                    <a:solidFill>
                      <a:schemeClr val="bg1"/>
                    </a:solidFill>
                  </a:tcPr>
                </a:tc>
                <a:tc>
                  <a:txBody>
                    <a:bodyPr/>
                    <a:lstStyle/>
                    <a:p>
                      <a:r>
                        <a:rPr lang="en-US" sz="1400" dirty="0"/>
                        <a:t>Yes</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Central level resources stretched due to COVID-19 vaccine roll-out. </a:t>
                      </a:r>
                      <a:endParaRPr lang="en-US" sz="1400" dirty="0"/>
                    </a:p>
                  </a:txBody>
                  <a:tcPr>
                    <a:solidFill>
                      <a:schemeClr val="bg1"/>
                    </a:solidFill>
                  </a:tcPr>
                </a:tc>
                <a:tc>
                  <a:txBody>
                    <a:bodyPr/>
                    <a:lstStyle/>
                    <a:p>
                      <a:r>
                        <a:rPr lang="en-US" sz="1400" b="0" dirty="0" err="1"/>
                        <a:t>Kassala</a:t>
                      </a:r>
                      <a:r>
                        <a:rPr lang="en-US" sz="1400" b="0" dirty="0"/>
                        <a:t> &amp; </a:t>
                      </a:r>
                      <a:r>
                        <a:rPr lang="en-US" sz="1400" b="0" dirty="0" err="1"/>
                        <a:t>Gedarif</a:t>
                      </a:r>
                      <a:r>
                        <a:rPr lang="en-US" sz="1400" b="0" dirty="0"/>
                        <a:t> activities completed catch-up (YFV + IPV) +  refugees outreach (YF + OCV). Red Sea pending.</a:t>
                      </a:r>
                    </a:p>
                  </a:txBody>
                  <a:tcPr>
                    <a:solidFill>
                      <a:schemeClr val="bg1"/>
                    </a:solidFill>
                  </a:tcPr>
                </a:tc>
                <a:extLst>
                  <a:ext uri="{0D108BD9-81ED-4DB2-BD59-A6C34878D82A}">
                    <a16:rowId xmlns:a16="http://schemas.microsoft.com/office/drawing/2014/main" val="3913357416"/>
                  </a:ext>
                </a:extLst>
              </a:tr>
              <a:tr h="905875">
                <a:tc>
                  <a:txBody>
                    <a:bodyPr/>
                    <a:lstStyle/>
                    <a:p>
                      <a:pPr algn="ctr"/>
                      <a:endParaRPr lang="en-US" sz="1400" dirty="0"/>
                    </a:p>
                  </a:txBody>
                  <a:tcPr anchor="ctr">
                    <a:solidFill>
                      <a:schemeClr val="bg1"/>
                    </a:solidFill>
                  </a:tcPr>
                </a:tc>
                <a:tc>
                  <a:txBody>
                    <a:bodyPr/>
                    <a:lstStyle/>
                    <a:p>
                      <a:r>
                        <a:rPr lang="en-US" sz="1400" dirty="0"/>
                        <a:t>Rep. of Congo</a:t>
                      </a:r>
                    </a:p>
                  </a:txBody>
                  <a:tcPr>
                    <a:solidFill>
                      <a:schemeClr val="bg1"/>
                    </a:solidFill>
                  </a:tcPr>
                </a:tc>
                <a:tc>
                  <a:txBody>
                    <a:bodyPr/>
                    <a:lstStyle/>
                    <a:p>
                      <a:r>
                        <a:rPr lang="en-US" sz="1400" dirty="0"/>
                        <a:t>Single phase preventive mass vaccination campaign </a:t>
                      </a:r>
                    </a:p>
                  </a:txBody>
                  <a:tcPr>
                    <a:solidFill>
                      <a:schemeClr val="bg1"/>
                    </a:solidFill>
                  </a:tcPr>
                </a:tc>
                <a:tc>
                  <a:txBody>
                    <a:bodyPr/>
                    <a:lstStyle/>
                    <a:p>
                      <a:r>
                        <a:rPr lang="en-US" sz="1400" dirty="0"/>
                        <a:t>4 million</a:t>
                      </a:r>
                    </a:p>
                  </a:txBody>
                  <a:tcPr>
                    <a:solidFill>
                      <a:schemeClr val="bg1"/>
                    </a:solidFill>
                  </a:tcPr>
                </a:tc>
                <a:tc>
                  <a:txBody>
                    <a:bodyPr/>
                    <a:lstStyle/>
                    <a:p>
                      <a:r>
                        <a:rPr lang="en-US" sz="1400" dirty="0"/>
                        <a:t>NA</a:t>
                      </a:r>
                    </a:p>
                  </a:txBody>
                  <a:tcPr>
                    <a:solidFill>
                      <a:schemeClr val="bg1"/>
                    </a:solidFill>
                  </a:tcPr>
                </a:tc>
                <a:tc>
                  <a:txBody>
                    <a:bodyPr/>
                    <a:lstStyle/>
                    <a:p>
                      <a:r>
                        <a:rPr lang="en-US" sz="1400" b="1" dirty="0"/>
                        <a:t>Campaign at risk of delay. Multi-partner coordination calls not yet endorsed, </a:t>
                      </a:r>
                      <a:r>
                        <a:rPr lang="en-US" sz="1400" b="1" dirty="0">
                          <a:latin typeface="Calibri" panose="020F0502020204030204" pitchFamily="34" charset="0"/>
                          <a:cs typeface="Calibri" panose="020F0502020204030204" pitchFamily="34" charset="0"/>
                        </a:rPr>
                        <a:t> COVID-19 vaccine roll-out impacting.</a:t>
                      </a:r>
                      <a:endParaRPr lang="en-US" sz="1400" dirty="0"/>
                    </a:p>
                  </a:txBody>
                  <a:tcPr>
                    <a:solidFill>
                      <a:schemeClr val="bg1"/>
                    </a:solidFill>
                  </a:tcPr>
                </a:tc>
                <a:tc>
                  <a:txBody>
                    <a:bodyPr/>
                    <a:lstStyle/>
                    <a:p>
                      <a:r>
                        <a:rPr lang="en-US" sz="1400" dirty="0"/>
                        <a:t>Standard is to initiate country calls ≥6 m prior to campaign, pending as of 14 April 2021.</a:t>
                      </a:r>
                    </a:p>
                  </a:txBody>
                  <a:tcPr>
                    <a:solidFill>
                      <a:schemeClr val="bg1"/>
                    </a:solidFill>
                  </a:tcPr>
                </a:tc>
                <a:extLst>
                  <a:ext uri="{0D108BD9-81ED-4DB2-BD59-A6C34878D82A}">
                    <a16:rowId xmlns:a16="http://schemas.microsoft.com/office/drawing/2014/main" val="3004670760"/>
                  </a:ext>
                </a:extLst>
              </a:tr>
              <a:tr h="905875">
                <a:tc>
                  <a:txBody>
                    <a:bodyPr/>
                    <a:lstStyle/>
                    <a:p>
                      <a:endParaRPr lang="en-US" sz="1400" dirty="0"/>
                    </a:p>
                  </a:txBody>
                  <a:tcPr>
                    <a:solidFill>
                      <a:schemeClr val="bg1"/>
                    </a:solidFill>
                  </a:tcPr>
                </a:tc>
                <a:tc>
                  <a:txBody>
                    <a:bodyPr/>
                    <a:lstStyle/>
                    <a:p>
                      <a:r>
                        <a:rPr lang="en-US" sz="1400" dirty="0"/>
                        <a:t>Nigeria</a:t>
                      </a:r>
                    </a:p>
                  </a:txBody>
                  <a:tcPr>
                    <a:solidFill>
                      <a:schemeClr val="bg1"/>
                    </a:solidFill>
                  </a:tcPr>
                </a:tc>
                <a:tc>
                  <a:txBody>
                    <a:bodyPr/>
                    <a:lstStyle/>
                    <a:p>
                      <a:r>
                        <a:rPr lang="en-US" sz="1400" dirty="0"/>
                        <a:t>Phase of nationwide, multi-year preventive mass campaigns</a:t>
                      </a:r>
                    </a:p>
                  </a:txBody>
                  <a:tcPr>
                    <a:solidFill>
                      <a:schemeClr val="bg1"/>
                    </a:solidFill>
                  </a:tcPr>
                </a:tc>
                <a:tc>
                  <a:txBody>
                    <a:bodyPr/>
                    <a:lstStyle/>
                    <a:p>
                      <a:r>
                        <a:rPr lang="en-US" sz="1400" dirty="0"/>
                        <a:t>26.2 million</a:t>
                      </a:r>
                    </a:p>
                  </a:txBody>
                  <a:tcPr>
                    <a:solidFill>
                      <a:schemeClr val="bg1"/>
                    </a:solidFill>
                  </a:tcPr>
                </a:tc>
                <a:tc>
                  <a:txBody>
                    <a:bodyPr/>
                    <a:lstStyle/>
                    <a:p>
                      <a:r>
                        <a:rPr lang="en-US" sz="1400" dirty="0"/>
                        <a:t>Yes, </a:t>
                      </a:r>
                      <a:r>
                        <a:rPr lang="en-US" sz="1400" dirty="0" err="1"/>
                        <a:t>Borno</a:t>
                      </a:r>
                      <a:r>
                        <a:rPr lang="en-US" sz="1400" dirty="0"/>
                        <a:t> &amp;NE</a:t>
                      </a:r>
                    </a:p>
                  </a:txBody>
                  <a:tcPr>
                    <a:solidFill>
                      <a:schemeClr val="bg1"/>
                    </a:solidFill>
                  </a:tcPr>
                </a:tc>
                <a:tc>
                  <a:txBody>
                    <a:bodyPr/>
                    <a:lstStyle/>
                    <a:p>
                      <a:r>
                        <a:rPr lang="en-US" sz="1400" b="1" dirty="0"/>
                        <a:t>Central level resources stretched due to COVID-19 vaccine roll-out, with coordination call postponed. </a:t>
                      </a:r>
                      <a:endParaRPr lang="en-US" sz="1400" dirty="0"/>
                    </a:p>
                  </a:txBody>
                  <a:tcPr>
                    <a:solidFill>
                      <a:schemeClr val="bg1"/>
                    </a:solidFill>
                  </a:tcPr>
                </a:tc>
                <a:tc>
                  <a:txBody>
                    <a:bodyPr/>
                    <a:lstStyle/>
                    <a:p>
                      <a:r>
                        <a:rPr lang="en-US" sz="1400" dirty="0"/>
                        <a:t>Many non-polio campaigns compacted in Q3/4, gap in country-calls X &gt;1 month. Original start date was March 2021 (decision letter in March)</a:t>
                      </a:r>
                    </a:p>
                  </a:txBody>
                  <a:tcPr>
                    <a:solidFill>
                      <a:schemeClr val="bg1"/>
                    </a:solidFill>
                  </a:tcPr>
                </a:tc>
                <a:extLst>
                  <a:ext uri="{0D108BD9-81ED-4DB2-BD59-A6C34878D82A}">
                    <a16:rowId xmlns:a16="http://schemas.microsoft.com/office/drawing/2014/main" val="926869474"/>
                  </a:ext>
                </a:extLst>
              </a:tr>
              <a:tr h="776178">
                <a:tc>
                  <a:txBody>
                    <a:bodyPr/>
                    <a:lstStyle/>
                    <a:p>
                      <a:endParaRPr lang="en-US" sz="1400" dirty="0"/>
                    </a:p>
                  </a:txBody>
                  <a:tcPr>
                    <a:solidFill>
                      <a:schemeClr val="bg1"/>
                    </a:solidFill>
                  </a:tcPr>
                </a:tc>
                <a:tc>
                  <a:txBody>
                    <a:bodyPr/>
                    <a:lstStyle/>
                    <a:p>
                      <a:r>
                        <a:rPr lang="en-US" sz="1400" dirty="0"/>
                        <a:t>Uganda</a:t>
                      </a:r>
                    </a:p>
                  </a:txBody>
                  <a:tcPr>
                    <a:solidFill>
                      <a:schemeClr val="bg1"/>
                    </a:solidFill>
                  </a:tcPr>
                </a:tc>
                <a:tc>
                  <a:txBody>
                    <a:bodyPr/>
                    <a:lstStyle/>
                    <a:p>
                      <a:r>
                        <a:rPr lang="en-US" sz="1400" dirty="0"/>
                        <a:t>Introduction of YF vaccine into routine immunization</a:t>
                      </a:r>
                    </a:p>
                  </a:txBody>
                  <a:tcPr>
                    <a:solidFill>
                      <a:schemeClr val="bg1"/>
                    </a:solidFill>
                  </a:tcPr>
                </a:tc>
                <a:tc>
                  <a:txBody>
                    <a:bodyPr/>
                    <a:lstStyle/>
                    <a:p>
                      <a:r>
                        <a:rPr lang="en-US" sz="1400" dirty="0"/>
                        <a:t>1.6 million  (yearly)</a:t>
                      </a:r>
                    </a:p>
                  </a:txBody>
                  <a:tcPr>
                    <a:solidFill>
                      <a:schemeClr val="bg1"/>
                    </a:solidFill>
                  </a:tcPr>
                </a:tc>
                <a:tc>
                  <a:txBody>
                    <a:bodyPr/>
                    <a:lstStyle/>
                    <a:p>
                      <a:r>
                        <a:rPr lang="en-US" sz="1400" dirty="0"/>
                        <a:t>Refugee</a:t>
                      </a:r>
                    </a:p>
                  </a:txBody>
                  <a:tcPr>
                    <a:solidFill>
                      <a:schemeClr val="bg1"/>
                    </a:solidFill>
                  </a:tcPr>
                </a:tc>
                <a:tc>
                  <a:txBody>
                    <a:bodyPr/>
                    <a:lstStyle/>
                    <a:p>
                      <a:r>
                        <a:rPr lang="en-US" sz="1400" b="1" dirty="0"/>
                        <a:t>Support to RI introduction in RO workplan but not yet initiated.</a:t>
                      </a:r>
                      <a:endParaRPr lang="en-US" sz="140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Standard is to initiate ≥6m prior to new vaccine introduction. Decision letter pending. </a:t>
                      </a:r>
                    </a:p>
                  </a:txBody>
                  <a:tcPr>
                    <a:solidFill>
                      <a:schemeClr val="bg1"/>
                    </a:solidFill>
                  </a:tcPr>
                </a:tc>
                <a:extLst>
                  <a:ext uri="{0D108BD9-81ED-4DB2-BD59-A6C34878D82A}">
                    <a16:rowId xmlns:a16="http://schemas.microsoft.com/office/drawing/2014/main" val="2484530406"/>
                  </a:ext>
                </a:extLst>
              </a:tr>
              <a:tr h="637468">
                <a:tc>
                  <a:txBody>
                    <a:bodyPr/>
                    <a:lstStyle/>
                    <a:p>
                      <a:endParaRPr lang="en-US" sz="1400" dirty="0"/>
                    </a:p>
                  </a:txBody>
                  <a:tcPr>
                    <a:solidFill>
                      <a:schemeClr val="bg1"/>
                    </a:solidFill>
                  </a:tcPr>
                </a:tc>
                <a:tc>
                  <a:txBody>
                    <a:bodyPr/>
                    <a:lstStyle/>
                    <a:p>
                      <a:r>
                        <a:rPr lang="en-US" sz="1400" dirty="0"/>
                        <a:t>DRC</a:t>
                      </a:r>
                    </a:p>
                  </a:txBody>
                  <a:tcPr>
                    <a:solidFill>
                      <a:schemeClr val="bg1"/>
                    </a:solidFill>
                  </a:tcPr>
                </a:tc>
                <a:tc>
                  <a:txBody>
                    <a:bodyPr/>
                    <a:lstStyle/>
                    <a:p>
                      <a:r>
                        <a:rPr lang="en-US" sz="1400" dirty="0"/>
                        <a:t>First phases of nation-wide multi-year preventive mass campaigns</a:t>
                      </a:r>
                    </a:p>
                  </a:txBody>
                  <a:tcPr>
                    <a:solidFill>
                      <a:schemeClr val="bg1"/>
                    </a:solidFill>
                  </a:tcPr>
                </a:tc>
                <a:tc>
                  <a:txBody>
                    <a:bodyPr/>
                    <a:lstStyle/>
                    <a:p>
                      <a:r>
                        <a:rPr lang="en-US" sz="1400" dirty="0"/>
                        <a:t>18.4 million</a:t>
                      </a:r>
                    </a:p>
                  </a:txBody>
                  <a:tcPr>
                    <a:solidFill>
                      <a:schemeClr val="bg1"/>
                    </a:solidFill>
                  </a:tcPr>
                </a:tc>
                <a:tc>
                  <a:txBody>
                    <a:bodyPr/>
                    <a:lstStyle/>
                    <a:p>
                      <a:r>
                        <a:rPr lang="en-US" sz="1400" dirty="0"/>
                        <a:t>Yes</a:t>
                      </a:r>
                    </a:p>
                  </a:txBody>
                  <a:tcPr>
                    <a:solidFill>
                      <a:schemeClr val="bg1"/>
                    </a:solidFill>
                  </a:tcPr>
                </a:tc>
                <a:tc>
                  <a:txBody>
                    <a:bodyPr/>
                    <a:lstStyle/>
                    <a:p>
                      <a:r>
                        <a:rPr lang="en-US" sz="1400" b="1" i="0" dirty="0"/>
                        <a:t>Risk </a:t>
                      </a:r>
                      <a:r>
                        <a:rPr lang="en-US" sz="1400" b="1" dirty="0"/>
                        <a:t>of delays secondary to country context.</a:t>
                      </a:r>
                      <a:endParaRPr lang="en-US" sz="1400" dirty="0"/>
                    </a:p>
                  </a:txBody>
                  <a:tcPr>
                    <a:solidFill>
                      <a:schemeClr val="bg1"/>
                    </a:solidFill>
                  </a:tcPr>
                </a:tc>
                <a:tc>
                  <a:txBody>
                    <a:bodyPr/>
                    <a:lstStyle/>
                    <a:p>
                      <a:r>
                        <a:rPr lang="en-US" sz="1400" dirty="0"/>
                        <a:t>Phase 1 &amp;2  PMVC delayed &gt;1yr to April – May, Equateur delay until July </a:t>
                      </a:r>
                    </a:p>
                    <a:p>
                      <a:r>
                        <a:rPr lang="en-US" sz="1400" dirty="0"/>
                        <a:t>Newly added 300,000 refugees on 12 March 2021 . Ongoing logistics challenges.</a:t>
                      </a:r>
                    </a:p>
                  </a:txBody>
                  <a:tcPr>
                    <a:solidFill>
                      <a:schemeClr val="bg1"/>
                    </a:solidFill>
                  </a:tcPr>
                </a:tc>
                <a:extLst>
                  <a:ext uri="{0D108BD9-81ED-4DB2-BD59-A6C34878D82A}">
                    <a16:rowId xmlns:a16="http://schemas.microsoft.com/office/drawing/2014/main" val="2841636407"/>
                  </a:ext>
                </a:extLst>
              </a:tr>
            </a:tbl>
          </a:graphicData>
        </a:graphic>
      </p:graphicFrame>
      <p:sp>
        <p:nvSpPr>
          <p:cNvPr id="3" name="Oval 2">
            <a:extLst>
              <a:ext uri="{FF2B5EF4-FFF2-40B4-BE49-F238E27FC236}">
                <a16:creationId xmlns:a16="http://schemas.microsoft.com/office/drawing/2014/main" id="{E9841E48-44BA-44AD-B396-7A25C159006B}"/>
              </a:ext>
            </a:extLst>
          </p:cNvPr>
          <p:cNvSpPr/>
          <p:nvPr/>
        </p:nvSpPr>
        <p:spPr>
          <a:xfrm>
            <a:off x="411480" y="3214305"/>
            <a:ext cx="411480" cy="41148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DC8F8BE-868C-49FA-A830-B5DAE5DB5761}"/>
              </a:ext>
            </a:extLst>
          </p:cNvPr>
          <p:cNvSpPr/>
          <p:nvPr/>
        </p:nvSpPr>
        <p:spPr>
          <a:xfrm>
            <a:off x="403860" y="1527272"/>
            <a:ext cx="411480"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63F83E3-008D-4EC3-84A0-B0C9D45566C9}"/>
              </a:ext>
            </a:extLst>
          </p:cNvPr>
          <p:cNvSpPr/>
          <p:nvPr/>
        </p:nvSpPr>
        <p:spPr>
          <a:xfrm>
            <a:off x="408215" y="3971596"/>
            <a:ext cx="411480"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48FBB38-2617-45D8-B782-F86A2C741168}"/>
              </a:ext>
            </a:extLst>
          </p:cNvPr>
          <p:cNvSpPr/>
          <p:nvPr/>
        </p:nvSpPr>
        <p:spPr>
          <a:xfrm>
            <a:off x="417713" y="4895697"/>
            <a:ext cx="411480" cy="36541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2DBB93C-AB22-44EB-9AFA-97E0BC9AAEDE}"/>
              </a:ext>
            </a:extLst>
          </p:cNvPr>
          <p:cNvSpPr txBox="1"/>
          <p:nvPr/>
        </p:nvSpPr>
        <p:spPr>
          <a:xfrm>
            <a:off x="355829" y="6465666"/>
            <a:ext cx="6469380" cy="338554"/>
          </a:xfrm>
          <a:prstGeom prst="rect">
            <a:avLst/>
          </a:prstGeom>
          <a:noFill/>
          <a:ln>
            <a:solidFill>
              <a:schemeClr val="tx1">
                <a:lumMod val="50000"/>
                <a:lumOff val="50000"/>
              </a:schemeClr>
            </a:solidFill>
          </a:ln>
        </p:spPr>
        <p:txBody>
          <a:bodyPr wrap="square" rtlCol="0">
            <a:spAutoFit/>
          </a:bodyPr>
          <a:lstStyle/>
          <a:p>
            <a:r>
              <a:rPr lang="en-US" sz="1600" b="1" dirty="0"/>
              <a:t>KEY: </a:t>
            </a:r>
            <a:r>
              <a:rPr lang="en-US" sz="1600" dirty="0"/>
              <a:t>	On-track	          At-Risk / support gaps	   Delays</a:t>
            </a:r>
          </a:p>
        </p:txBody>
      </p:sp>
      <p:sp>
        <p:nvSpPr>
          <p:cNvPr id="10" name="Oval 9">
            <a:extLst>
              <a:ext uri="{FF2B5EF4-FFF2-40B4-BE49-F238E27FC236}">
                <a16:creationId xmlns:a16="http://schemas.microsoft.com/office/drawing/2014/main" id="{13688257-A137-4BAA-B563-191C3D1E3430}"/>
              </a:ext>
            </a:extLst>
          </p:cNvPr>
          <p:cNvSpPr/>
          <p:nvPr/>
        </p:nvSpPr>
        <p:spPr>
          <a:xfrm>
            <a:off x="955040" y="6499273"/>
            <a:ext cx="304800" cy="26313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531FE90-BF4A-42C8-AD6B-1D7B6A30A652}"/>
              </a:ext>
            </a:extLst>
          </p:cNvPr>
          <p:cNvSpPr/>
          <p:nvPr/>
        </p:nvSpPr>
        <p:spPr>
          <a:xfrm>
            <a:off x="2341880" y="6494193"/>
            <a:ext cx="304800" cy="26313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DFB8A24-29B1-4646-A045-0799ADA8CA14}"/>
              </a:ext>
            </a:extLst>
          </p:cNvPr>
          <p:cNvSpPr/>
          <p:nvPr/>
        </p:nvSpPr>
        <p:spPr>
          <a:xfrm>
            <a:off x="4790669" y="6506893"/>
            <a:ext cx="304800" cy="26313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2288153-5F9A-4B65-9ED6-DAE6D31767CF}"/>
              </a:ext>
            </a:extLst>
          </p:cNvPr>
          <p:cNvSpPr/>
          <p:nvPr/>
        </p:nvSpPr>
        <p:spPr>
          <a:xfrm>
            <a:off x="435132" y="5696538"/>
            <a:ext cx="411480"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C7DDB05-AF15-4E5A-886E-506A26710631}"/>
              </a:ext>
            </a:extLst>
          </p:cNvPr>
          <p:cNvSpPr/>
          <p:nvPr/>
        </p:nvSpPr>
        <p:spPr>
          <a:xfrm>
            <a:off x="403861" y="2301534"/>
            <a:ext cx="411480" cy="41148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7029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5371D-63B5-43E8-89F6-93BFA6E4D406}"/>
              </a:ext>
            </a:extLst>
          </p:cNvPr>
          <p:cNvSpPr>
            <a:spLocks noGrp="1"/>
          </p:cNvSpPr>
          <p:nvPr>
            <p:ph type="ctrTitle"/>
          </p:nvPr>
        </p:nvSpPr>
        <p:spPr>
          <a:xfrm>
            <a:off x="369429" y="199895"/>
            <a:ext cx="11453142" cy="739586"/>
          </a:xfrm>
        </p:spPr>
        <p:txBody>
          <a:bodyPr/>
          <a:lstStyle/>
          <a:p>
            <a:r>
              <a:rPr lang="en-US" dirty="0"/>
              <a:t>YF resurgence in West Africa countries with Hx of preventive campaigns</a:t>
            </a:r>
          </a:p>
        </p:txBody>
      </p:sp>
      <p:pic>
        <p:nvPicPr>
          <p:cNvPr id="7" name="Picture 6">
            <a:extLst>
              <a:ext uri="{FF2B5EF4-FFF2-40B4-BE49-F238E27FC236}">
                <a16:creationId xmlns:a16="http://schemas.microsoft.com/office/drawing/2014/main" id="{7FC43F51-33AE-45B5-9D73-068B8118BA6F}"/>
              </a:ext>
            </a:extLst>
          </p:cNvPr>
          <p:cNvPicPr>
            <a:picLocks noChangeAspect="1"/>
          </p:cNvPicPr>
          <p:nvPr/>
        </p:nvPicPr>
        <p:blipFill>
          <a:blip r:embed="rId3"/>
          <a:stretch>
            <a:fillRect/>
          </a:stretch>
        </p:blipFill>
        <p:spPr>
          <a:xfrm>
            <a:off x="1260493" y="1308735"/>
            <a:ext cx="10046018" cy="4240530"/>
          </a:xfrm>
          <a:prstGeom prst="rect">
            <a:avLst/>
          </a:prstGeom>
        </p:spPr>
      </p:pic>
    </p:spTree>
    <p:extLst>
      <p:ext uri="{BB962C8B-B14F-4D97-AF65-F5344CB8AC3E}">
        <p14:creationId xmlns:p14="http://schemas.microsoft.com/office/powerpoint/2010/main" val="544229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5624B-09E9-4B34-84C7-5FB34389F2F1}"/>
              </a:ext>
            </a:extLst>
          </p:cNvPr>
          <p:cNvSpPr>
            <a:spLocks noGrp="1"/>
          </p:cNvSpPr>
          <p:nvPr>
            <p:ph type="ctrTitle"/>
          </p:nvPr>
        </p:nvSpPr>
        <p:spPr>
          <a:xfrm>
            <a:off x="595423" y="382774"/>
            <a:ext cx="11319073" cy="1080263"/>
          </a:xfrm>
        </p:spPr>
        <p:txBody>
          <a:bodyPr/>
          <a:lstStyle/>
          <a:p>
            <a:r>
              <a:rPr lang="en-US" dirty="0"/>
              <a:t>Quantifying  the number of </a:t>
            </a:r>
            <a:r>
              <a:rPr lang="en-US" dirty="0" err="1"/>
              <a:t>susceptibles</a:t>
            </a:r>
            <a:r>
              <a:rPr lang="en-US" dirty="0"/>
              <a:t> in YF high-risk countries</a:t>
            </a:r>
            <a:endParaRPr lang="en-GB" dirty="0"/>
          </a:p>
        </p:txBody>
      </p:sp>
      <p:sp>
        <p:nvSpPr>
          <p:cNvPr id="3" name="Subtitle 2">
            <a:extLst>
              <a:ext uri="{FF2B5EF4-FFF2-40B4-BE49-F238E27FC236}">
                <a16:creationId xmlns:a16="http://schemas.microsoft.com/office/drawing/2014/main" id="{872ECCC0-B1DA-4737-9324-C53686FA0896}"/>
              </a:ext>
            </a:extLst>
          </p:cNvPr>
          <p:cNvSpPr>
            <a:spLocks noGrp="1"/>
          </p:cNvSpPr>
          <p:nvPr>
            <p:ph type="subTitle" idx="1"/>
          </p:nvPr>
        </p:nvSpPr>
        <p:spPr>
          <a:xfrm>
            <a:off x="286604" y="1773238"/>
            <a:ext cx="11627892" cy="1655762"/>
          </a:xfrm>
        </p:spPr>
        <p:txBody>
          <a:bodyPr/>
          <a:lstStyle/>
          <a:p>
            <a:pPr marL="742950" lvl="1" indent="-285750" algn="l">
              <a:lnSpc>
                <a:spcPts val="1880"/>
              </a:lnSpc>
              <a:spcAft>
                <a:spcPts val="1800"/>
              </a:spcAft>
              <a:buSzPct val="150000"/>
              <a:buFont typeface="Wingdings" pitchFamily="2" charset="2"/>
              <a:buChar char="§"/>
            </a:pPr>
            <a:r>
              <a:rPr lang="en-US" sz="1600" dirty="0">
                <a:solidFill>
                  <a:srgbClr val="898483"/>
                </a:solidFill>
                <a:latin typeface="Open Sans" panose="020B0606030504020204" pitchFamily="34" charset="0"/>
              </a:rPr>
              <a:t>Based on preliminary analysis,</a:t>
            </a:r>
            <a:r>
              <a:rPr lang="en-US" sz="1600" b="1" dirty="0">
                <a:solidFill>
                  <a:srgbClr val="898483"/>
                </a:solidFill>
                <a:latin typeface="Open Sans" panose="020B0606030504020204" pitchFamily="34" charset="0"/>
              </a:rPr>
              <a:t> an estimated 1 in 10 eligible infants may have missed YF vaccination </a:t>
            </a:r>
            <a:r>
              <a:rPr lang="en-US" sz="1600" dirty="0">
                <a:solidFill>
                  <a:srgbClr val="898483"/>
                </a:solidFill>
                <a:latin typeface="Open Sans" panose="020B0606030504020204" pitchFamily="34" charset="0"/>
              </a:rPr>
              <a:t>in 2020 secondary to COVID-19 disruption in Africa</a:t>
            </a:r>
          </a:p>
          <a:p>
            <a:pPr marL="742950" lvl="1" indent="-285750" algn="l">
              <a:lnSpc>
                <a:spcPts val="1880"/>
              </a:lnSpc>
              <a:spcAft>
                <a:spcPts val="1800"/>
              </a:spcAft>
              <a:buSzPct val="150000"/>
              <a:buFont typeface="Wingdings" pitchFamily="2" charset="2"/>
              <a:buChar char="§"/>
            </a:pPr>
            <a:r>
              <a:rPr lang="en-US" sz="1600" b="1" dirty="0">
                <a:solidFill>
                  <a:srgbClr val="898483"/>
                </a:solidFill>
                <a:latin typeface="Open Sans" panose="020B0606030504020204" pitchFamily="34" charset="0"/>
              </a:rPr>
              <a:t>More detailed analysis for all YF high risk countries will better quantify COVID-19 impact</a:t>
            </a:r>
          </a:p>
          <a:p>
            <a:pPr marL="742950" lvl="1" indent="-285750" algn="l">
              <a:lnSpc>
                <a:spcPts val="1880"/>
              </a:lnSpc>
              <a:spcAft>
                <a:spcPts val="1800"/>
              </a:spcAft>
              <a:buSzPct val="150000"/>
              <a:buFont typeface="Wingdings" pitchFamily="2" charset="2"/>
              <a:buChar char="§"/>
            </a:pPr>
            <a:r>
              <a:rPr lang="en-US" sz="1600" b="1" dirty="0">
                <a:solidFill>
                  <a:srgbClr val="898483"/>
                </a:solidFill>
                <a:latin typeface="Open Sans" panose="020B0606030504020204" pitchFamily="34" charset="0"/>
              </a:rPr>
              <a:t>Exploring options and concrete implications (feasibility; timeframe; RACI)</a:t>
            </a:r>
            <a:endParaRPr lang="en-GB" sz="1600" dirty="0">
              <a:solidFill>
                <a:srgbClr val="898483"/>
              </a:solidFill>
              <a:latin typeface="Open Sans" panose="020B0606030504020204" pitchFamily="34" charset="0"/>
            </a:endParaRPr>
          </a:p>
          <a:p>
            <a:pPr marL="1719263" lvl="1" indent="-341313" algn="l">
              <a:lnSpc>
                <a:spcPts val="1880"/>
              </a:lnSpc>
              <a:spcAft>
                <a:spcPts val="1800"/>
              </a:spcAft>
              <a:buSzPct val="150000"/>
              <a:buFont typeface="+mj-lt"/>
              <a:buAutoNum type="arabicPeriod"/>
            </a:pPr>
            <a:r>
              <a:rPr lang="en-US" sz="1600" dirty="0">
                <a:solidFill>
                  <a:srgbClr val="898483"/>
                </a:solidFill>
                <a:latin typeface="Open Sans" panose="020B0606030504020204" pitchFamily="34" charset="0"/>
              </a:rPr>
              <a:t>Scenario development by triangulating data based on 2020 JRF and WUENIC </a:t>
            </a:r>
          </a:p>
          <a:p>
            <a:pPr marL="1719263" lvl="1" indent="-341313" algn="l">
              <a:lnSpc>
                <a:spcPts val="1880"/>
              </a:lnSpc>
              <a:spcAft>
                <a:spcPts val="1800"/>
              </a:spcAft>
              <a:buSzPct val="150000"/>
              <a:buFont typeface="+mj-lt"/>
              <a:buAutoNum type="arabicPeriod"/>
            </a:pPr>
            <a:r>
              <a:rPr lang="en-US" sz="1600" dirty="0">
                <a:solidFill>
                  <a:srgbClr val="898483"/>
                </a:solidFill>
                <a:latin typeface="Open Sans" panose="020B0606030504020204" pitchFamily="34" charset="0"/>
              </a:rPr>
              <a:t>Updating models of population immunity</a:t>
            </a:r>
          </a:p>
          <a:p>
            <a:pPr marL="1719263" lvl="1" indent="-341313" algn="l">
              <a:lnSpc>
                <a:spcPts val="1880"/>
              </a:lnSpc>
              <a:spcAft>
                <a:spcPts val="1800"/>
              </a:spcAft>
              <a:buSzPct val="150000"/>
              <a:buFont typeface="+mj-lt"/>
              <a:buAutoNum type="arabicPeriod"/>
            </a:pPr>
            <a:r>
              <a:rPr lang="en-US" sz="1600" dirty="0">
                <a:solidFill>
                  <a:srgbClr val="898483"/>
                </a:solidFill>
                <a:latin typeface="Open Sans" panose="020B0606030504020204" pitchFamily="34" charset="0"/>
              </a:rPr>
              <a:t>Analysis using in-country DHIS2 (admin) coverages, similar to Nigeria</a:t>
            </a:r>
          </a:p>
          <a:p>
            <a:pPr marL="742950" lvl="1" indent="-285750" algn="l">
              <a:lnSpc>
                <a:spcPts val="1880"/>
              </a:lnSpc>
              <a:spcAft>
                <a:spcPts val="1800"/>
              </a:spcAft>
              <a:buSzPct val="150000"/>
              <a:buFont typeface="Wingdings" pitchFamily="2" charset="2"/>
              <a:buChar char="§"/>
            </a:pPr>
            <a:r>
              <a:rPr lang="en-US" sz="1600" b="1" dirty="0">
                <a:solidFill>
                  <a:srgbClr val="898483"/>
                </a:solidFill>
                <a:latin typeface="Open Sans" panose="020B0606030504020204" pitchFamily="34" charset="0"/>
              </a:rPr>
              <a:t>All options have trade-offs</a:t>
            </a:r>
          </a:p>
          <a:p>
            <a:endParaRPr lang="en-US"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100872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16B153-2757-8543-B51B-C2FC02C0AD6B}"/>
              </a:ext>
            </a:extLst>
          </p:cNvPr>
          <p:cNvSpPr txBox="1"/>
          <p:nvPr/>
        </p:nvSpPr>
        <p:spPr>
          <a:xfrm>
            <a:off x="1300716" y="4039781"/>
            <a:ext cx="9590567" cy="1631216"/>
          </a:xfrm>
          <a:prstGeom prst="rect">
            <a:avLst/>
          </a:prstGeom>
          <a:noFill/>
        </p:spPr>
        <p:txBody>
          <a:bodyPr wrap="square" rtlCol="0">
            <a:spAutoFit/>
          </a:bodyPr>
          <a:lstStyle/>
          <a:p>
            <a:pPr algn="ctr"/>
            <a:r>
              <a:rPr lang="en-US" sz="28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Thank you</a:t>
            </a:r>
          </a:p>
          <a:p>
            <a:pPr algn="ctr"/>
            <a:r>
              <a:rPr lang="en-US" sz="2800" b="1" dirty="0">
                <a:solidFill>
                  <a:srgbClr val="898483"/>
                </a:solidFill>
                <a:latin typeface="Open Sans" panose="020B0606030504020204" pitchFamily="34" charset="0"/>
                <a:ea typeface="Open Sans" panose="020B0606030504020204" pitchFamily="34" charset="0"/>
                <a:cs typeface="Open Sans" panose="020B0606030504020204" pitchFamily="34" charset="0"/>
                <a:hlinkClick r:id="rId3"/>
              </a:rPr>
              <a:t>cibrelusl@who.int</a:t>
            </a:r>
            <a:r>
              <a:rPr lang="en-US" sz="28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 ; </a:t>
            </a:r>
            <a:r>
              <a:rPr lang="en-US" sz="2800" b="1" dirty="0">
                <a:solidFill>
                  <a:srgbClr val="898483"/>
                </a:solidFill>
                <a:latin typeface="Open Sans" panose="020B0606030504020204" pitchFamily="34" charset="0"/>
                <a:ea typeface="Open Sans" panose="020B0606030504020204" pitchFamily="34" charset="0"/>
                <a:cs typeface="Open Sans" panose="020B0606030504020204" pitchFamily="34" charset="0"/>
                <a:hlinkClick r:id="rId4"/>
              </a:rPr>
              <a:t>eye.strategy@who.int</a:t>
            </a:r>
            <a:r>
              <a:rPr lang="en-US" sz="2800" b="1" dirty="0">
                <a:solidFill>
                  <a:srgbClr val="898483"/>
                </a:solidFill>
                <a:latin typeface="Open Sans" panose="020B0606030504020204" pitchFamily="34" charset="0"/>
                <a:ea typeface="Open Sans" panose="020B0606030504020204" pitchFamily="34" charset="0"/>
                <a:cs typeface="Open Sans" panose="020B0606030504020204" pitchFamily="34" charset="0"/>
              </a:rPr>
              <a:t> </a:t>
            </a:r>
          </a:p>
          <a:p>
            <a:pPr algn="ctr"/>
            <a:endParaRPr lang="en-US" sz="1050" dirty="0">
              <a:latin typeface="Open Sans" panose="020B0606030504020204" pitchFamily="34" charset="0"/>
              <a:ea typeface="Open Sans" panose="020B0606030504020204" pitchFamily="34" charset="0"/>
              <a:cs typeface="Open Sans" panose="020B0606030504020204" pitchFamily="34" charset="0"/>
            </a:endParaRPr>
          </a:p>
          <a:p>
            <a:pPr algn="ctr"/>
            <a:endParaRPr lang="en-US" sz="1050" dirty="0">
              <a:latin typeface="Open Sans" panose="020B0606030504020204" pitchFamily="34" charset="0"/>
              <a:ea typeface="Open Sans" panose="020B0606030504020204" pitchFamily="34" charset="0"/>
              <a:cs typeface="Open Sans" panose="020B0606030504020204" pitchFamily="34" charset="0"/>
            </a:endParaRPr>
          </a:p>
          <a:p>
            <a:pPr algn="ctr"/>
            <a:r>
              <a:rPr lang="en-US" sz="1050" b="1" dirty="0">
                <a:solidFill>
                  <a:srgbClr val="898483"/>
                </a:solidFill>
                <a:latin typeface="Open Sans" panose="020B0606030504020204" pitchFamily="34" charset="0"/>
                <a:ea typeface="Open Sans" panose="020B0606030504020204" pitchFamily="34" charset="0"/>
                <a:cs typeface="Open Sans" panose="020B0606030504020204" pitchFamily="34" charset="0"/>
              </a:rPr>
              <a:t>For further information</a:t>
            </a:r>
          </a:p>
          <a:p>
            <a:pPr algn="ctr"/>
            <a:r>
              <a:rPr lang="en-GB" sz="1050" dirty="0">
                <a:solidFill>
                  <a:srgbClr val="898483"/>
                </a:solidFill>
                <a:latin typeface="Open Sans" panose="020B0606030504020204" pitchFamily="34" charset="0"/>
                <a:hlinkClick r:id="rId5">
                  <a:extLst>
                    <a:ext uri="{A12FA001-AC4F-418D-AE19-62706E023703}">
                      <ahyp:hlinkClr xmlns:ahyp="http://schemas.microsoft.com/office/drawing/2018/hyperlinkcolor" val="tx"/>
                    </a:ext>
                  </a:extLst>
                </a:hlinkClick>
              </a:rPr>
              <a:t>https://www.who.int/initiatives/eye-strategy</a:t>
            </a:r>
            <a:r>
              <a:rPr lang="en-GB" sz="1050" dirty="0">
                <a:solidFill>
                  <a:srgbClr val="898483"/>
                </a:solidFill>
                <a:latin typeface="Open Sans" panose="020B0606030504020204" pitchFamily="34" charset="0"/>
              </a:rPr>
              <a:t> </a:t>
            </a:r>
            <a:endParaRPr lang="en-US" sz="1050" dirty="0">
              <a:solidFill>
                <a:srgbClr val="898483"/>
              </a:solidFill>
              <a:latin typeface="Open Sans" panose="020B0606030504020204" pitchFamily="34" charset="0"/>
            </a:endParaRPr>
          </a:p>
        </p:txBody>
      </p:sp>
      <p:sp>
        <p:nvSpPr>
          <p:cNvPr id="3" name="Rectangle 2">
            <a:extLst>
              <a:ext uri="{FF2B5EF4-FFF2-40B4-BE49-F238E27FC236}">
                <a16:creationId xmlns:a16="http://schemas.microsoft.com/office/drawing/2014/main" id="{703043D9-F5A5-4870-B5F3-C6E491E681AD}"/>
              </a:ext>
            </a:extLst>
          </p:cNvPr>
          <p:cNvSpPr/>
          <p:nvPr/>
        </p:nvSpPr>
        <p:spPr>
          <a:xfrm>
            <a:off x="4981575" y="5781675"/>
            <a:ext cx="2190750" cy="723900"/>
          </a:xfrm>
          <a:prstGeom prst="rect">
            <a:avLst/>
          </a:prstGeom>
          <a:solidFill>
            <a:srgbClr val="FFDD0F"/>
          </a:solidFill>
          <a:ln>
            <a:solidFill>
              <a:srgbClr val="FFDD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3779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1499</Words>
  <Application>Microsoft Office PowerPoint</Application>
  <PresentationFormat>Widescreen</PresentationFormat>
  <Paragraphs>136</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Narrow</vt:lpstr>
      <vt:lpstr>Arial Rounded MT Bold</vt:lpstr>
      <vt:lpstr>Calibri</vt:lpstr>
      <vt:lpstr>Calibri (Body)</vt:lpstr>
      <vt:lpstr>Open Sans</vt:lpstr>
      <vt:lpstr>Open Sans Semibold</vt:lpstr>
      <vt:lpstr>Wingdings</vt:lpstr>
      <vt:lpstr>Office Theme</vt:lpstr>
      <vt:lpstr>Challenges around continuation of yellow fever activities in COVID-19 context </vt:lpstr>
      <vt:lpstr>A continuing threat to  global health security</vt:lpstr>
      <vt:lpstr>COVID-19 increased YF risk on short and long terms and reduced capacity to detect and confirm YF events early </vt:lpstr>
      <vt:lpstr>Continued delivery of YF activities during COVID despiste challenges</vt:lpstr>
      <vt:lpstr>Key tools to mitigate COVID-19 impact</vt:lpstr>
      <vt:lpstr>&gt; 140 million people protected via yellow fever (YF) mass vaccination since EYE strategy inception with &gt;53 million additional planned in 2021</vt:lpstr>
      <vt:lpstr>YF resurgence in West Africa countries with Hx of preventive campaigns</vt:lpstr>
      <vt:lpstr>Quantifying  the number of susceptibles in YF high-risk countries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Damian Langan</dc:creator>
  <cp:lastModifiedBy>Thierno Diao</cp:lastModifiedBy>
  <cp:revision>65</cp:revision>
  <dcterms:created xsi:type="dcterms:W3CDTF">2020-11-18T02:20:00Z</dcterms:created>
  <dcterms:modified xsi:type="dcterms:W3CDTF">2022-09-20T11:04:54Z</dcterms:modified>
</cp:coreProperties>
</file>