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5.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8.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9.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0.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11.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2" r:id="rId4"/>
    <p:sldMasterId id="2147484016" r:id="rId5"/>
    <p:sldMasterId id="2147484040" r:id="rId6"/>
    <p:sldMasterId id="2147484066" r:id="rId7"/>
  </p:sldMasterIdLst>
  <p:notesMasterIdLst>
    <p:notesMasterId r:id="rId68"/>
  </p:notesMasterIdLst>
  <p:handoutMasterIdLst>
    <p:handoutMasterId r:id="rId69"/>
  </p:handoutMasterIdLst>
  <p:sldIdLst>
    <p:sldId id="2147471048" r:id="rId8"/>
    <p:sldId id="2147471126" r:id="rId9"/>
    <p:sldId id="2147471146" r:id="rId10"/>
    <p:sldId id="2147471142" r:id="rId11"/>
    <p:sldId id="2147471192" r:id="rId12"/>
    <p:sldId id="2147471193" r:id="rId13"/>
    <p:sldId id="2147471179" r:id="rId14"/>
    <p:sldId id="2147471180" r:id="rId15"/>
    <p:sldId id="2147471050" r:id="rId16"/>
    <p:sldId id="2147471055" r:id="rId17"/>
    <p:sldId id="2147471194" r:id="rId18"/>
    <p:sldId id="2147471196" r:id="rId19"/>
    <p:sldId id="2147471195" r:id="rId20"/>
    <p:sldId id="2147471186" r:id="rId21"/>
    <p:sldId id="2147471065" r:id="rId22"/>
    <p:sldId id="2147471066" r:id="rId23"/>
    <p:sldId id="2147471075" r:id="rId24"/>
    <p:sldId id="2147471100" r:id="rId25"/>
    <p:sldId id="2147471120" r:id="rId26"/>
    <p:sldId id="2147471094" r:id="rId27"/>
    <p:sldId id="2147471095" r:id="rId28"/>
    <p:sldId id="2147471098" r:id="rId29"/>
    <p:sldId id="2147471118" r:id="rId30"/>
    <p:sldId id="2147471117" r:id="rId31"/>
    <p:sldId id="2147471188" r:id="rId32"/>
    <p:sldId id="2147471189" r:id="rId33"/>
    <p:sldId id="2147471148" r:id="rId34"/>
    <p:sldId id="2147471197" r:id="rId35"/>
    <p:sldId id="2147471145" r:id="rId36"/>
    <p:sldId id="2147471067" r:id="rId37"/>
    <p:sldId id="2147471150" r:id="rId38"/>
    <p:sldId id="2147471152" r:id="rId39"/>
    <p:sldId id="2147471153" r:id="rId40"/>
    <p:sldId id="2147471198" r:id="rId41"/>
    <p:sldId id="2147471072" r:id="rId42"/>
    <p:sldId id="2147471154" r:id="rId43"/>
    <p:sldId id="2147471199" r:id="rId44"/>
    <p:sldId id="2147471202" r:id="rId45"/>
    <p:sldId id="2147471201" r:id="rId46"/>
    <p:sldId id="2147471191" r:id="rId47"/>
    <p:sldId id="2147471069" r:id="rId48"/>
    <p:sldId id="2147471156" r:id="rId49"/>
    <p:sldId id="2147471157" r:id="rId50"/>
    <p:sldId id="2147471084" r:id="rId51"/>
    <p:sldId id="2147471079" r:id="rId52"/>
    <p:sldId id="2147471104" r:id="rId53"/>
    <p:sldId id="2147471113" r:id="rId54"/>
    <p:sldId id="2147471108" r:id="rId55"/>
    <p:sldId id="2147471109" r:id="rId56"/>
    <p:sldId id="2147471110" r:id="rId57"/>
    <p:sldId id="2147471111" r:id="rId58"/>
    <p:sldId id="2147471089" r:id="rId59"/>
    <p:sldId id="2147471203" r:id="rId60"/>
    <p:sldId id="2147471125" r:id="rId61"/>
    <p:sldId id="2147471091" r:id="rId62"/>
    <p:sldId id="2147471187" r:id="rId63"/>
    <p:sldId id="2147471178" r:id="rId64"/>
    <p:sldId id="2147471204" r:id="rId65"/>
    <p:sldId id="2147471121" r:id="rId66"/>
    <p:sldId id="2147471184" r:id="rId67"/>
  </p:sldIdLst>
  <p:sldSz cx="12192000" cy="6858000"/>
  <p:notesSz cx="7102475" cy="9388475"/>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B48214-792B-6B46-9B5A-E76943D4590B}">
          <p14:sldIdLst>
            <p14:sldId id="2147471048"/>
            <p14:sldId id="2147471126"/>
            <p14:sldId id="2147471146"/>
            <p14:sldId id="2147471142"/>
            <p14:sldId id="2147471192"/>
            <p14:sldId id="2147471193"/>
            <p14:sldId id="2147471179"/>
            <p14:sldId id="2147471180"/>
            <p14:sldId id="2147471050"/>
            <p14:sldId id="2147471055"/>
            <p14:sldId id="2147471194"/>
            <p14:sldId id="2147471196"/>
            <p14:sldId id="2147471195"/>
            <p14:sldId id="2147471186"/>
            <p14:sldId id="2147471065"/>
            <p14:sldId id="2147471066"/>
            <p14:sldId id="2147471075"/>
            <p14:sldId id="2147471100"/>
            <p14:sldId id="2147471120"/>
            <p14:sldId id="2147471094"/>
            <p14:sldId id="2147471095"/>
            <p14:sldId id="2147471098"/>
            <p14:sldId id="2147471118"/>
            <p14:sldId id="2147471117"/>
            <p14:sldId id="2147471188"/>
            <p14:sldId id="2147471189"/>
            <p14:sldId id="2147471148"/>
            <p14:sldId id="2147471197"/>
            <p14:sldId id="2147471145"/>
            <p14:sldId id="2147471067"/>
            <p14:sldId id="2147471150"/>
            <p14:sldId id="2147471152"/>
            <p14:sldId id="2147471153"/>
            <p14:sldId id="2147471198"/>
            <p14:sldId id="2147471072"/>
            <p14:sldId id="2147471154"/>
            <p14:sldId id="2147471199"/>
            <p14:sldId id="2147471202"/>
            <p14:sldId id="2147471201"/>
            <p14:sldId id="2147471191"/>
            <p14:sldId id="2147471069"/>
            <p14:sldId id="2147471156"/>
            <p14:sldId id="2147471157"/>
            <p14:sldId id="2147471084"/>
            <p14:sldId id="2147471079"/>
            <p14:sldId id="2147471104"/>
            <p14:sldId id="2147471113"/>
            <p14:sldId id="2147471108"/>
            <p14:sldId id="2147471109"/>
            <p14:sldId id="2147471110"/>
            <p14:sldId id="2147471111"/>
            <p14:sldId id="2147471089"/>
            <p14:sldId id="2147471203"/>
            <p14:sldId id="2147471125"/>
            <p14:sldId id="2147471091"/>
            <p14:sldId id="2147471187"/>
            <p14:sldId id="2147471178"/>
            <p14:sldId id="2147471204"/>
            <p14:sldId id="2147471121"/>
            <p14:sldId id="21474711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87A654-9B3E-1BF5-C362-EC6D386F6974}" name="VILAJELIU, Alba" initials="VA" userId="S::avilajeliu@who.int::7a937d65-dd19-4d78-b565-80ebca80e53d" providerId="AD"/>
  <p188:author id="{A4836DAF-CA06-3291-10B0-2B4EA8D31422}" name="Karen Hennessey" initials="KH" userId="S::hennesseyk@mmglobalhealth.org::6d0a98dd-b680-43df-a73c-e971f0082463" providerId="AD"/>
  <p188:author id="{A43169E0-B999-F374-08A9-6798CA75E651}" name="Thomas Cherian" initials="TC" userId="Thomas Cherian" providerId="None"/>
  <p188:author id="{BC78E6E0-F2D7-8675-9ACE-6732D00ABEF3}" name="RAMIREZ GONZALEZ, Alejandro" initials="RA" userId="S::ramirezgonzaleza@who.int::f85759c6-dd51-4b10-afc6-8161062f0dd8" providerId="AD"/>
  <p188:author id="{A0CAFAF1-0CE6-6251-379E-797579CCD09D}" name="Minzi Lam Meier" initials="MLM" userId="S::lamm@mmglobalhealth.org::be689470-63f6-4662-a094-659f08fe60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ley Rich" initials="HR" lastIdx="1" clrIdx="0">
    <p:extLst>
      <p:ext uri="{19B8F6BF-5375-455C-9EA6-DF929625EA0E}">
        <p15:presenceInfo xmlns:p15="http://schemas.microsoft.com/office/powerpoint/2012/main" userId="S-1-5-21-1801674531-1788223648-725345543-11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669"/>
    <a:srgbClr val="FFCC99"/>
    <a:srgbClr val="F4F0E6"/>
    <a:srgbClr val="EBE2CF"/>
    <a:srgbClr val="47BAF2"/>
    <a:srgbClr val="79CAF6"/>
    <a:srgbClr val="99D6F8"/>
    <a:srgbClr val="B8E2F8"/>
    <a:srgbClr val="E2F3FE"/>
    <a:srgbClr val="3F9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0BFC13-B6FE-4595-AB5B-B69E18F8551D}" v="862" dt="2022-11-15T10:31:29.7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6" d="100"/>
          <a:sy n="126" d="100"/>
        </p:scale>
        <p:origin x="607"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handoutMaster" Target="handoutMasters/handoutMaster1.xml"/><Relationship Id="rId77"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gs" Target="tags/tag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2.xml"/></Relationships>
</file>

<file path=ppt/diagrams/_rels/data1.xml.rels><?xml version="1.0" encoding="UTF-8" standalone="yes"?>
<Relationships xmlns="http://schemas.openxmlformats.org/package/2006/relationships"><Relationship Id="rId3" Type="http://schemas.openxmlformats.org/officeDocument/2006/relationships/hyperlink" Target="https://www.afro.who.int/countries/botswana/news/enhancing-botswanas-emergency-preparedness-and-response-capacity-beyond-covid-19-surge-initiative" TargetMode="External"/><Relationship Id="rId7" Type="http://schemas.openxmlformats.org/officeDocument/2006/relationships/image" Target="../media/image12.png"/><Relationship Id="rId2" Type="http://schemas.openxmlformats.org/officeDocument/2006/relationships/hyperlink" Target="https://www.gavi.org/vaccineswork/how-can-we-boost-covid-19-vaccine-coverage-lower-income-countries" TargetMode="External"/><Relationship Id="rId1" Type="http://schemas.openxmlformats.org/officeDocument/2006/relationships/hyperlink" Target="https://sciencenigeria.com/covid-19-fg-launches-scales-2-0-strategy-single-dose-jj-vaccine-vaccination-site-finder/" TargetMode="Externa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diagrams/_rels/data10.xml.rels><?xml version="1.0" encoding="UTF-8" standalone="yes"?>
<Relationships xmlns="http://schemas.openxmlformats.org/package/2006/relationships"><Relationship Id="rId3" Type="http://schemas.openxmlformats.org/officeDocument/2006/relationships/hyperlink" Target="https://www.technet-21.org/en/library/main/8247-burkina-faso_implementer's-forum_path" TargetMode="External"/><Relationship Id="rId7" Type="http://schemas.openxmlformats.org/officeDocument/2006/relationships/image" Target="../media/image33.png"/><Relationship Id="rId2" Type="http://schemas.openxmlformats.org/officeDocument/2006/relationships/hyperlink" Target="https://www.unicef.org/southsudan/stories/delivering-vaccines-remote-communities" TargetMode="External"/><Relationship Id="rId1" Type="http://schemas.openxmlformats.org/officeDocument/2006/relationships/hyperlink" Target="https://www.technet-21.org/media/com_resources/trl/8202/multi_upload/Afghanistan_VaccinationinHumanitarianSettings.pdf" TargetMode="Externa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31.png"/></Relationships>
</file>

<file path=ppt/diagrams/_rels/data11.xml.rels><?xml version="1.0" encoding="UTF-8" standalone="yes"?>
<Relationships xmlns="http://schemas.openxmlformats.org/package/2006/relationships"><Relationship Id="rId3" Type="http://schemas.openxmlformats.org/officeDocument/2006/relationships/hyperlink" Target="http://www.emro.who.int/afg/afghanistan-news/epi-vaccination-training.html" TargetMode="External"/><Relationship Id="rId2" Type="http://schemas.openxmlformats.org/officeDocument/2006/relationships/hyperlink" Target="https://apps.who.int/iris/bitstream/handle/10665/356373/CV-20220615-eng.pdf" TargetMode="External"/><Relationship Id="rId1" Type="http://schemas.openxmlformats.org/officeDocument/2006/relationships/hyperlink" Target="https://www.gavi.org/vaccineswork/how-can-we-boost-covid-19-vaccine-coverage-lower-income-countries"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diagrams/_rels/data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hyperlink" Target="https://economictimes.indiatimes.com/news/india/assam-starts-mobile-vaccination-vans-amid-spike-in-covid-cases/articleshow/86038711.cms" TargetMode="External"/><Relationship Id="rId7" Type="http://schemas.openxmlformats.org/officeDocument/2006/relationships/image" Target="../media/image39.png"/><Relationship Id="rId2" Type="http://schemas.openxmlformats.org/officeDocument/2006/relationships/hyperlink" Target="https://www.afro.who.int/sites/default/files/2022-07/Liberias%20experience%20in%20COVID-19%20vaccination_0.pdf" TargetMode="External"/><Relationship Id="rId1" Type="http://schemas.openxmlformats.org/officeDocument/2006/relationships/hyperlink" Target="https://www.technet-21.org/en/library/main/8242-sierra-leone_rct-of-last-mile-vaccine-delivery" TargetMode="External"/><Relationship Id="rId6" Type="http://schemas.microsoft.com/office/2007/relationships/hdphoto" Target="../media/hdphoto9.wdp"/><Relationship Id="rId5" Type="http://schemas.openxmlformats.org/officeDocument/2006/relationships/image" Target="../media/image38.png"/><Relationship Id="rId4" Type="http://schemas.openxmlformats.org/officeDocument/2006/relationships/image" Target="../media/image37.png"/></Relationships>
</file>

<file path=ppt/diagrams/_rels/data13.xml.rels><?xml version="1.0" encoding="UTF-8" standalone="yes"?>
<Relationships xmlns="http://schemas.openxmlformats.org/package/2006/relationships"><Relationship Id="rId3" Type="http://schemas.openxmlformats.org/officeDocument/2006/relationships/image" Target="../media/image40.jpeg"/><Relationship Id="rId7" Type="http://schemas.microsoft.com/office/2007/relationships/hdphoto" Target="../media/hdphoto12.wdp"/><Relationship Id="rId2" Type="http://schemas.openxmlformats.org/officeDocument/2006/relationships/hyperlink" Target="https://www.gavi.org/vaccineswork/vaccinodromes-kinshasa-drc-steps-covid-19-vaccinations" TargetMode="External"/><Relationship Id="rId1" Type="http://schemas.openxmlformats.org/officeDocument/2006/relationships/hyperlink" Target="https://www.ageinternational.org.uk/news-features/features/fighting-fear-of-the-coronavirus-vaccine/" TargetMode="External"/><Relationship Id="rId6" Type="http://schemas.openxmlformats.org/officeDocument/2006/relationships/image" Target="../media/image42.png"/><Relationship Id="rId5" Type="http://schemas.microsoft.com/office/2007/relationships/hdphoto" Target="../media/hdphoto11.wdp"/><Relationship Id="rId4" Type="http://schemas.openxmlformats.org/officeDocument/2006/relationships/image" Target="../media/image41.png"/></Relationships>
</file>

<file path=ppt/diagrams/_rels/data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gondwana-collection.com/news/the-first-drive-through-vaccination-station-opens-in-windhoek" TargetMode="External"/><Relationship Id="rId1" Type="http://schemas.openxmlformats.org/officeDocument/2006/relationships/hyperlink" Target="https://www.gavi.org/vaccineswork/malawi-60-day-covid-19-vaccine-express-drive" TargetMode="External"/><Relationship Id="rId5" Type="http://schemas.openxmlformats.org/officeDocument/2006/relationships/image" Target="../media/image45.jpeg"/><Relationship Id="rId4" Type="http://schemas.openxmlformats.org/officeDocument/2006/relationships/image" Target="../media/image44.svg"/></Relationships>
</file>

<file path=ppt/diagrams/_rels/data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who.int/docs/default-source/coronaviruse/g20-report--accelerating-covid-19-vaccine-deployment.pdf?sfvrsn=2d432714_1&amp;download=true" TargetMode="External"/><Relationship Id="rId7" Type="http://schemas.microsoft.com/office/2007/relationships/hdphoto" Target="../media/hdphoto3.wdp"/><Relationship Id="rId2" Type="http://schemas.openxmlformats.org/officeDocument/2006/relationships/hyperlink" Target="https://extranet.who.int/sph/sites/default/files/document-library/document/IAR%20COVID-19%20Bhutan%20%2804-05%20May%202021%29.pdf" TargetMode="External"/><Relationship Id="rId1" Type="http://schemas.openxmlformats.org/officeDocument/2006/relationships/hyperlink" Target="https://www.worldbank.org/en/news/press-release/2020/04/02/el-banco-mundial-facilita-apoyo-y-recursos-inmediatos-para-atender-la-emergencia-por-el-covid-19-coronavirus-en-bolivia" TargetMode="External"/><Relationship Id="rId6" Type="http://schemas.openxmlformats.org/officeDocument/2006/relationships/image" Target="../media/image14.png"/><Relationship Id="rId5" Type="http://schemas.microsoft.com/office/2007/relationships/hdphoto" Target="../media/hdphoto2.wdp"/><Relationship Id="rId4" Type="http://schemas.openxmlformats.org/officeDocument/2006/relationships/image" Target="../media/image13.png"/><Relationship Id="rId9" Type="http://schemas.microsoft.com/office/2007/relationships/hdphoto" Target="../media/hdphoto4.wdp"/></Relationships>
</file>

<file path=ppt/diagrams/_rels/data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afrik21.africa/en/ghana-government-signs-with-zoompak-for-medical-waste-management/#:~:text=Ghana%20enters%20into%20a%20new,the%20Covid%2D19%20vaccination%20campaign." TargetMode="External"/><Relationship Id="rId1" Type="http://schemas.openxmlformats.org/officeDocument/2006/relationships/hyperlink" Target="https://www.technet-21.org/media/com_resources/trl/8206/multi_upload/India_COVID-19vaccinerolloutanddigitaltools.pdf" TargetMode="External"/><Relationship Id="rId5" Type="http://schemas.openxmlformats.org/officeDocument/2006/relationships/image" Target="../media/image72.jpeg"/><Relationship Id="rId4" Type="http://schemas.openxmlformats.org/officeDocument/2006/relationships/image" Target="../media/image71.jpeg"/></Relationships>
</file>

<file path=ppt/diagrams/_rels/data29.xml.rels><?xml version="1.0" encoding="UTF-8" standalone="yes"?>
<Relationships xmlns="http://schemas.openxmlformats.org/package/2006/relationships"><Relationship Id="rId3" Type="http://schemas.openxmlformats.org/officeDocument/2006/relationships/hyperlink" Target="https://www.ghsupplychain.org/news/automating-temperature-controlled-sensors-better-monitor-covid-19-vaccine-storage" TargetMode="External"/><Relationship Id="rId2" Type="http://schemas.openxmlformats.org/officeDocument/2006/relationships/hyperlink" Target="https://msh.org/story/using-supply-chain-data-to-fight-covid-19-in-uganda/" TargetMode="External"/><Relationship Id="rId1" Type="http://schemas.openxmlformats.org/officeDocument/2006/relationships/hyperlink" Target="https://share.america.gov/u-s-company-delivers-covid-19-tests-by-drone-in-ghana/" TargetMode="Externa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pps.who.int/iris/bitstream/handle/10665/361671/CV-20220807-eng.pdf?sequence=1" TargetMode="External"/><Relationship Id="rId1" Type="http://schemas.openxmlformats.org/officeDocument/2006/relationships/hyperlink" Target="https://www.mohfw.gov.in/pdf/COVID19VaccineOG111Chapter16.pdf" TargetMode="External"/><Relationship Id="rId5" Type="http://schemas.microsoft.com/office/2007/relationships/hdphoto" Target="../media/hdphoto3.wdp"/><Relationship Id="rId4" Type="http://schemas.openxmlformats.org/officeDocument/2006/relationships/image" Target="../media/image17.png"/></Relationships>
</file>

<file path=ppt/diagrams/_rels/data30.xml.rels><?xml version="1.0" encoding="UTF-8" standalone="yes"?>
<Relationships xmlns="http://schemas.openxmlformats.org/package/2006/relationships"><Relationship Id="rId3" Type="http://schemas.openxmlformats.org/officeDocument/2006/relationships/hyperlink" Target="https://hmis.moh.gov.rw/" TargetMode="External"/><Relationship Id="rId2" Type="http://schemas.openxmlformats.org/officeDocument/2006/relationships/hyperlink" Target="https://www.villagereach.org/2021/06/21/provinces-align-strategies-to-improve-medicine-distribution-in-mozambique/" TargetMode="External"/><Relationship Id="rId1" Type="http://schemas.openxmlformats.org/officeDocument/2006/relationships/hyperlink" Target="https://www.villagereach.org/2021/09/08/innovation-in-the-face-of-covid-19/" TargetMode="External"/><Relationship Id="rId6" Type="http://schemas.openxmlformats.org/officeDocument/2006/relationships/image" Target="../media/image71.jpeg"/><Relationship Id="rId5" Type="http://schemas.openxmlformats.org/officeDocument/2006/relationships/image" Target="../media/image77.png"/><Relationship Id="rId4" Type="http://schemas.openxmlformats.org/officeDocument/2006/relationships/image" Target="../media/image76.png"/></Relationships>
</file>

<file path=ppt/diagrams/_rels/data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hyperlink" Target="https://www.icmr.gov.in/idrone/index.htm" TargetMode="External"/><Relationship Id="rId5" Type="http://schemas.openxmlformats.org/officeDocument/2006/relationships/image" Target="../media/image81.png"/><Relationship Id="rId4" Type="http://schemas.openxmlformats.org/officeDocument/2006/relationships/image" Target="../media/image80.svg"/></Relationships>
</file>

<file path=ppt/diagrams/_rels/data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echnet-21.org/media/com_resources/trl/8294/multi_upload/WHOGlobalanalysisofhealthcarewasteinthecontextofCOVID-19.pdf" TargetMode="External"/><Relationship Id="rId1" Type="http://schemas.openxmlformats.org/officeDocument/2006/relationships/hyperlink" Target="https://www.who.int/republic-of-moldova/news/item/03-03-2021-republic-of-moldova-prepares-for-covid-19-vaccine-deployment" TargetMode="External"/><Relationship Id="rId5" Type="http://schemas.microsoft.com/office/2007/relationships/hdphoto" Target="../media/hdphoto13.wdp"/><Relationship Id="rId4" Type="http://schemas.openxmlformats.org/officeDocument/2006/relationships/image" Target="../media/image82.png"/></Relationships>
</file>

<file path=ppt/diagrams/_rels/data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hyperlink" Target="https://www.technet-21.org/media/com_resources/trl/8294/multi_upload/WHOGlobalanalysisofhealthcarewasteinthecontextofCOVID-19.pdf" TargetMode="External"/><Relationship Id="rId4" Type="http://schemas.microsoft.com/office/2007/relationships/hdphoto" Target="../media/hdphoto14.wdp"/></Relationships>
</file>

<file path=ppt/diagrams/_rels/data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png"/></Relationships>
</file>

<file path=ppt/diagrams/_rels/data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9.jpeg"/><Relationship Id="rId1" Type="http://schemas.openxmlformats.org/officeDocument/2006/relationships/image" Target="../media/image88.jpeg"/></Relationships>
</file>

<file path=ppt/diagrams/_rels/data37.xml.rels><?xml version="1.0" encoding="UTF-8" standalone="yes"?>
<Relationships xmlns="http://schemas.openxmlformats.org/package/2006/relationships"><Relationship Id="rId1" Type="http://schemas.openxmlformats.org/officeDocument/2006/relationships/image" Target="../media/image90.png"/></Relationships>
</file>

<file path=ppt/diagrams/_rels/data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hyperlink" Target="https://www.technet-21.org/media/com_resources/trl/7490/multi_upload/WHO_IVB_Job-aid_261121_SR.pdf" TargetMode="External"/></Relationships>
</file>

<file path=ppt/diagrams/_rels/data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hyperlink" Target="https://brightspots.boostcommunity.org/app/uploads/2022/06/Supporting-Vaccination-Efforts-through-Geospatial-Solutions.pdf" TargetMode="External"/></Relationships>
</file>

<file path=ppt/diagrams/_rels/data40.xml.rels><?xml version="1.0" encoding="UTF-8" standalone="yes"?>
<Relationships xmlns="http://schemas.openxmlformats.org/package/2006/relationships"><Relationship Id="rId3" Type="http://schemas.openxmlformats.org/officeDocument/2006/relationships/hyperlink" Target="https://allafrica.com/stories/202107300571.html" TargetMode="External"/><Relationship Id="rId7" Type="http://schemas.openxmlformats.org/officeDocument/2006/relationships/image" Target="../media/image96.png"/><Relationship Id="rId2" Type="http://schemas.openxmlformats.org/officeDocument/2006/relationships/hyperlink" Target="https://www.socialscienceinaction.org/resources/key-considerations-improving-uptake-of-the-covid-19-vaccine-amongst-women-in-south-sudan/" TargetMode="External"/><Relationship Id="rId1" Type="http://schemas.openxmlformats.org/officeDocument/2006/relationships/hyperlink" Target="https://www.unicef.org/ghana/stories/addressing-misinformation-and-rumours-about-vaccines-your-community" TargetMode="External"/><Relationship Id="rId6" Type="http://schemas.microsoft.com/office/2007/relationships/hdphoto" Target="../media/hdphoto15.wdp"/><Relationship Id="rId5" Type="http://schemas.openxmlformats.org/officeDocument/2006/relationships/image" Target="../media/image95.png"/><Relationship Id="rId4" Type="http://schemas.openxmlformats.org/officeDocument/2006/relationships/image" Target="../media/image94.png"/></Relationships>
</file>

<file path=ppt/diagrams/_rels/data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extranet.who.int/sph/sites/default/files/document-library/document/IAR%C2%A0COVID-19%C2%A0Gambia%20%2828-29%20June%202021%29.pdf" TargetMode="External"/><Relationship Id="rId1" Type="http://schemas.openxmlformats.org/officeDocument/2006/relationships/hyperlink" Target="https://www.ifrc.org/article/importance-good-communication-times-covid-19" TargetMode="External"/><Relationship Id="rId5" Type="http://schemas.openxmlformats.org/officeDocument/2006/relationships/image" Target="../media/image99.png"/><Relationship Id="rId4" Type="http://schemas.openxmlformats.org/officeDocument/2006/relationships/image" Target="../media/image98.png"/></Relationships>
</file>

<file path=ppt/diagrams/_rels/data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www.technet-21.org/en/library/main/8255-fiji_social-listening_unicef-pacific" TargetMode="External"/><Relationship Id="rId1" Type="http://schemas.openxmlformats.org/officeDocument/2006/relationships/hyperlink" Target="https://www.technet-21.org/en/library/main/8272-tanzania_evidence-to-action_chima-onuekwe" TargetMode="External"/><Relationship Id="rId5" Type="http://schemas.openxmlformats.org/officeDocument/2006/relationships/image" Target="../media/image102.jpeg"/><Relationship Id="rId4" Type="http://schemas.openxmlformats.org/officeDocument/2006/relationships/image" Target="../media/image101.png"/></Relationships>
</file>

<file path=ppt/diagrams/_rels/data4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www.technet-21.org/en/library/main/8261-nigeria_demand-creation_red-cross-" TargetMode="External"/><Relationship Id="rId1" Type="http://schemas.openxmlformats.org/officeDocument/2006/relationships/hyperlink" Target="https://www.technet-21.org/en/library/main/8258-malawi_sms-to-address-rumours_malawi-red-cross" TargetMode="External"/><Relationship Id="rId5" Type="http://schemas.openxmlformats.org/officeDocument/2006/relationships/image" Target="../media/image105.png"/><Relationship Id="rId4" Type="http://schemas.openxmlformats.org/officeDocument/2006/relationships/image" Target="../media/image104.png"/></Relationships>
</file>

<file path=ppt/diagrams/_rels/data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technet-21.org/en/library/main/8243-burkina-faso_awareness-campaigns-usaid" TargetMode="External"/><Relationship Id="rId1" Type="http://schemas.openxmlformats.org/officeDocument/2006/relationships/hyperlink" Target="https://documents1.worldbank.org/curated/en/323621615393215068/pdf/Stakeholder-Engagement-Plan-SEP-Ethiopia-COVID-19-Emergency-Response-P173750.pdf" TargetMode="External"/><Relationship Id="rId5" Type="http://schemas.openxmlformats.org/officeDocument/2006/relationships/image" Target="../media/image108.png"/><Relationship Id="rId4" Type="http://schemas.openxmlformats.org/officeDocument/2006/relationships/image" Target="../media/image107.png"/></Relationships>
</file>

<file path=ppt/diagrams/_rels/data45.xml.rels><?xml version="1.0" encoding="UTF-8" standalone="yes"?>
<Relationships xmlns="http://schemas.openxmlformats.org/package/2006/relationships"><Relationship Id="rId3" Type="http://schemas.openxmlformats.org/officeDocument/2006/relationships/hyperlink" Target="https://www.technet-21.org/en/library/main/8252-ethiopia_enhanced-advocacy-and-social-mob_jsi" TargetMode="External"/><Relationship Id="rId2" Type="http://schemas.openxmlformats.org/officeDocument/2006/relationships/hyperlink" Target="https://www.technet-21.org/en/library/main/8248-cameroon_community-dialogue-and-microplanning_value-health-africa" TargetMode="External"/><Relationship Id="rId1" Type="http://schemas.openxmlformats.org/officeDocument/2006/relationships/hyperlink" Target="https://www.technet-21.org/media/com_resources/trl/8207/multi_upload/Bangladesh_Community%C2%A0Radio%C2%A0in%C2%A0Bangladesh.pdf" TargetMode="Externa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diagrams/_rels/data46.xml.rels><?xml version="1.0" encoding="UTF-8" standalone="yes"?>
<Relationships xmlns="http://schemas.openxmlformats.org/package/2006/relationships"><Relationship Id="rId3" Type="http://schemas.openxmlformats.org/officeDocument/2006/relationships/hyperlink" Target="https://www.technet-21.org/en/library/main/8256-ghana_closing-loop-digital-media_unicef-" TargetMode="External"/><Relationship Id="rId2" Type="http://schemas.openxmlformats.org/officeDocument/2006/relationships/hyperlink" Target="https://www.technet-21.org/en/library/main/8208-cote-d'ivoire_using%20rumor%20management%20system%20data%20to%20develop%20adaptive%20covid-19%20vaccination%20strategies" TargetMode="External"/><Relationship Id="rId1" Type="http://schemas.openxmlformats.org/officeDocument/2006/relationships/hyperlink" Target="https://www.technet-21.org/en/library/main/8273-viet-nam_hearing-and-addressing-vaccine-related-concerns_unicef-viet-nam-" TargetMode="Externa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diagrams/_rels/data47.xml.rels><?xml version="1.0" encoding="UTF-8" standalone="yes"?>
<Relationships xmlns="http://schemas.openxmlformats.org/package/2006/relationships"><Relationship Id="rId3" Type="http://schemas.openxmlformats.org/officeDocument/2006/relationships/hyperlink" Target="https://www.who.int/europe/news/item/12-10-2021-moldovan-pharmacies-contribute-to-pandemic-response-as-a-reliable-source-of-information-on-covid-19-vaccination" TargetMode="External"/><Relationship Id="rId2" Type="http://schemas.openxmlformats.org/officeDocument/2006/relationships/hyperlink" Target="https://www.who.int/europe/news/item/06-06-2022-mobilizing-young-people-to-promote-vaccination-against-covid-19-in-the-republic-of-moldova" TargetMode="External"/><Relationship Id="rId1" Type="http://schemas.openxmlformats.org/officeDocument/2006/relationships/hyperlink" Target="https://www.usnews.com/news/top-news/articles/2021-07-29/pakistan-to-ban-public-sector-education-malls-air-travel-for-unvaccinated" TargetMode="External"/><Relationship Id="rId6" Type="http://schemas.openxmlformats.org/officeDocument/2006/relationships/image" Target="../media/image100.png"/><Relationship Id="rId5" Type="http://schemas.openxmlformats.org/officeDocument/2006/relationships/image" Target="../media/image116.png"/><Relationship Id="rId4" Type="http://schemas.openxmlformats.org/officeDocument/2006/relationships/image" Target="../media/image115.png"/></Relationships>
</file>

<file path=ppt/diagrams/_rels/data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hyperlink" Target="https://www.who.int/europe/news/item/17-10-2021-health-care-professionals-in-ukraine-champion-covid-19-vaccines-among-peers" TargetMode="External"/></Relationships>
</file>

<file path=ppt/diagrams/_rels/data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hyperlink" Target="https://brightspots.boostcommunity.org/storytelling-to-combat-vaccine-hesitancy" TargetMode="External"/></Relationships>
</file>

<file path=ppt/diagrams/_rels/data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hyperlink" Target="https://www.cowin.gov.in/" TargetMode="External"/></Relationships>
</file>

<file path=ppt/diagrams/_rels/data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hyperlink" Target="https://www.technet-21.org/media/com_resources/trl/8205/multi_upload/SouthSudan_CollectingandusingCOVID-19datainresourceconstrainedsettings.pdf" TargetMode="External"/></Relationships>
</file>

<file path=ppt/diagrams/_rels/data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hyperlink" Target="https://surokkha.gov.bd/enroll" TargetMode="External"/></Relationships>
</file>

<file path=ppt/diagrams/_rels/data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hyperlink" Target="https://brightspots.boostcommunity.org/app/uploads/2021/09/Bright-Spot_Kenya_Final.pdf" TargetMode="External"/><Relationship Id="rId4" Type="http://schemas.openxmlformats.org/officeDocument/2006/relationships/image" Target="../media/image141.png"/></Relationships>
</file>

<file path=ppt/diagrams/_rels/data67.xml.rels><?xml version="1.0" encoding="UTF-8" standalone="yes"?>
<Relationships xmlns="http://schemas.openxmlformats.org/package/2006/relationships"><Relationship Id="rId3" Type="http://schemas.openxmlformats.org/officeDocument/2006/relationships/hyperlink" Target="https://brightspots.boostcommunity.org/animated-video-on-resuming-immunization-sessions-during-covid-19" TargetMode="External"/><Relationship Id="rId7" Type="http://schemas.openxmlformats.org/officeDocument/2006/relationships/image" Target="../media/image144.png"/><Relationship Id="rId2" Type="http://schemas.openxmlformats.org/officeDocument/2006/relationships/hyperlink" Target="https://www.gavi.org/vaccineswork/how-digital-tools-are-helping-pakistan-monitor-routine-immunisation-during-pandemic" TargetMode="External"/><Relationship Id="rId1" Type="http://schemas.openxmlformats.org/officeDocument/2006/relationships/hyperlink" Target="https://www.technet-21.org/en/library/main/8240-lebanon_leveraging-the-covid-19-pandemic-to-strengthen-routine-immunizations" TargetMode="External"/><Relationship Id="rId6" Type="http://schemas.microsoft.com/office/2007/relationships/hdphoto" Target="../media/hdphoto16.wdp"/><Relationship Id="rId5" Type="http://schemas.openxmlformats.org/officeDocument/2006/relationships/image" Target="../media/image143.png"/><Relationship Id="rId4" Type="http://schemas.openxmlformats.org/officeDocument/2006/relationships/image" Target="../media/image142.jpeg"/></Relationships>
</file>

<file path=ppt/diagrams/_rels/data7.xml.rels><?xml version="1.0" encoding="UTF-8" standalone="yes"?>
<Relationships xmlns="http://schemas.openxmlformats.org/package/2006/relationships"><Relationship Id="rId3" Type="http://schemas.openxmlformats.org/officeDocument/2006/relationships/hyperlink" Target="https://www.afro.who.int/countries/botswana/news/learning-botswanas-covid-19-vaccine-rollout" TargetMode="External"/><Relationship Id="rId7" Type="http://schemas.microsoft.com/office/2007/relationships/hdphoto" Target="../media/hdphoto4.wdp"/><Relationship Id="rId2" Type="http://schemas.openxmlformats.org/officeDocument/2006/relationships/hyperlink" Target="http://www.xinhuanet.com/english/africa/2021-07/20/c_1310073119.htm" TargetMode="External"/><Relationship Id="rId1" Type="http://schemas.openxmlformats.org/officeDocument/2006/relationships/hyperlink" Target="https://covid-19vaccineslessonslearned.afro.who.int/lessons/single/301" TargetMode="Externa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diagrams/_rels/data8.xml.rels><?xml version="1.0" encoding="UTF-8" standalone="yes"?>
<Relationships xmlns="http://schemas.openxmlformats.org/package/2006/relationships"><Relationship Id="rId3" Type="http://schemas.openxmlformats.org/officeDocument/2006/relationships/hyperlink" Target="https://www.unicef.org/stories/humanitarian-buffer-reaching-displaced-people-uganda-with-vaccines" TargetMode="External"/><Relationship Id="rId7" Type="http://schemas.openxmlformats.org/officeDocument/2006/relationships/image" Target="../media/image27.png"/><Relationship Id="rId2" Type="http://schemas.openxmlformats.org/officeDocument/2006/relationships/hyperlink" Target="https://brightspots.boostcommunity.org/app/uploads/2022/06/Supporting-Vaccination-Efforts-through-Geospatial-Solutions.pdf" TargetMode="External"/><Relationship Id="rId1" Type="http://schemas.openxmlformats.org/officeDocument/2006/relationships/hyperlink" Target="https://www.paho.org/en/news/21-3-2021-bolivia-receives-its-first-228000-doses-covid-19-vaccines-through-covax-facility" TargetMode="Externa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diagrams/_rels/data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www.unicef.org/malawi/stories/vaccination-express-leaves-no-one-behind" TargetMode="External"/><Relationship Id="rId7" Type="http://schemas.microsoft.com/office/2007/relationships/hdphoto" Target="../media/hdphoto6.wdp"/><Relationship Id="rId2" Type="http://schemas.openxmlformats.org/officeDocument/2006/relationships/hyperlink" Target="https://www.unicef.org/malawi/stories/no-dose-waste" TargetMode="External"/><Relationship Id="rId1" Type="http://schemas.openxmlformats.org/officeDocument/2006/relationships/hyperlink" Target="https://www.unicef.org/uganda/stories/health-educator-uses-mobile-van-educate-communities-about-covid-19" TargetMode="External"/><Relationship Id="rId6" Type="http://schemas.openxmlformats.org/officeDocument/2006/relationships/image" Target="../media/image29.png"/><Relationship Id="rId5" Type="http://schemas.microsoft.com/office/2007/relationships/hdphoto" Target="../media/hdphoto5.wdp"/><Relationship Id="rId4" Type="http://schemas.openxmlformats.org/officeDocument/2006/relationships/image" Target="../media/image28.png"/><Relationship Id="rId9" Type="http://schemas.microsoft.com/office/2007/relationships/hdphoto" Target="../media/hdphoto7.wdp"/></Relationships>
</file>

<file path=ppt/diagrams/_rels/drawing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hyperlink" Target="https://sciencenigeria.com/covid-19-fg-launches-scales-2-0-strategy-single-dose-jj-vaccine-vaccination-site-finder/" TargetMode="External"/><Relationship Id="rId6" Type="http://schemas.openxmlformats.org/officeDocument/2006/relationships/hyperlink" Target="https://www.afro.who.int/countries/botswana/news/enhancing-botswanas-emergency-preparedness-and-response-capacity-beyond-covid-19-surge-initiative" TargetMode="External"/><Relationship Id="rId5" Type="http://schemas.openxmlformats.org/officeDocument/2006/relationships/image" Target="../media/image11.png"/><Relationship Id="rId4" Type="http://schemas.openxmlformats.org/officeDocument/2006/relationships/hyperlink" Target="https://www.gavi.org/vaccineswork/how-can-we-boost-covid-19-vaccine-coverage-lower-income-countries" TargetMode="External"/></Relationships>
</file>

<file path=ppt/diagrams/_rels/drawing10.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hyperlink" Target="https://www.technet-21.org/media/com_resources/trl/8202/multi_upload/Afghanistan_VaccinationinHumanitarianSettings.pdf" TargetMode="External"/><Relationship Id="rId6" Type="http://schemas.openxmlformats.org/officeDocument/2006/relationships/hyperlink" Target="https://www.technet-21.org/en/library/main/8247-burkina-faso_implementer's-forum_path" TargetMode="External"/><Relationship Id="rId5" Type="http://schemas.openxmlformats.org/officeDocument/2006/relationships/image" Target="../media/image32.png"/><Relationship Id="rId4" Type="http://schemas.openxmlformats.org/officeDocument/2006/relationships/hyperlink" Target="https://www.unicef.org/southsudan/stories/delivering-vaccines-remote-communities" TargetMode="External"/></Relationships>
</file>

<file path=ppt/diagrams/_rels/drawing11.xml.rels><?xml version="1.0" encoding="UTF-8" standalone="yes"?>
<Relationships xmlns="http://schemas.openxmlformats.org/package/2006/relationships"><Relationship Id="rId3" Type="http://schemas.openxmlformats.org/officeDocument/2006/relationships/hyperlink" Target="https://apps.who.int/iris/bitstream/handle/10665/356373/CV-20220615-eng.pdf" TargetMode="External"/><Relationship Id="rId2" Type="http://schemas.openxmlformats.org/officeDocument/2006/relationships/image" Target="../media/image34.jpeg"/><Relationship Id="rId1" Type="http://schemas.openxmlformats.org/officeDocument/2006/relationships/hyperlink" Target="https://www.gavi.org/vaccineswork/how-can-we-boost-covid-19-vaccine-coverage-lower-income-countries" TargetMode="External"/><Relationship Id="rId6" Type="http://schemas.openxmlformats.org/officeDocument/2006/relationships/image" Target="../media/image36.png"/><Relationship Id="rId5" Type="http://schemas.openxmlformats.org/officeDocument/2006/relationships/hyperlink" Target="http://www.emro.who.int/afg/afghanistan-news/epi-vaccination-training.html" TargetMode="External"/><Relationship Id="rId4" Type="http://schemas.openxmlformats.org/officeDocument/2006/relationships/image" Target="../media/image35.png"/></Relationships>
</file>

<file path=ppt/diagrams/_rels/drawing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hyperlink" Target="https://www.afro.who.int/sites/default/files/2022-07/Liberias%20experience%20in%20COVID-19%20vaccination_0.pdf" TargetMode="External"/><Relationship Id="rId7"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hyperlink" Target="https://www.technet-21.org/en/library/main/8242-sierra-leone_rct-of-last-mile-vaccine-delivery" TargetMode="External"/><Relationship Id="rId6" Type="http://schemas.openxmlformats.org/officeDocument/2006/relationships/hyperlink" Target="https://economictimes.indiatimes.com/news/india/assam-starts-mobile-vaccination-vans-amid-spike-in-covid-cases/articleshow/86038711.cms" TargetMode="External"/><Relationship Id="rId5" Type="http://schemas.microsoft.com/office/2007/relationships/hdphoto" Target="../media/hdphoto9.wdp"/><Relationship Id="rId4" Type="http://schemas.openxmlformats.org/officeDocument/2006/relationships/image" Target="../media/image38.png"/></Relationships>
</file>

<file path=ppt/diagrams/_rels/drawing13.xml.rels><?xml version="1.0" encoding="UTF-8" standalone="yes"?>
<Relationships xmlns="http://schemas.openxmlformats.org/package/2006/relationships"><Relationship Id="rId3" Type="http://schemas.openxmlformats.org/officeDocument/2006/relationships/hyperlink" Target="https://www.gavi.org/vaccineswork/vaccinodromes-kinshasa-drc-steps-covid-19-vaccinations" TargetMode="External"/><Relationship Id="rId7" Type="http://schemas.microsoft.com/office/2007/relationships/hdphoto" Target="../media/hdphoto12.wdp"/><Relationship Id="rId2" Type="http://schemas.openxmlformats.org/officeDocument/2006/relationships/image" Target="../media/image40.jpeg"/><Relationship Id="rId1" Type="http://schemas.openxmlformats.org/officeDocument/2006/relationships/hyperlink" Target="https://www.ageinternational.org.uk/news-features/features/fighting-fear-of-the-coronavirus-vaccine/" TargetMode="External"/><Relationship Id="rId6" Type="http://schemas.openxmlformats.org/officeDocument/2006/relationships/image" Target="../media/image42.png"/><Relationship Id="rId5" Type="http://schemas.microsoft.com/office/2007/relationships/hdphoto" Target="../media/hdphoto11.wdp"/><Relationship Id="rId4" Type="http://schemas.openxmlformats.org/officeDocument/2006/relationships/image" Target="../media/image41.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hyperlink" Target="https://www.gavi.org/vaccineswork/malawi-60-day-covid-19-vaccine-express-drive" TargetMode="External"/><Relationship Id="rId5" Type="http://schemas.openxmlformats.org/officeDocument/2006/relationships/image" Target="../media/image45.jpeg"/><Relationship Id="rId4" Type="http://schemas.openxmlformats.org/officeDocument/2006/relationships/hyperlink" Target="https://gondwana-collection.com/news/the-first-drive-through-vaccination-station-opens-in-windhoek"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2.wdp"/><Relationship Id="rId7" Type="http://schemas.openxmlformats.org/officeDocument/2006/relationships/hyperlink" Target="https://www.who.int/docs/default-source/coronaviruse/g20-report--accelerating-covid-19-vaccine-deployment.pdf?sfvrsn=2d432714_1&amp;download=true" TargetMode="External"/><Relationship Id="rId2" Type="http://schemas.openxmlformats.org/officeDocument/2006/relationships/image" Target="../media/image13.png"/><Relationship Id="rId1" Type="http://schemas.openxmlformats.org/officeDocument/2006/relationships/hyperlink" Target="https://www.worldbank.org/en/news/press-release/2020/04/02/el-banco-mundial-facilita-apoyo-y-recursos-inmediatos-para-atender-la-emergencia-por-el-covid-19-coronavirus-en-bolivia" TargetMode="Externa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hyperlink" Target="https://extranet.who.int/sph/sites/default/files/document-library/document/IAR%20COVID-19%20Bhutan%20%2804-05%20May%202021%29.pdf" TargetMode="External"/><Relationship Id="rId9" Type="http://schemas.microsoft.com/office/2007/relationships/hdphoto" Target="../media/hdphoto4.wdp"/></Relationships>
</file>

<file path=ppt/diagrams/_rels/drawing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s://www.technet-21.org/media/com_resources/trl/8206/multi_upload/India_COVID-19vaccinerolloutanddigitaltools.pdf" TargetMode="External"/><Relationship Id="rId1" Type="http://schemas.openxmlformats.org/officeDocument/2006/relationships/image" Target="../media/image22.png"/><Relationship Id="rId5" Type="http://schemas.openxmlformats.org/officeDocument/2006/relationships/image" Target="../media/image72.jpeg"/><Relationship Id="rId4" Type="http://schemas.openxmlformats.org/officeDocument/2006/relationships/hyperlink" Target="https://www.afrik21.africa/en/ghana-government-signs-with-zoompak-for-medical-waste-management/#:~:text=Ghana%20enters%20into%20a%20new,the%20Covid%2D19%20vaccination%20campaign." TargetMode="External"/></Relationships>
</file>

<file path=ppt/diagrams/_rels/drawing29.xml.rels><?xml version="1.0" encoding="UTF-8" standalone="yes"?>
<Relationships xmlns="http://schemas.openxmlformats.org/package/2006/relationships"><Relationship Id="rId3" Type="http://schemas.openxmlformats.org/officeDocument/2006/relationships/hyperlink" Target="https://msh.org/story/using-supply-chain-data-to-fight-covid-19-in-uganda/" TargetMode="External"/><Relationship Id="rId2" Type="http://schemas.openxmlformats.org/officeDocument/2006/relationships/image" Target="../media/image73.png"/><Relationship Id="rId1" Type="http://schemas.openxmlformats.org/officeDocument/2006/relationships/hyperlink" Target="https://share.america.gov/u-s-company-delivers-covid-19-tests-by-drone-in-ghana/" TargetMode="External"/><Relationship Id="rId6" Type="http://schemas.openxmlformats.org/officeDocument/2006/relationships/image" Target="../media/image75.png"/><Relationship Id="rId5" Type="http://schemas.openxmlformats.org/officeDocument/2006/relationships/hyperlink" Target="https://www.ghsupplychain.org/news/automating-temperature-controlled-sensors-better-monitor-covid-19-vaccine-storage" TargetMode="External"/><Relationship Id="rId4" Type="http://schemas.openxmlformats.org/officeDocument/2006/relationships/image" Target="../media/image74.jpeg"/></Relationships>
</file>

<file path=ppt/diagrams/_rels/drawing3.xml.rels><?xml version="1.0" encoding="UTF-8" standalone="yes"?>
<Relationships xmlns="http://schemas.openxmlformats.org/package/2006/relationships"><Relationship Id="rId3" Type="http://schemas.openxmlformats.org/officeDocument/2006/relationships/hyperlink" Target="https://apps.who.int/iris/bitstream/handle/10665/361671/CV-20220807-eng.pdf?sequence=1" TargetMode="External"/><Relationship Id="rId2" Type="http://schemas.openxmlformats.org/officeDocument/2006/relationships/image" Target="../media/image16.png"/><Relationship Id="rId1" Type="http://schemas.openxmlformats.org/officeDocument/2006/relationships/hyperlink" Target="https://www.mohfw.gov.in/pdf/COVID19VaccineOG111Chapter16.pdf" TargetMode="External"/><Relationship Id="rId5" Type="http://schemas.microsoft.com/office/2007/relationships/hdphoto" Target="../media/hdphoto3.wdp"/><Relationship Id="rId4" Type="http://schemas.openxmlformats.org/officeDocument/2006/relationships/image" Target="../media/image17.png"/></Relationships>
</file>

<file path=ppt/diagrams/_rels/drawing30.xml.rels><?xml version="1.0" encoding="UTF-8" standalone="yes"?>
<Relationships xmlns="http://schemas.openxmlformats.org/package/2006/relationships"><Relationship Id="rId3" Type="http://schemas.openxmlformats.org/officeDocument/2006/relationships/hyperlink" Target="https://www.villagereach.org/2021/06/21/provinces-align-strategies-to-improve-medicine-distribution-in-mozambique/" TargetMode="External"/><Relationship Id="rId2" Type="http://schemas.openxmlformats.org/officeDocument/2006/relationships/image" Target="../media/image76.png"/><Relationship Id="rId1" Type="http://schemas.openxmlformats.org/officeDocument/2006/relationships/hyperlink" Target="https://www.villagereach.org/2021/09/08/innovation-in-the-face-of-covid-19/" TargetMode="External"/><Relationship Id="rId6" Type="http://schemas.openxmlformats.org/officeDocument/2006/relationships/image" Target="../media/image71.jpeg"/><Relationship Id="rId5" Type="http://schemas.openxmlformats.org/officeDocument/2006/relationships/hyperlink" Target="https://hmis.moh.gov.rw/" TargetMode="External"/><Relationship Id="rId4" Type="http://schemas.openxmlformats.org/officeDocument/2006/relationships/image" Target="../media/image77.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image" Target="../media/image78.png"/><Relationship Id="rId5" Type="http://schemas.openxmlformats.org/officeDocument/2006/relationships/image" Target="../media/image81.png"/><Relationship Id="rId4" Type="http://schemas.openxmlformats.org/officeDocument/2006/relationships/hyperlink" Target="https://www.icmr.gov.in/idrone/index.htm" TargetMode="External"/></Relationships>
</file>

<file path=ppt/diagrams/_rels/drawing32.xml.rels><?xml version="1.0" encoding="UTF-8" standalone="yes"?>
<Relationships xmlns="http://schemas.openxmlformats.org/package/2006/relationships"><Relationship Id="rId3" Type="http://schemas.openxmlformats.org/officeDocument/2006/relationships/hyperlink" Target="https://www.technet-21.org/media/com_resources/trl/8294/multi_upload/WHOGlobalanalysisofhealthcarewasteinthecontextofCOVID-19.pdf" TargetMode="External"/><Relationship Id="rId2" Type="http://schemas.openxmlformats.org/officeDocument/2006/relationships/image" Target="../media/image16.png"/><Relationship Id="rId1" Type="http://schemas.openxmlformats.org/officeDocument/2006/relationships/hyperlink" Target="https://www.who.int/republic-of-moldova/news/item/03-03-2021-republic-of-moldova-prepares-for-covid-19-vaccine-deployment" TargetMode="External"/><Relationship Id="rId5" Type="http://schemas.microsoft.com/office/2007/relationships/hdphoto" Target="../media/hdphoto13.wdp"/><Relationship Id="rId4" Type="http://schemas.openxmlformats.org/officeDocument/2006/relationships/image" Target="../media/image82.png"/></Relationships>
</file>

<file path=ppt/diagrams/_rels/drawing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hyperlink" Target="https://www.technet-21.org/media/com_resources/trl/8294/multi_upload/WHOGlobalanalysisofhealthcarewasteinthecontextofCOVID-19.pdf" TargetMode="External"/><Relationship Id="rId4" Type="http://schemas.microsoft.com/office/2007/relationships/hdphoto" Target="../media/hdphoto14.wdp"/></Relationships>
</file>

<file path=ppt/diagrams/_rels/drawing3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image" Target="../media/image86.png"/></Relationships>
</file>

<file path=ppt/diagrams/_rels/drawing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9.jpeg"/><Relationship Id="rId1" Type="http://schemas.openxmlformats.org/officeDocument/2006/relationships/image" Target="../media/image88.jpeg"/></Relationships>
</file>

<file path=ppt/diagrams/_rels/drawing37.xml.rels><?xml version="1.0" encoding="UTF-8" standalone="yes"?>
<Relationships xmlns="http://schemas.openxmlformats.org/package/2006/relationships"><Relationship Id="rId1" Type="http://schemas.openxmlformats.org/officeDocument/2006/relationships/image" Target="../media/image90.png"/></Relationships>
</file>

<file path=ppt/diagrams/_rels/drawing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hyperlink" Target="https://www.technet-21.org/media/com_resources/trl/7490/multi_upload/WHO_IVB_Job-aid_261121_SR.pdf" TargetMode="External"/></Relationships>
</file>

<file path=ppt/diagrams/_rels/drawing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hyperlink" Target="https://brightspots.boostcommunity.org/app/uploads/2022/06/Supporting-Vaccination-Efforts-through-Geospatial-Solutions.pdf" TargetMode="External"/></Relationships>
</file>

<file path=ppt/diagrams/_rels/drawing40.xml.rels><?xml version="1.0" encoding="UTF-8" standalone="yes"?>
<Relationships xmlns="http://schemas.openxmlformats.org/package/2006/relationships"><Relationship Id="rId3" Type="http://schemas.openxmlformats.org/officeDocument/2006/relationships/hyperlink" Target="https://www.socialscienceinaction.org/resources/key-considerations-improving-uptake-of-the-covid-19-vaccine-amongst-women-in-south-sudan/" TargetMode="External"/><Relationship Id="rId7" Type="http://schemas.openxmlformats.org/officeDocument/2006/relationships/image" Target="../media/image96.png"/><Relationship Id="rId2" Type="http://schemas.openxmlformats.org/officeDocument/2006/relationships/image" Target="../media/image94.png"/><Relationship Id="rId1" Type="http://schemas.openxmlformats.org/officeDocument/2006/relationships/hyperlink" Target="https://www.unicef.org/ghana/stories/addressing-misinformation-and-rumours-about-vaccines-your-community" TargetMode="External"/><Relationship Id="rId6" Type="http://schemas.openxmlformats.org/officeDocument/2006/relationships/hyperlink" Target="https://allafrica.com/stories/202107300571.html" TargetMode="External"/><Relationship Id="rId5" Type="http://schemas.microsoft.com/office/2007/relationships/hdphoto" Target="../media/hdphoto15.wdp"/><Relationship Id="rId4" Type="http://schemas.openxmlformats.org/officeDocument/2006/relationships/image" Target="../media/image95.png"/></Relationships>
</file>

<file path=ppt/diagrams/_rels/drawing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ifrc.org/article/importance-good-communication-times-covid-19" TargetMode="External"/><Relationship Id="rId1" Type="http://schemas.openxmlformats.org/officeDocument/2006/relationships/image" Target="../media/image97.png"/><Relationship Id="rId5" Type="http://schemas.openxmlformats.org/officeDocument/2006/relationships/image" Target="../media/image99.png"/><Relationship Id="rId4" Type="http://schemas.openxmlformats.org/officeDocument/2006/relationships/hyperlink" Target="https://extranet.who.int/sph/sites/default/files/document-library/document/IAR%C2%A0COVID-19%C2%A0Gambia%20%2828-29%20June%202021%29.pdf" TargetMode="External"/></Relationships>
</file>

<file path=ppt/diagrams/_rels/drawing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hyperlink" Target="https://www.technet-21.org/en/library/main/8272-tanzania_evidence-to-action_chima-onuekwe" TargetMode="External"/><Relationship Id="rId5" Type="http://schemas.openxmlformats.org/officeDocument/2006/relationships/image" Target="../media/image102.jpeg"/><Relationship Id="rId4" Type="http://schemas.openxmlformats.org/officeDocument/2006/relationships/hyperlink" Target="https://www.technet-21.org/en/library/main/8255-fiji_social-listening_unicef-pacific" TargetMode="External"/></Relationships>
</file>

<file path=ppt/diagrams/_rels/drawing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technet-21.org/en/library/main/8261-nigeria_demand-creation_red-cross-" TargetMode="External"/><Relationship Id="rId1" Type="http://schemas.openxmlformats.org/officeDocument/2006/relationships/image" Target="../media/image103.jpeg"/><Relationship Id="rId5" Type="http://schemas.openxmlformats.org/officeDocument/2006/relationships/image" Target="../media/image105.png"/><Relationship Id="rId4" Type="http://schemas.openxmlformats.org/officeDocument/2006/relationships/hyperlink" Target="https://www.technet-21.org/en/library/main/8258-malawi_sms-to-address-rumours_malawi-red-cross" TargetMode="External"/></Relationships>
</file>

<file path=ppt/diagrams/_rels/drawing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documents1.worldbank.org/curated/en/323621615393215068/pdf/Stakeholder-Engagement-Plan-SEP-Ethiopia-COVID-19-Emergency-Response-P173750.pdf" TargetMode="External"/><Relationship Id="rId1" Type="http://schemas.openxmlformats.org/officeDocument/2006/relationships/image" Target="../media/image106.png"/><Relationship Id="rId5" Type="http://schemas.openxmlformats.org/officeDocument/2006/relationships/image" Target="../media/image108.png"/><Relationship Id="rId4" Type="http://schemas.openxmlformats.org/officeDocument/2006/relationships/hyperlink" Target="https://www.technet-21.org/en/library/main/8243-burkina-faso_awareness-campaigns-usaid" TargetMode="External"/></Relationships>
</file>

<file path=ppt/diagrams/_rels/drawing45.xml.rels><?xml version="1.0" encoding="UTF-8" standalone="yes"?>
<Relationships xmlns="http://schemas.openxmlformats.org/package/2006/relationships"><Relationship Id="rId3" Type="http://schemas.openxmlformats.org/officeDocument/2006/relationships/hyperlink" Target="https://www.technet-21.org/en/library/main/8252-ethiopia_enhanced-advocacy-and-social-mob_jsi" TargetMode="External"/><Relationship Id="rId2" Type="http://schemas.openxmlformats.org/officeDocument/2006/relationships/image" Target="../media/image109.png"/><Relationship Id="rId1" Type="http://schemas.openxmlformats.org/officeDocument/2006/relationships/hyperlink" Target="https://www.technet-21.org/media/com_resources/trl/8207/multi_upload/Bangladesh_Community%C2%A0Radio%C2%A0in%C2%A0Bangladesh.pdf" TargetMode="External"/><Relationship Id="rId6" Type="http://schemas.openxmlformats.org/officeDocument/2006/relationships/image" Target="../media/image111.jpeg"/><Relationship Id="rId5" Type="http://schemas.openxmlformats.org/officeDocument/2006/relationships/hyperlink" Target="https://www.technet-21.org/en/library/main/8248-cameroon_community-dialogue-and-microplanning_value-health-africa" TargetMode="External"/><Relationship Id="rId4" Type="http://schemas.openxmlformats.org/officeDocument/2006/relationships/image" Target="../media/image110.png"/></Relationships>
</file>

<file path=ppt/diagrams/_rels/drawing46.xml.rels><?xml version="1.0" encoding="UTF-8" standalone="yes"?>
<Relationships xmlns="http://schemas.openxmlformats.org/package/2006/relationships"><Relationship Id="rId3" Type="http://schemas.openxmlformats.org/officeDocument/2006/relationships/hyperlink" Target="https://www.technet-21.org/en/library/main/8208-cote-d'ivoire_using%20rumor%20management%20system%20data%20to%20develop%20adaptive%20covid-19%20vaccination%20strategies" TargetMode="External"/><Relationship Id="rId2" Type="http://schemas.openxmlformats.org/officeDocument/2006/relationships/image" Target="../media/image112.jpeg"/><Relationship Id="rId1" Type="http://schemas.openxmlformats.org/officeDocument/2006/relationships/hyperlink" Target="https://www.technet-21.org/en/library/main/8273-viet-nam_hearing-and-addressing-vaccine-related-concerns_unicef-viet-nam-" TargetMode="External"/><Relationship Id="rId6" Type="http://schemas.openxmlformats.org/officeDocument/2006/relationships/image" Target="../media/image114.png"/><Relationship Id="rId5" Type="http://schemas.openxmlformats.org/officeDocument/2006/relationships/hyperlink" Target="https://www.technet-21.org/en/library/main/8256-ghana_closing-loop-digital-media_unicef-" TargetMode="External"/><Relationship Id="rId4" Type="http://schemas.openxmlformats.org/officeDocument/2006/relationships/image" Target="../media/image113.jpeg"/></Relationships>
</file>

<file path=ppt/diagrams/_rels/drawing47.xml.rels><?xml version="1.0" encoding="UTF-8" standalone="yes"?>
<Relationships xmlns="http://schemas.openxmlformats.org/package/2006/relationships"><Relationship Id="rId3" Type="http://schemas.openxmlformats.org/officeDocument/2006/relationships/hyperlink" Target="https://www.who.int/europe/news/item/12-10-2021-moldovan-pharmacies-contribute-to-pandemic-response-as-a-reliable-source-of-information-on-covid-19-vaccination" TargetMode="External"/><Relationship Id="rId2" Type="http://schemas.openxmlformats.org/officeDocument/2006/relationships/image" Target="../media/image115.png"/><Relationship Id="rId1" Type="http://schemas.openxmlformats.org/officeDocument/2006/relationships/hyperlink" Target="https://www.usnews.com/news/top-news/articles/2021-07-29/pakistan-to-ban-public-sector-education-malls-air-travel-for-unvaccinated" TargetMode="External"/><Relationship Id="rId6" Type="http://schemas.openxmlformats.org/officeDocument/2006/relationships/image" Target="../media/image100.png"/><Relationship Id="rId5" Type="http://schemas.openxmlformats.org/officeDocument/2006/relationships/hyperlink" Target="https://www.who.int/europe/news/item/06-06-2022-mobilizing-young-people-to-promote-vaccination-against-covid-19-in-the-republic-of-moldova" TargetMode="External"/><Relationship Id="rId4" Type="http://schemas.openxmlformats.org/officeDocument/2006/relationships/image" Target="../media/image116.png"/></Relationships>
</file>

<file path=ppt/diagrams/_rels/drawing4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hyperlink" Target="https://www.who.int/europe/news/item/17-10-2021-health-care-professionals-in-ukraine-champion-covid-19-vaccines-among-peers" TargetMode="External"/></Relationships>
</file>

<file path=ppt/diagrams/_rels/drawing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hyperlink" Target="https://brightspots.boostcommunity.org/storytelling-to-combat-vaccine-hesitancy" TargetMode="External"/></Relationships>
</file>

<file path=ppt/diagrams/_rels/drawing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hyperlink" Target="https://www.cowin.gov.in/" TargetMode="External"/></Relationships>
</file>

<file path=ppt/diagrams/_rels/drawing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hyperlink" Target="https://www.technet-21.org/media/com_resources/trl/8205/multi_upload/SouthSudan_CollectingandusingCOVID-19datainresourceconstrainedsettings.pdf" TargetMode="External"/></Relationships>
</file>

<file path=ppt/diagrams/_rels/drawing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hyperlink" Target="https://surokkha.gov.bd/enroll" TargetMode="External"/></Relationships>
</file>

<file path=ppt/diagrams/_rels/drawing66.xml.rels><?xml version="1.0" encoding="UTF-8" standalone="yes"?>
<Relationships xmlns="http://schemas.openxmlformats.org/package/2006/relationships"><Relationship Id="rId3" Type="http://schemas.openxmlformats.org/officeDocument/2006/relationships/hyperlink" Target="https://brightspots.boostcommunity.org/app/uploads/2021/09/Bright-Spot_Kenya_Final.pdf" TargetMode="External"/><Relationship Id="rId2" Type="http://schemas.openxmlformats.org/officeDocument/2006/relationships/image" Target="../media/image140.jpeg"/><Relationship Id="rId1" Type="http://schemas.openxmlformats.org/officeDocument/2006/relationships/image" Target="../media/image139.jpeg"/><Relationship Id="rId4" Type="http://schemas.openxmlformats.org/officeDocument/2006/relationships/image" Target="../media/image141.png"/></Relationships>
</file>

<file path=ppt/diagrams/_rels/drawing67.xml.rels><?xml version="1.0" encoding="UTF-8" standalone="yes"?>
<Relationships xmlns="http://schemas.openxmlformats.org/package/2006/relationships"><Relationship Id="rId3" Type="http://schemas.openxmlformats.org/officeDocument/2006/relationships/hyperlink" Target="https://www.gavi.org/vaccineswork/how-digital-tools-are-helping-pakistan-monitor-routine-immunisation-during-pandemic" TargetMode="External"/><Relationship Id="rId7" Type="http://schemas.openxmlformats.org/officeDocument/2006/relationships/image" Target="../media/image144.png"/><Relationship Id="rId2" Type="http://schemas.openxmlformats.org/officeDocument/2006/relationships/image" Target="../media/image142.jpeg"/><Relationship Id="rId1" Type="http://schemas.openxmlformats.org/officeDocument/2006/relationships/hyperlink" Target="https://www.technet-21.org/en/library/main/8240-lebanon_leveraging-the-covid-19-pandemic-to-strengthen-routine-immunizations" TargetMode="External"/><Relationship Id="rId6" Type="http://schemas.openxmlformats.org/officeDocument/2006/relationships/hyperlink" Target="https://brightspots.boostcommunity.org/animated-video-on-resuming-immunization-sessions-during-covid-19" TargetMode="External"/><Relationship Id="rId5" Type="http://schemas.microsoft.com/office/2007/relationships/hdphoto" Target="../media/hdphoto16.wdp"/><Relationship Id="rId4" Type="http://schemas.openxmlformats.org/officeDocument/2006/relationships/image" Target="../media/image143.png"/></Relationships>
</file>

<file path=ppt/diagrams/_rels/drawing7.xml.rels><?xml version="1.0" encoding="UTF-8" standalone="yes"?>
<Relationships xmlns="http://schemas.openxmlformats.org/package/2006/relationships"><Relationship Id="rId3" Type="http://schemas.openxmlformats.org/officeDocument/2006/relationships/hyperlink" Target="http://www.xinhuanet.com/english/africa/2021-07/20/c_1310073119.htm" TargetMode="External"/><Relationship Id="rId7" Type="http://schemas.microsoft.com/office/2007/relationships/hdphoto" Target="../media/hdphoto4.wdp"/><Relationship Id="rId2" Type="http://schemas.openxmlformats.org/officeDocument/2006/relationships/image" Target="../media/image21.png"/><Relationship Id="rId1" Type="http://schemas.openxmlformats.org/officeDocument/2006/relationships/hyperlink" Target="https://covid-19vaccineslessonslearned.afro.who.int/lessons/single/301" TargetMode="External"/><Relationship Id="rId6" Type="http://schemas.openxmlformats.org/officeDocument/2006/relationships/image" Target="../media/image23.png"/><Relationship Id="rId5" Type="http://schemas.openxmlformats.org/officeDocument/2006/relationships/hyperlink" Target="https://www.afro.who.int/countries/botswana/news/learning-botswanas-covid-19-vaccine-rollout" TargetMode="External"/><Relationship Id="rId4" Type="http://schemas.openxmlformats.org/officeDocument/2006/relationships/image" Target="../media/image22.png"/></Relationships>
</file>

<file path=ppt/diagrams/_rels/drawing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hyperlink" Target="https://www.paho.org/en/news/21-3-2021-bolivia-receives-its-first-228000-doses-covid-19-vaccines-through-covax-facility" TargetMode="External"/><Relationship Id="rId6" Type="http://schemas.openxmlformats.org/officeDocument/2006/relationships/hyperlink" Target="https://www.unicef.org/stories/humanitarian-buffer-reaching-displaced-people-uganda-with-vaccines" TargetMode="External"/><Relationship Id="rId5" Type="http://schemas.openxmlformats.org/officeDocument/2006/relationships/image" Target="../media/image26.png"/><Relationship Id="rId4" Type="http://schemas.openxmlformats.org/officeDocument/2006/relationships/hyperlink" Target="https://brightspots.boostcommunity.org/app/uploads/2022/06/Supporting-Vaccination-Efforts-through-Geospatial-Solutions.pdf" TargetMode="External"/></Relationships>
</file>

<file path=ppt/diagrams/_rels/drawing9.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5.wdp"/><Relationship Id="rId7" Type="http://schemas.openxmlformats.org/officeDocument/2006/relationships/hyperlink" Target="https://www.unicef.org/malawi/stories/vaccination-express-leaves-no-one-behind" TargetMode="External"/><Relationship Id="rId2" Type="http://schemas.openxmlformats.org/officeDocument/2006/relationships/image" Target="../media/image28.png"/><Relationship Id="rId1" Type="http://schemas.openxmlformats.org/officeDocument/2006/relationships/hyperlink" Target="https://www.unicef.org/uganda/stories/health-educator-uses-mobile-van-educate-communities-about-covid-19" TargetMode="Externa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hyperlink" Target="https://www.unicef.org/malawi/stories/no-dose-waste" TargetMode="External"/><Relationship Id="rId9" Type="http://schemas.microsoft.com/office/2007/relationships/hdphoto" Target="../media/hdphoto7.wdp"/></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DÉCENTRALISATION ET SUPERVISION COOPÉRATIVE</a:t>
          </a:r>
        </a:p>
        <a:p>
          <a:pPr marL="0" lvl="0" indent="0" algn="l" defTabSz="533400" rtl="0">
            <a:lnSpc>
              <a:spcPct val="90000"/>
            </a:lnSpc>
            <a:spcBef>
              <a:spcPct val="0"/>
            </a:spcBef>
            <a:spcAft>
              <a:spcPct val="35000"/>
            </a:spcAft>
            <a:buNone/>
          </a:pPr>
          <a:r>
            <a:rPr lang="fr" sz="1200" b="0" i="0" u="none" kern="1200" baseline="0" dirty="0">
              <a:solidFill>
                <a:schemeClr val="accent1">
                  <a:lumMod val="25000"/>
                  <a:lumOff val="75000"/>
                </a:schemeClr>
              </a:solidFill>
              <a:hlinkClick xmlns:r="http://schemas.openxmlformats.org/officeDocument/2006/relationships" r:id="rId1"/>
            </a:rPr>
            <a:t>Les dirigeants politiques du </a:t>
          </a:r>
          <a:r>
            <a:rPr lang="fr" sz="1200" b="1" i="0" u="none" kern="1200" baseline="0" dirty="0">
              <a:solidFill>
                <a:schemeClr val="accent1">
                  <a:lumMod val="25000"/>
                  <a:lumOff val="75000"/>
                </a:schemeClr>
              </a:solidFill>
            </a:rPr>
            <a:t>Nigeria</a:t>
          </a:r>
          <a:r>
            <a:rPr lang="fr" sz="1200" b="1" i="0" u="none" kern="1200" baseline="0" dirty="0">
              <a:solidFill>
                <a:schemeClr val="bg1"/>
              </a:solidFill>
            </a:rPr>
            <a:t> </a:t>
          </a:r>
          <a:r>
            <a:rPr lang="fr" sz="1200" b="0" i="0" u="none" kern="1200" baseline="0" dirty="0">
              <a:solidFill>
                <a:schemeClr val="bg1"/>
              </a:solidFill>
            </a:rPr>
            <a:t>ont lancé une Stratégie de prestation de services, de communication, de responsabilisation, de logistique, de déclaration électronique et de supervision coopérative (SCALES 2.0) en vue de décentraliser les plans et les objectifs, de multiplier par trois le nombre d’équipes de vaccination et d’impliquer les dirigeants religieux et communautaires en faveur de la mobilisation et du dialogue communautaires</a:t>
          </a:r>
          <a:r>
            <a:rPr lang="ro-RO" sz="1200" b="0" i="0" u="none" kern="1200" baseline="0" dirty="0">
              <a:solidFill>
                <a:schemeClr val="bg1"/>
              </a:solidFill>
            </a:rPr>
            <a:t>.</a:t>
          </a:r>
          <a:endParaRPr lang="fr" sz="1200" b="0" i="0" u="none" kern="1200" baseline="0" dirty="0">
            <a:solidFill>
              <a:schemeClr val="bg1"/>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algn="l" rtl="0">
            <a:buNone/>
          </a:pPr>
          <a:r>
            <a:rPr lang="fr" sz="1200" b="1" i="0" u="none" kern="1200" baseline="0" dirty="0">
              <a:solidFill>
                <a:srgbClr val="008DC9">
                  <a:lumMod val="40000"/>
                  <a:lumOff val="60000"/>
                </a:srgbClr>
              </a:solidFill>
              <a:latin typeface="Arial"/>
              <a:ea typeface="+mn-ea"/>
              <a:cs typeface="+mn-cs"/>
            </a:rPr>
            <a:t>LEADERSHIP GOUVERNEMENTAL ET COLLABORATION AVEC LE SECTEUR PRIVÉ</a:t>
          </a:r>
        </a:p>
        <a:p>
          <a:pPr algn="l" rtl="0">
            <a:buNone/>
          </a:pPr>
          <a:r>
            <a:rPr lang="fr" sz="1200" b="0" i="0" u="none" kern="1200" baseline="0" dirty="0">
              <a:solidFill>
                <a:schemeClr val="accent1">
                  <a:lumMod val="25000"/>
                  <a:lumOff val="75000"/>
                </a:schemeClr>
              </a:solidFill>
              <a:latin typeface="Arial"/>
              <a:ea typeface="+mn-ea"/>
              <a:cs typeface="+mn-cs"/>
              <a:hlinkClick xmlns:r="http://schemas.openxmlformats.org/officeDocument/2006/relationships" r:id="rId2"/>
            </a:rPr>
            <a:t>Le leadership gouvernemental fort de l’</a:t>
          </a:r>
          <a:r>
            <a:rPr lang="fr" sz="1200" b="1" i="0" u="none" kern="1200" baseline="0" dirty="0">
              <a:solidFill>
                <a:schemeClr val="accent1">
                  <a:lumMod val="25000"/>
                  <a:lumOff val="75000"/>
                </a:schemeClr>
              </a:solidFill>
              <a:latin typeface="Arial"/>
              <a:ea typeface="+mn-ea"/>
              <a:cs typeface="+mn-cs"/>
            </a:rPr>
            <a:t>Ouganda</a:t>
          </a:r>
          <a:r>
            <a:rPr lang="fr" sz="1200" b="0" i="0" u="none" kern="1200" baseline="0" dirty="0">
              <a:solidFill>
                <a:schemeClr val="bg1"/>
              </a:solidFill>
              <a:latin typeface="Arial"/>
              <a:ea typeface="+mn-ea"/>
              <a:cs typeface="+mn-cs"/>
            </a:rPr>
            <a:t> et la collaboration avec le secteur privé pour décentraliser les sites de vaccination ont permis à l’Ouganda d’augmenter la couverture vaccinale.</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AMÉLIORATION DE LA COMMUNICATION ET DE LA COORDINATION AVEC LES NIVEAUX INFRANATIONAUX</a:t>
          </a:r>
        </a:p>
        <a:p>
          <a:pPr marL="0" lvl="0" indent="0" algn="l" defTabSz="533400" rtl="0">
            <a:lnSpc>
              <a:spcPct val="90000"/>
            </a:lnSpc>
            <a:spcBef>
              <a:spcPct val="0"/>
            </a:spcBef>
            <a:spcAft>
              <a:spcPct val="35000"/>
            </a:spcAft>
            <a:buNone/>
          </a:pPr>
          <a:r>
            <a:rPr lang="fr" sz="1200" b="0" i="0" u="none" kern="1200" baseline="0" dirty="0">
              <a:solidFill>
                <a:schemeClr val="accent1">
                  <a:lumMod val="25000"/>
                  <a:lumOff val="75000"/>
                </a:schemeClr>
              </a:solidFill>
              <a:latin typeface="Arial"/>
              <a:ea typeface="+mn-ea"/>
              <a:cs typeface="+mn-cs"/>
              <a:hlinkClick xmlns:r="http://schemas.openxmlformats.org/officeDocument/2006/relationships" r:id="rId3"/>
            </a:rPr>
            <a:t>Le </a:t>
          </a:r>
          <a:r>
            <a:rPr lang="fr" sz="1200" b="1" i="0" u="none" kern="1200" baseline="0" dirty="0">
              <a:solidFill>
                <a:schemeClr val="accent1">
                  <a:lumMod val="25000"/>
                  <a:lumOff val="75000"/>
                </a:schemeClr>
              </a:solidFill>
              <a:latin typeface="Arial"/>
              <a:ea typeface="+mn-ea"/>
              <a:cs typeface="+mn-cs"/>
              <a:hlinkClick xmlns:r="http://schemas.openxmlformats.org/officeDocument/2006/relationships" r:id="rId3"/>
            </a:rPr>
            <a:t>Botswana</a:t>
          </a:r>
          <a:r>
            <a:rPr lang="fr" sz="1200" b="0" i="0" u="none" kern="1200" baseline="0" dirty="0">
              <a:solidFill>
                <a:srgbClr val="FFFFFF"/>
              </a:solidFill>
              <a:latin typeface="Arial"/>
              <a:ea typeface="+mn-ea"/>
              <a:cs typeface="+mn-cs"/>
            </a:rPr>
            <a:t> a créé un Centre national des opérations d’urgence doté de structures représentatives au niveau des districts pour fournir un soutien sur les questions opérationnelles et tactiques, p. ex., en regroupant les transports de différents départements pour soutenir le déploiement</a:t>
          </a:r>
          <a:r>
            <a:rPr lang="ro-RO" sz="1200" b="0" i="0" u="none" kern="1200" baseline="0" dirty="0">
              <a:solidFill>
                <a:srgbClr val="FFFFFF"/>
              </a:solidFill>
              <a:latin typeface="Arial"/>
              <a:ea typeface="+mn-ea"/>
              <a:cs typeface="+mn-cs"/>
            </a:rPr>
            <a:t>.</a:t>
          </a:r>
          <a:endParaRPr lang="fr" sz="1200" b="0" i="0" u="none" kern="1200" baseline="0" dirty="0">
            <a:solidFill>
              <a:srgbClr val="000000"/>
            </a:solidFill>
            <a:latin typeface="Arial"/>
            <a:ea typeface="+mn-ea"/>
            <a:cs typeface="+mn-cs"/>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027" custScaleY="95155" custLinFactNeighborX="-25464" custLinFactNeighborY="2632"/>
      <dgm:spPr>
        <a:blipFill rotWithShape="1">
          <a:blip xmlns:r="http://schemas.openxmlformats.org/officeDocument/2006/relationships"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t="-4000" b="-4000"/>
          </a:stretch>
        </a:blipFill>
        <a:ln>
          <a:solidFill>
            <a:srgbClr val="7F7F7F"/>
          </a:solidFill>
        </a:ln>
      </dgm:spPr>
    </dgm:pt>
    <dgm:pt modelId="{231C5DC9-3B94-4233-B75F-2F187107BF74}" type="pres">
      <dgm:prSet presAssocID="{012CEA51-7305-48A0-AF33-E67B6539B7AE}" presName="txShp" presStyleLbl="node1" presStyleIdx="0" presStyleCnt="3" custScaleX="130511" custScaleY="161637" custLinFactNeighborX="7603" custLinFactNeighborY="585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4175" custLinFactNeighborY="-1405"/>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 modelId="{EA6993E9-8266-46BC-B04C-904098557E8E}" type="pres">
      <dgm:prSet presAssocID="{E7405B8F-AD5C-414B-90B3-CCD5F1A99E1D}" presName="txShp" presStyleLbl="node1" presStyleIdx="1" presStyleCnt="3" custScaleX="126868" custScaleY="120830" custLinFactNeighborX="7603" custLinFactNeighborY="-1816">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2563" custLinFactNeighborY="-5171"/>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6868" custScaleY="143056" custLinFactNeighborX="10521" custLinFactNeighborY="-5171">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STRATÉGIES INNOVANTES POUR CIBLER LES POPULATIONS IMMIGRÉES </a:t>
          </a:r>
        </a:p>
        <a:p>
          <a:pPr marL="0" lvl="0" indent="0" algn="l" defTabSz="533400" rtl="0">
            <a:lnSpc>
              <a:spcPct val="90000"/>
            </a:lnSpc>
            <a:spcBef>
              <a:spcPct val="0"/>
            </a:spcBef>
            <a:spcAft>
              <a:spcPct val="35000"/>
            </a:spcAft>
            <a:buNone/>
          </a:pPr>
          <a:r>
            <a:rPr lang="fr" sz="1200" b="0" i="0" u="none" baseline="0">
              <a:solidFill>
                <a:schemeClr val="tx1"/>
              </a:solidFill>
              <a:hlinkClick xmlns:r="http://schemas.openxmlformats.org/officeDocument/2006/relationships" r:id="rId1"/>
            </a:rPr>
            <a:t>L'</a:t>
          </a:r>
          <a:r>
            <a:rPr lang="fr" sz="1200" b="1" i="0" u="none" baseline="0">
              <a:solidFill>
                <a:schemeClr val="tx1"/>
              </a:solidFill>
              <a:hlinkClick xmlns:r="http://schemas.openxmlformats.org/officeDocument/2006/relationships" r:id="rId1"/>
            </a:rPr>
            <a:t>Afghanistan</a:t>
          </a:r>
          <a:r>
            <a:rPr lang="fr" sz="1200" b="0" i="0" u="none" baseline="0">
              <a:solidFill>
                <a:schemeClr val="tx1"/>
              </a:solidFill>
            </a:rPr>
            <a:t> a utilisé une approche de vaccination systématique centrée sur la mobilité (MoRIA) pour augmenter le taux de vaccination parmi la population migrante.</a:t>
          </a:r>
          <a:endParaRPr lang="fr" sz="1200" b="0" kern="1200">
            <a:solidFill>
              <a:schemeClr val="tx1"/>
            </a:solidFill>
          </a:endParaRP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PROGRAMMES MOBILES DE VACCINATION DE PROXIMITÉ </a:t>
          </a:r>
        </a:p>
        <a:p>
          <a:pPr marL="0" lvl="0" indent="0" algn="l" defTabSz="533400" rtl="0">
            <a:lnSpc>
              <a:spcPct val="90000"/>
            </a:lnSpc>
            <a:spcBef>
              <a:spcPct val="0"/>
            </a:spcBef>
            <a:spcAft>
              <a:spcPct val="35000"/>
            </a:spcAft>
            <a:buNone/>
          </a:pPr>
          <a:r>
            <a:rPr lang="fr" sz="1200" b="0" i="0" u="none" baseline="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Le </a:t>
          </a:r>
          <a:r>
            <a:rPr lang="fr" sz="1200" b="1" i="0" u="none" baseline="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Soudan du Sud</a:t>
          </a:r>
          <a:r>
            <a:rPr lang="fr" sz="1200" b="0" i="0" u="none" baseline="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 </a:t>
          </a:r>
          <a:r>
            <a:rPr lang="fr" sz="1200" b="0" i="0" u="none" baseline="0">
              <a:solidFill>
                <a:schemeClr val="tx1"/>
              </a:solidFill>
            </a:rPr>
            <a:t>a créé 588 centres de vaccination de proximité dans tout le pays avec le soutien de l'UNICEF, ce qui a porté le taux de vaccination à 86 %.</a:t>
          </a:r>
          <a:endParaRPr lang="fr" sz="1200" kern="1200">
            <a:solidFill>
              <a:schemeClr val="tx1"/>
            </a:solidFill>
          </a:endParaRP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UN PARTENARIAT INTERSECTORIEL RENFORCÉ </a:t>
          </a:r>
        </a:p>
        <a:p>
          <a:pPr marL="0" lvl="0" indent="0" algn="l" defTabSz="533400" rtl="0">
            <a:lnSpc>
              <a:spcPct val="90000"/>
            </a:lnSpc>
            <a:spcBef>
              <a:spcPct val="0"/>
            </a:spcBef>
            <a:spcAft>
              <a:spcPct val="35000"/>
            </a:spcAft>
            <a:buNone/>
          </a:pPr>
          <a:r>
            <a:rPr lang="fr" sz="1200" b="0" i="0" u="none" baseline="0" dirty="0">
              <a:solidFill>
                <a:schemeClr val="tx1"/>
              </a:solidFill>
              <a:hlinkClick xmlns:r="http://schemas.openxmlformats.org/officeDocument/2006/relationships" r:id="rId3"/>
            </a:rPr>
            <a:t>Le </a:t>
          </a:r>
          <a:r>
            <a:rPr lang="fr" sz="1200" b="1" i="0" u="none" baseline="0" dirty="0">
              <a:solidFill>
                <a:schemeClr val="tx1"/>
              </a:solidFill>
              <a:hlinkClick xmlns:r="http://schemas.openxmlformats.org/officeDocument/2006/relationships" r:id="rId3"/>
            </a:rPr>
            <a:t>Burkina Faso</a:t>
          </a:r>
          <a:r>
            <a:rPr lang="fr" sz="1200" b="0" i="0" u="none" baseline="0" dirty="0">
              <a:solidFill>
                <a:schemeClr val="tx1"/>
              </a:solidFill>
              <a:hlinkClick xmlns:r="http://schemas.openxmlformats.org/officeDocument/2006/relationships" r:id="rId3"/>
            </a:rPr>
            <a:t> </a:t>
          </a:r>
          <a:r>
            <a:rPr lang="fr" sz="1200" b="0" i="0" u="none" baseline="0" dirty="0">
              <a:solidFill>
                <a:schemeClr val="tx1"/>
              </a:solidFill>
            </a:rPr>
            <a:t>a renforcé le partenariat intersectoriel par des campagnes intensifiées et une stratégie semi-mobile (ciblant des institutions comme les universités, les lieux de culte et les ambassades) qui ont participé à l’augmentation du pourcentage de vaccination pour atteindre 21 %</a:t>
          </a:r>
          <a:r>
            <a:rPr lang="ro-RO" sz="1200" b="0" i="0" u="none" baseline="0" dirty="0">
              <a:solidFill>
                <a:schemeClr val="tx1"/>
              </a:solidFill>
            </a:rPr>
            <a:t>.</a:t>
          </a:r>
          <a:endParaRPr lang="fr" sz="1200" kern="1200" dirty="0">
            <a:solidFill>
              <a:schemeClr val="tx1"/>
            </a:solidFill>
          </a:endParaRP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9962" custScaleY="99962" custLinFactNeighborX="-31775" custLinFactNeighborY="5882"/>
      <dgm:spPr>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29617" custScaleY="97106" custLinFactNeighborX="5567" custLinFactNeighborY="5127">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9116" custLinFactNeighborY="-2415"/>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29617" custScaleY="97106" custLinFactNeighborX="5567" custLinFactNeighborY="-3780">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9116" custLinFactNeighborY="-4413"/>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a:solidFill>
            <a:srgbClr val="7F7F7F"/>
          </a:solidFill>
        </a:ln>
      </dgm:spPr>
    </dgm:pt>
    <dgm:pt modelId="{8B7D3A15-85F3-4171-96D0-9BED0914AB08}" type="pres">
      <dgm:prSet presAssocID="{52D9B8AF-FFF4-4736-85FB-1C4756CA9572}" presName="txShp" presStyleLbl="node1" presStyleIdx="2" presStyleCnt="3" custScaleX="129617" custScaleY="97106" custLinFactNeighborX="5567" custLinFactNeighborY="-6048">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CAMPAGNES DE VACCINATION DE MASSE</a:t>
          </a:r>
        </a:p>
        <a:p>
          <a:pPr marL="0" lvl="0" algn="l" defTabSz="533400" rtl="0">
            <a:lnSpc>
              <a:spcPct val="90000"/>
            </a:lnSpc>
            <a:spcBef>
              <a:spcPct val="0"/>
            </a:spcBef>
            <a:spcAft>
              <a:spcPct val="35000"/>
            </a:spcAft>
            <a:buNone/>
          </a:pPr>
          <a:r>
            <a:rPr lang="fr" sz="1200" b="0" i="0" u="none" kern="1200" baseline="0">
              <a:solidFill>
                <a:schemeClr val="tx1"/>
              </a:solidFill>
              <a:hlinkClick xmlns:r="http://schemas.openxmlformats.org/officeDocument/2006/relationships" r:id="rId1"/>
            </a:rPr>
            <a:t>Le</a:t>
          </a:r>
          <a:r>
            <a:rPr lang="fr" sz="1200" b="1" i="0" u="none" kern="1200" baseline="0">
              <a:solidFill>
                <a:schemeClr val="tx1"/>
              </a:solidFill>
              <a:hlinkClick xmlns:r="http://schemas.openxmlformats.org/officeDocument/2006/relationships" r:id="rId1"/>
            </a:rPr>
            <a:t> Tchad</a:t>
          </a:r>
          <a:r>
            <a:rPr lang="fr" sz="1200" b="0" i="0" u="none" kern="1200" baseline="0">
              <a:solidFill>
                <a:schemeClr val="tx1"/>
              </a:solidFill>
            </a:rPr>
            <a:t> a coordonné la planification et l’engagement à tous les niveaux administratifs afin de mettre en œuvre des campagnes de vaccination dans 10 des 23 provinces utilisant le vaccin Janssen à dose unique.</a:t>
          </a:r>
          <a:endParaRPr lang="fr" sz="1200" kern="1200">
            <a:solidFill>
              <a:schemeClr val="tx1"/>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buNone/>
          </a:pPr>
          <a:r>
            <a:rPr lang="fr" sz="1200" b="1" i="0" u="none" baseline="0" dirty="0">
              <a:solidFill>
                <a:srgbClr val="092C3A">
                  <a:lumMod val="75000"/>
                  <a:lumOff val="25000"/>
                </a:srgbClr>
              </a:solidFill>
              <a:latin typeface="Arial"/>
              <a:ea typeface="+mn-ea"/>
              <a:cs typeface="+mn-cs"/>
            </a:rPr>
            <a:t>ENGAGEMENT COMMUNAUTAIRE PAR LE BIAIS DE PROGRAMMES DE SENSIBILISATION</a:t>
          </a:r>
        </a:p>
        <a:p>
          <a:pPr algn="l" rtl="0">
            <a:buNone/>
          </a:pPr>
          <a:r>
            <a:rPr lang="fr" sz="1200" b="0" i="0" u="none"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La </a:t>
          </a:r>
          <a:r>
            <a:rPr lang="fr" sz="1200" b="1" i="0" u="none"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Tanzanie </a:t>
          </a:r>
          <a:r>
            <a:rPr lang="fr" sz="1200" b="0" i="0" u="none" baseline="0" dirty="0">
              <a:solidFill>
                <a:schemeClr val="tx1"/>
              </a:solidFill>
            </a:rPr>
            <a:t>a créé l'approche de sensibilisation de </a:t>
          </a:r>
          <a:r>
            <a:rPr lang="fr" sz="1200" b="1" i="1" u="none" baseline="0" dirty="0">
              <a:solidFill>
                <a:schemeClr val="tx1"/>
              </a:solidFill>
            </a:rPr>
            <a:t>Timua Vumbi</a:t>
          </a:r>
          <a:r>
            <a:rPr lang="fr" sz="1200" b="0" i="0" u="none" baseline="0" dirty="0">
              <a:solidFill>
                <a:schemeClr val="tx1"/>
              </a:solidFill>
            </a:rPr>
            <a:t> reposant sur des mesures et des pratiques de reconnaissance des cibles spécifiques ainsi que des points de service communautaire.  Cela a augmenté la couverture à 12 %, soit plus que la moyenne nationale de 5 %.</a:t>
          </a:r>
          <a:endParaRPr lang="fr" sz="1200" dirty="0">
            <a:solidFill>
              <a:schemeClr val="tx1"/>
            </a:solidFill>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AMÉLIORER L'ÉQUITÉ ENTRE LES SEXES EN MATIÈRE DE VACCINATION</a:t>
          </a:r>
        </a:p>
        <a:p>
          <a:pPr marL="0" lvl="0" indent="0" algn="l" defTabSz="533400" rtl="0">
            <a:lnSpc>
              <a:spcPct val="90000"/>
            </a:lnSpc>
            <a:spcBef>
              <a:spcPct val="0"/>
            </a:spcBef>
            <a:spcAft>
              <a:spcPct val="35000"/>
            </a:spcAft>
            <a:buNone/>
          </a:pPr>
          <a:r>
            <a:rPr lang="fr" sz="1200" b="1"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L'Afghanistan</a:t>
          </a:r>
          <a:r>
            <a:rPr lang="fr" sz="1200" b="1" i="0" u="none" kern="1200" baseline="0" dirty="0">
              <a:solidFill>
                <a:schemeClr val="tx1"/>
              </a:solidFill>
            </a:rPr>
            <a:t> </a:t>
          </a:r>
          <a:r>
            <a:rPr lang="fr" sz="1200" b="0" i="0" u="none" kern="1200" baseline="0" dirty="0">
              <a:solidFill>
                <a:schemeClr val="tx1"/>
              </a:solidFill>
            </a:rPr>
            <a:t>a utilisé une perspective sexospécifique pour comprendre les meilleures pratiques en matière de prestation de services, a mis en place la défense des intérêts politiques pour veiller à </a:t>
          </a:r>
          <a:r>
            <a:rPr lang="fr" sz="1200" b="0" i="0" u="none" kern="1200" baseline="0" dirty="0">
              <a:solidFill>
                <a:schemeClr val="tx1"/>
              </a:solidFill>
              <a:latin typeface="Arial"/>
              <a:ea typeface="Arial"/>
              <a:cs typeface="Arial"/>
              <a:sym typeface="Arial"/>
            </a:rPr>
            <a:t>nommer un nombre adéquat de travailleuses de la santé</a:t>
          </a:r>
          <a:r>
            <a:rPr lang="fr" sz="1200" b="0" i="0" u="none" kern="1200" baseline="0" dirty="0">
              <a:solidFill>
                <a:schemeClr val="tx1"/>
              </a:solidFill>
            </a:rPr>
            <a:t> et a eu recours à du matériel de communication sur mesure pour améliorer la demande et l'adoption de la vaccination</a:t>
          </a:r>
          <a:r>
            <a:rPr lang="fr" sz="1200" b="0" i="0" u="none" kern="1200" baseline="0" dirty="0">
              <a:solidFill>
                <a:schemeClr val="tx1"/>
              </a:solidFill>
              <a:latin typeface="Arial"/>
              <a:ea typeface="Arial"/>
              <a:cs typeface="Arial"/>
              <a:sym typeface="Arial"/>
            </a:rPr>
            <a:t> chez les femmes</a:t>
          </a:r>
          <a:r>
            <a:rPr lang="fr" sz="1200" b="0" i="0" u="none" kern="1200" baseline="0" dirty="0">
              <a:solidFill>
                <a:schemeClr val="tx1"/>
              </a:solidFill>
            </a:rPr>
            <a:t>.</a:t>
          </a:r>
          <a:endParaRPr lang="fr" sz="1200" b="0" kern="1200" dirty="0">
            <a:solidFill>
              <a:srgbClr val="000000"/>
            </a:solidFill>
            <a:latin typeface="Arial"/>
            <a:ea typeface="+mn-ea"/>
            <a:cs typeface="+mn-cs"/>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082" custScaleY="97082" custLinFactNeighborX="-31769" custLinFactNeighborY="6790"/>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a:solidFill>
            <a:schemeClr val="bg2">
              <a:lumMod val="50000"/>
            </a:schemeClr>
          </a:solidFill>
        </a:ln>
      </dgm:spPr>
    </dgm:pt>
    <dgm:pt modelId="{231C5DC9-3B94-4233-B75F-2F187107BF74}" type="pres">
      <dgm:prSet presAssocID="{012CEA51-7305-48A0-AF33-E67B6539B7AE}" presName="txShp" presStyleLbl="node1" presStyleIdx="0" presStyleCnt="3" custScaleX="126868" custScaleY="94763" custLinFactNeighborX="4138" custLinFactNeighborY="585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97082" custScaleY="97082" custLinFactNeighborX="-24175" custLinFactNeighborY="7252"/>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chemeClr val="tx2">
              <a:lumMod val="50000"/>
            </a:schemeClr>
          </a:solidFill>
        </a:ln>
      </dgm:spPr>
    </dgm:pt>
    <dgm:pt modelId="{EA6993E9-8266-46BC-B04C-904098557E8E}" type="pres">
      <dgm:prSet presAssocID="{E7405B8F-AD5C-414B-90B3-CCD5F1A99E1D}" presName="txShp" presStyleLbl="node1" presStyleIdx="1" presStyleCnt="3" custScaleX="126868" custScaleY="124923" custLinFactNeighborX="4138" custLinFactNeighborY="585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7082" custScaleY="97082" custLinFactNeighborX="-31769" custLinFactNeighborY="725"/>
      <dgm:spPr>
        <a:blipFill>
          <a:blip xmlns:r="http://schemas.openxmlformats.org/officeDocument/2006/relationships"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a:solidFill>
            <a:schemeClr val="bg2">
              <a:lumMod val="50000"/>
            </a:schemeClr>
          </a:solidFill>
        </a:ln>
      </dgm:spPr>
    </dgm:pt>
    <dgm:pt modelId="{8B7D3A15-85F3-4171-96D0-9BED0914AB08}" type="pres">
      <dgm:prSet presAssocID="{52D9B8AF-FFF4-4736-85FB-1C4756CA9572}" presName="txShp" presStyleLbl="node1" presStyleIdx="2" presStyleCnt="3" custScaleX="126868" custScaleY="134689" custLinFactNeighborX="4234" custLinFactNeighborY="725">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PROGRAMME DE VACCINATION MOBILE POUR GARANTIR LA LIVRAISON AU DERNIER KILOMÈTRE </a:t>
          </a:r>
        </a:p>
        <a:p>
          <a:pPr marL="0" lvl="0" indent="0" algn="l" defTabSz="533400" rtl="0">
            <a:lnSpc>
              <a:spcPct val="90000"/>
            </a:lnSpc>
            <a:spcBef>
              <a:spcPct val="0"/>
            </a:spcBef>
            <a:spcAft>
              <a:spcPct val="35000"/>
            </a:spcAft>
          </a:pPr>
          <a:r>
            <a:rPr lang="fr" sz="1200" b="0" i="0" u="none" kern="1200" baseline="0" dirty="0">
              <a:solidFill>
                <a:schemeClr val="tx1"/>
              </a:solidFill>
              <a:hlinkClick xmlns:r="http://schemas.openxmlformats.org/officeDocument/2006/relationships" r:id="rId1"/>
            </a:rPr>
            <a:t>L’équipe de vaccination de la </a:t>
          </a:r>
          <a:r>
            <a:rPr lang="fr" sz="1200" b="1" i="0" u="none" kern="1200" baseline="0" dirty="0">
              <a:solidFill>
                <a:schemeClr val="tx1"/>
              </a:solidFill>
              <a:hlinkClick xmlns:r="http://schemas.openxmlformats.org/officeDocument/2006/relationships" r:id="rId1"/>
            </a:rPr>
            <a:t>Sierra Leone</a:t>
          </a:r>
          <a:r>
            <a:rPr lang="fr" sz="1200" b="0" i="0" u="none" kern="1200" baseline="0" dirty="0">
              <a:solidFill>
                <a:schemeClr val="tx1"/>
              </a:solidFill>
            </a:rPr>
            <a:t> s’est rendue dans les villages à moto pour assurer l’administration au dernier kilomètre. L’intervention de 48 à 72 heures fut à l’origine d’une augmentation de 27 points de pourcentage des taux de vaccination des adultes</a:t>
          </a:r>
          <a:endParaRPr lang="fr" sz="1200" kern="1200" dirty="0">
            <a:solidFill>
              <a:schemeClr val="tx1"/>
            </a:solidFill>
          </a:endParaRP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FAIRE PROGRESSER LES SERVICES DE VACCINATION AVEC UNE APPROCHE INTÉGRÉE </a:t>
          </a:r>
        </a:p>
        <a:p>
          <a:pPr marL="0" lvl="0" indent="0" algn="l" defTabSz="533400" rtl="0">
            <a:lnSpc>
              <a:spcPct val="90000"/>
            </a:lnSpc>
            <a:spcBef>
              <a:spcPct val="0"/>
            </a:spcBef>
            <a:spcAft>
              <a:spcPct val="35000"/>
            </a:spcAft>
          </a:pPr>
          <a:r>
            <a:rPr lang="fr" sz="1200" b="0" i="0" u="none" kern="1200"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Le</a:t>
          </a:r>
          <a:r>
            <a:rPr lang="fr" sz="1200" b="1" i="0" u="none" kern="1200"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 Liberia</a:t>
          </a:r>
          <a:r>
            <a:rPr lang="fr" sz="1200" b="1" i="0" u="none" kern="1200" baseline="0" dirty="0">
              <a:solidFill>
                <a:schemeClr val="tx1"/>
              </a:solidFill>
            </a:rPr>
            <a:t> </a:t>
          </a:r>
          <a:r>
            <a:rPr lang="fr" sz="1200" b="0" i="0" u="none" kern="1200" baseline="0" dirty="0">
              <a:solidFill>
                <a:schemeClr val="tx1"/>
              </a:solidFill>
            </a:rPr>
            <a:t>a choisi une approche communautaire pour intégrer les tests de dépistage de la COVID-19 à la vaccination et a mis en œuvre une vaccination basée sur les performances avec une supervision décentralisée et robuste.  Cela a conduit à une couverture de 54 % et à une couverture équitable de la vaccination chez les hommes et les femmes. </a:t>
          </a:r>
          <a:endParaRPr lang="fr" sz="1200" kern="1200" dirty="0">
            <a:solidFill>
              <a:schemeClr val="tx1"/>
            </a:solidFill>
          </a:endParaRP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ASSOCIATION DES FOURGONS MOBILES À L'ENGAGEMENT COMMUNAUTAIRE </a:t>
          </a:r>
        </a:p>
        <a:p>
          <a:pPr marL="0" lvl="0" indent="0" algn="l" defTabSz="533400" rtl="0">
            <a:lnSpc>
              <a:spcPct val="90000"/>
            </a:lnSpc>
            <a:spcBef>
              <a:spcPct val="0"/>
            </a:spcBef>
            <a:spcAft>
              <a:spcPct val="35000"/>
            </a:spcAft>
            <a:buNone/>
          </a:pPr>
          <a:r>
            <a:rPr lang="fr" sz="1200" b="1"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L'Inde</a:t>
          </a:r>
          <a:r>
            <a:rPr lang="fr" sz="1200" b="1" i="0" u="none" kern="1200" baseline="0" dirty="0">
              <a:solidFill>
                <a:schemeClr val="tx1"/>
              </a:solidFill>
            </a:rPr>
            <a:t> </a:t>
          </a:r>
          <a:r>
            <a:rPr lang="fr" sz="1200" b="0" i="0" u="none" kern="1200" baseline="0" dirty="0">
              <a:solidFill>
                <a:schemeClr val="tx1"/>
              </a:solidFill>
            </a:rPr>
            <a:t>a utilisé des fourgons mobiles combinés à l'engagement communautaire pour promouvoir la demande en ce qui concerne les vaccins et a fourni un soutien pour la livraison au dernier kilomètre dans 15 districts de l'État d'Assam. </a:t>
          </a: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106" custScaleY="97106" custLinFactNeighborX="-31775" custLinFactNeighborY="5882"/>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effectLst>
          <a:glow rad="63500">
            <a:schemeClr val="accent5">
              <a:satMod val="175000"/>
              <a:alpha val="40000"/>
            </a:schemeClr>
          </a:glow>
        </a:effectLst>
      </dgm:spPr>
    </dgm:pt>
    <dgm:pt modelId="{231C5DC9-3B94-4233-B75F-2F187107BF74}" type="pres">
      <dgm:prSet presAssocID="{012CEA51-7305-48A0-AF33-E67B6539B7AE}" presName="txShp" presStyleLbl="node1" presStyleIdx="0" presStyleCnt="3" custScaleX="129617" custScaleY="114554" custLinFactNeighborX="5567" custLinFactNeighborY="5127">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97106" custScaleY="103672" custLinFactNeighborX="-51252" custLinFactNeighborY="-2901"/>
      <dgm:spPr>
        <a:blipFill>
          <a:blip xmlns:r="http://schemas.openxmlformats.org/officeDocument/2006/relationships"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l="-25000" r="-25000"/>
          </a:stretch>
        </a:blipFill>
      </dgm:spPr>
    </dgm:pt>
    <dgm:pt modelId="{EA6993E9-8266-46BC-B04C-904098557E8E}" type="pres">
      <dgm:prSet presAssocID="{E7405B8F-AD5C-414B-90B3-CCD5F1A99E1D}" presName="txShp" presStyleLbl="node1" presStyleIdx="1" presStyleCnt="3" custScaleX="129617" custScaleY="136252" custLinFactNeighborX="5567">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7106" custScaleY="97106" custLinFactNeighborX="-51252" custLinFactNeighborY="-2901"/>
      <dgm:spPr>
        <a:blipFill>
          <a:blip xmlns:r="http://schemas.openxmlformats.org/officeDocument/2006/relationships"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9617" custScaleY="112298" custLinFactNeighborX="5567">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ENGAGEMENT COMMUNAUTAIRE ET DIALOGUES INTERGÉNÉRATIONNELS CIBLANT LES POPULATIONS À HAUT RISQUE </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Tanzanie</a:t>
          </a:r>
          <a:r>
            <a:rPr lang="fr" sz="1200" b="0"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fr" sz="1200" b="0" i="0" u="none" kern="1200" baseline="0" dirty="0">
              <a:solidFill>
                <a:schemeClr val="tx1"/>
              </a:solidFill>
            </a:rPr>
            <a:t>a soutenu des dialogues intergénérationnels afin d’aider les communautés à accepter des informations correctes concernant les vaccins et à s'engager directement auprès des maisons de retraite et des agents de santé pour les services de sensibilisation.</a:t>
          </a:r>
          <a:endParaRPr lang="fr" sz="1200" kern="1200" dirty="0">
            <a:solidFill>
              <a:schemeClr val="tx1"/>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DIVERSIFICATION DES STRATÉGIES DE PRESTATION DE SERVICES</a:t>
          </a:r>
        </a:p>
        <a:p>
          <a:pPr marL="0" lvl="0" indent="0" algn="l" defTabSz="533400" rtl="0">
            <a:lnSpc>
              <a:spcPct val="90000"/>
            </a:lnSpc>
            <a:spcBef>
              <a:spcPct val="0"/>
            </a:spcBef>
            <a:spcAft>
              <a:spcPct val="35000"/>
            </a:spcAft>
            <a:buNone/>
          </a:pPr>
          <a:r>
            <a:rPr lang="fr" sz="1200" b="0" i="0" u="none" kern="1200" baseline="0" dirty="0">
              <a:solidFill>
                <a:schemeClr val="tx1"/>
              </a:solidFill>
            </a:rPr>
            <a:t>La République de </a:t>
          </a:r>
          <a:r>
            <a:rPr lang="fr" sz="1200" b="1" i="0" u="none" kern="1200" baseline="0" dirty="0">
              <a:solidFill>
                <a:schemeClr val="tx1"/>
              </a:solidFill>
            </a:rPr>
            <a:t>Maurice </a:t>
          </a:r>
          <a:r>
            <a:rPr lang="fr" sz="1200" b="0" i="0" u="none" kern="1200" baseline="0" dirty="0">
              <a:solidFill>
                <a:schemeClr val="tx1"/>
              </a:solidFill>
            </a:rPr>
            <a:t>a réaffecté les ressources existantes, diversifié les méthodes de prestation de services, mené des campagnes de sensibilisation à grande échelle et développé localement une plate-forme de suivi.  Ces efforts ont permis de réduire le gaspillage de vaccins et d'atteindre une couverture de 77 %.  </a:t>
          </a:r>
          <a:endParaRPr lang="fr" sz="1200" b="0" kern="1200" dirty="0">
            <a:solidFill>
              <a:schemeClr val="tx1"/>
            </a:solidFill>
          </a:endParaRPr>
        </a:p>
      </dgm:t>
    </dgm:pt>
    <dgm:pt modelId="{9850A410-9A4F-4903-8C04-B681A6C60DAE}" type="sibTrans" cxnId="{B1FA6BB3-6B2E-4EB6-BFA9-B0C9C4C0794D}">
      <dgm:prSet/>
      <dgm:spPr/>
      <dgm:t>
        <a:bodyPr/>
        <a:lstStyle/>
        <a:p>
          <a:endParaRPr lang="fr" sz="2000"/>
        </a:p>
      </dgm:t>
    </dgm:pt>
    <dgm:pt modelId="{75026698-B741-4139-AA29-AC5951E6AC9C}" type="parTrans" cxnId="{B1FA6BB3-6B2E-4EB6-BFA9-B0C9C4C0794D}">
      <dgm:prSet/>
      <dgm:spPr/>
      <dgm:t>
        <a:bodyPr/>
        <a:lstStyle/>
        <a:p>
          <a:endParaRPr lang="fr" sz="20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buNone/>
          </a:pPr>
          <a:r>
            <a:rPr lang="fr" sz="1200" b="1" i="0" u="none" baseline="0" dirty="0">
              <a:solidFill>
                <a:srgbClr val="092C3A">
                  <a:lumMod val="75000"/>
                  <a:lumOff val="25000"/>
                </a:srgbClr>
              </a:solidFill>
              <a:latin typeface="Arial"/>
              <a:ea typeface="+mn-ea"/>
              <a:cs typeface="+mn-cs"/>
            </a:rPr>
            <a:t>MULTIPLICATION DES SITES DE VACCINATION </a:t>
          </a:r>
        </a:p>
        <a:p>
          <a:pPr algn="l" rtl="0">
            <a:buNone/>
          </a:pPr>
          <a:r>
            <a:rPr lang="fr" sz="1200" b="0" i="0" u="none"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La </a:t>
          </a:r>
          <a:r>
            <a:rPr lang="fr" sz="1200" b="1" i="0" u="none" baseline="0" dirty="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République démocratique du Congo-Kinshasa </a:t>
          </a:r>
          <a:r>
            <a:rPr lang="fr" sz="1200" b="0" i="0" u="none" baseline="0" dirty="0">
              <a:solidFill>
                <a:schemeClr val="tx1"/>
              </a:solidFill>
            </a:rPr>
            <a:t>a veillé à la multiplication des </a:t>
          </a:r>
          <a:r>
            <a:rPr lang="fr" sz="1200" b="1" i="0" u="none" baseline="0" dirty="0">
              <a:solidFill>
                <a:schemeClr val="tx1"/>
              </a:solidFill>
            </a:rPr>
            <a:t>« vaccininodromes »</a:t>
          </a:r>
          <a:r>
            <a:rPr lang="fr" sz="1200" b="0" i="0" u="none" baseline="0" dirty="0">
              <a:solidFill>
                <a:schemeClr val="tx1"/>
              </a:solidFill>
            </a:rPr>
            <a:t> (sites de vaccination de masse) alors que la gestion des demandes des agents de santé communautaires a contribué à accroître le nombre de personnes vaccinées, passant de 516 en mars 2022 à 14 908 en juin 2022</a:t>
          </a:r>
          <a:r>
            <a:rPr lang="ro-RO" sz="1200" b="0" i="0" u="none" baseline="0" dirty="0">
              <a:solidFill>
                <a:schemeClr val="tx1"/>
              </a:solidFill>
            </a:rPr>
            <a:t>.</a:t>
          </a:r>
          <a:endParaRPr lang="fr" sz="1200" b="0" dirty="0">
            <a:solidFill>
              <a:schemeClr val="tx1"/>
            </a:solidFill>
          </a:endParaRPr>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082" custScaleY="97082" custLinFactNeighborX="-30219" custLinFactNeighborY="6131"/>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26000" r="-26000"/>
          </a:stretch>
        </a:blipFill>
        <a:ln>
          <a:solidFill>
            <a:srgbClr val="7F7F7F"/>
          </a:solidFill>
        </a:ln>
      </dgm:spPr>
    </dgm:pt>
    <dgm:pt modelId="{231C5DC9-3B94-4233-B75F-2F187107BF74}" type="pres">
      <dgm:prSet presAssocID="{012CEA51-7305-48A0-AF33-E67B6539B7AE}" presName="txShp" presStyleLbl="node1" presStyleIdx="0" presStyleCnt="3" custScaleX="126868" custScaleY="111324" custLinFactNeighborX="7603" custLinFactNeighborY="585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97082" custScaleY="97082" custLinFactNeighborX="-28839" custLinFactNeighborY="6049"/>
      <dgm:spPr>
        <a:blipFill rotWithShape="1">
          <a:blip xmlns:r="http://schemas.openxmlformats.org/officeDocument/2006/relationships" r:embed="rId4">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26868" custLinFactNeighborX="7603" custLinFactNeighborY="4345">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7082" custScaleY="97082" custLinFactNeighborX="-33140" custLinFactNeighborY="-1396"/>
      <dgm:spPr>
        <a:blipFill>
          <a:blip xmlns:r="http://schemas.openxmlformats.org/officeDocument/2006/relationships"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l="-40000" r="-40000"/>
          </a:stretch>
        </a:blipFill>
        <a:ln>
          <a:solidFill>
            <a:srgbClr val="7F7F7F"/>
          </a:solidFill>
        </a:ln>
      </dgm:spPr>
    </dgm:pt>
    <dgm:pt modelId="{8B7D3A15-85F3-4171-96D0-9BED0914AB08}" type="pres">
      <dgm:prSet presAssocID="{52D9B8AF-FFF4-4736-85FB-1C4756CA9572}" presName="txShp" presStyleLbl="node1" presStyleIdx="2" presStyleCnt="3" custScaleX="126868" custScaleY="118870" custLinFactNeighborX="7619" custLinFactNeighborY="-1396">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UNE « VACCINATION EXPRESS » POUR ADMINISTRER LES VACCINS</a:t>
          </a:r>
        </a:p>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Malawi</a:t>
          </a:r>
          <a:r>
            <a:rPr lang="fr" sz="1200" b="0" i="0" u="none" kern="1200" baseline="0" dirty="0">
              <a:solidFill>
                <a:schemeClr val="tx1"/>
              </a:solidFill>
            </a:rPr>
            <a:t> : Le ministère a réquisitionné des camions et des minibus déployés dans tous les districts du pays pour faciliter la migration des équipes de responsables de la santé dans les collectivités. </a:t>
          </a: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pPr>
          <a:r>
            <a:rPr lang="fr" sz="1200" b="1" i="0" u="none" kern="1200" baseline="0" dirty="0">
              <a:solidFill>
                <a:srgbClr val="092C3A">
                  <a:lumMod val="75000"/>
                  <a:lumOff val="25000"/>
                </a:srgbClr>
              </a:solidFill>
              <a:latin typeface="Arial"/>
              <a:ea typeface="+mn-ea"/>
              <a:cs typeface="+mn-cs"/>
            </a:rPr>
            <a:t>STRATÉGIES DE PRESTATION INNOVANTES</a:t>
          </a:r>
        </a:p>
        <a:p>
          <a:pPr marL="0" lvl="0" indent="0" algn="l" defTabSz="533400" rtl="0">
            <a:lnSpc>
              <a:spcPct val="90000"/>
            </a:lnSpc>
            <a:spcBef>
              <a:spcPct val="0"/>
            </a:spcBef>
            <a:spcAft>
              <a:spcPct val="35000"/>
            </a:spcAft>
          </a:pPr>
          <a:r>
            <a:rPr lang="fr" sz="1200" b="0" i="0" u="none" kern="1200" baseline="0" dirty="0">
              <a:solidFill>
                <a:schemeClr val="accent2">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Namibie</a:t>
          </a:r>
          <a:r>
            <a:rPr lang="fr" sz="1200" b="1" i="0" u="none" kern="1200" baseline="0" dirty="0">
              <a:solidFill>
                <a:srgbClr val="000000"/>
              </a:solidFill>
              <a:latin typeface="Arial"/>
              <a:ea typeface="+mn-ea"/>
              <a:cs typeface="+mn-cs"/>
            </a:rPr>
            <a:t> </a:t>
          </a:r>
          <a:r>
            <a:rPr lang="fr" sz="1200" b="0" i="0" u="none" kern="1200" baseline="0" dirty="0">
              <a:solidFill>
                <a:srgbClr val="000000"/>
              </a:solidFill>
              <a:latin typeface="Arial"/>
              <a:ea typeface="+mn-ea"/>
              <a:cs typeface="+mn-cs"/>
            </a:rPr>
            <a:t>a utilisé la campagne de vaccination et la vaccination de ferme en ferme pour intensifier la vaccination ; cette dernière stratégie a été utilisée pour réduire les inégalités dans l'adoption entre les zones urbaines et rurales</a:t>
          </a:r>
          <a:r>
            <a:rPr lang="fr" sz="1200" b="0" i="0" u="none" kern="1200" baseline="0" dirty="0">
              <a:solidFill>
                <a:schemeClr val="tx1"/>
              </a:solidFill>
            </a:rPr>
            <a:t>. </a:t>
          </a:r>
          <a:endParaRPr lang="fr" sz="1200" b="0" kern="1200" dirty="0">
            <a:solidFill>
              <a:schemeClr val="tx1"/>
            </a:solidFill>
          </a:endParaRP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2" custScaleX="63347" custScaleY="63347" custLinFactNeighborX="-31775" custLinFactNeighborY="5882"/>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2" custScaleX="129617" custScaleY="63347" custLinFactNeighborX="1067" custLinFactNeighborY="568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2" custScaleX="63347" custScaleY="63347" custLinFactNeighborX="-19465" custLinFactNeighborY="-4380"/>
      <dgm:spPr>
        <a:blipFill rotWithShape="1">
          <a:blip xmlns:r="http://schemas.openxmlformats.org/officeDocument/2006/relationships"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2" custScaleX="129617" custScaleY="63347" custLinFactNeighborX="1618" custLinFactNeighborY="-4350">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spcAft>
              <a:spcPts val="600"/>
            </a:spcAft>
            <a:buFont typeface="Arial" panose="020B0604020202020204" pitchFamily="34" charset="0"/>
            <a:buChar char="•"/>
          </a:pPr>
          <a:r>
            <a:rPr lang="fr" sz="1400" b="0" i="0" u="none" baseline="0" dirty="0"/>
            <a:t>La Tanzanie a été confrontée à des défis concernant la demande de vaccins contre la COVID-19 : les dirigeants nationaux étaient ouvertement réticents ; les participants aux études sur les connaissances, attitudes et pratiques (CAP) financées par l’UNICEF ont déclaré qu’on leur faisait croire que les vaccins n’étaient pas bons et qu’ils pouvaient leur nuire. </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spcAft>
              <a:spcPts val="600"/>
            </a:spcAft>
            <a:buFont typeface="Arial" panose="020B0604020202020204" pitchFamily="34" charset="0"/>
            <a:buChar char="•"/>
          </a:pPr>
          <a:r>
            <a:rPr lang="fr" sz="1400" b="0" i="0" u="none" baseline="0"/>
            <a:t>Des études ont montré que la volonté de se faire vacciner avait augmenté chez jusqu’à deux tiers des personnes interrogées, ce qui indique un écart important entre la volonté et l’adoption.</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spcAft>
              <a:spcPct val="15000"/>
            </a:spcAft>
          </a:pPr>
          <a:endParaRPr lang="fr" sz="1400"/>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707419C7-AF67-467E-B92C-A2C1D23EE0C4}">
      <dgm:prSet custT="1"/>
      <dgm:spPr/>
      <dgm:t>
        <a:bodyPr/>
        <a:lstStyle/>
        <a:p>
          <a:pPr algn="ctr" rtl="0">
            <a:spcAft>
              <a:spcPts val="600"/>
            </a:spcAft>
          </a:pPr>
          <a:r>
            <a:rPr lang="fr" sz="1400" b="0" i="0" u="none" baseline="0" dirty="0"/>
            <a:t>Le gouvernement a attribué aux partenaires des régions pour lesquelles ils élaborent des plans de mise en œuvre au niveau des districts et des conseils et assurent le soutien financier et la supervision formative pendant les séances de formation et de vaccination. </a:t>
          </a:r>
          <a:endParaRPr lang="fr" sz="1400" dirty="0"/>
        </a:p>
      </dgm:t>
    </dgm:pt>
    <dgm:pt modelId="{7B9E5DE9-20C1-4018-8414-16718D490B7D}" type="parTrans" cxnId="{B454A589-5FC9-4CC9-B66F-1F73C5BCFF06}">
      <dgm:prSet/>
      <dgm:spPr/>
      <dgm:t>
        <a:bodyPr/>
        <a:lstStyle/>
        <a:p>
          <a:endParaRPr lang="fr"/>
        </a:p>
      </dgm:t>
    </dgm:pt>
    <dgm:pt modelId="{891E71D8-44B9-4A71-89C9-04C02DDE20B3}" type="sibTrans" cxnId="{B454A589-5FC9-4CC9-B66F-1F73C5BCFF06}">
      <dgm:prSet/>
      <dgm:spPr/>
      <dgm:t>
        <a:bodyPr/>
        <a:lstStyle/>
        <a:p>
          <a:endParaRPr lang="fr"/>
        </a:p>
      </dgm:t>
    </dgm:pt>
    <dgm:pt modelId="{1F29937D-FBB1-4EBD-B49A-A098EB86190B}">
      <dgm:prSet custT="1"/>
      <dgm:spPr/>
      <dgm:t>
        <a:bodyPr/>
        <a:lstStyle/>
        <a:p>
          <a:pPr algn="ctr" rtl="0">
            <a:spcAft>
              <a:spcPct val="15000"/>
            </a:spcAft>
          </a:pPr>
          <a:endParaRPr lang="fr" sz="1400"/>
        </a:p>
      </dgm:t>
    </dgm:pt>
    <dgm:pt modelId="{F7581D7F-428A-47DD-AE36-BB8E8D847544}" type="parTrans" cxnId="{F1A06F8B-7707-485E-BB31-E755A6C9CF82}">
      <dgm:prSet/>
      <dgm:spPr/>
      <dgm:t>
        <a:bodyPr/>
        <a:lstStyle/>
        <a:p>
          <a:endParaRPr lang="fr"/>
        </a:p>
      </dgm:t>
    </dgm:pt>
    <dgm:pt modelId="{2BC20B50-CC12-4E15-91AE-5F870D890F91}" type="sibTrans" cxnId="{F1A06F8B-7707-485E-BB31-E755A6C9CF82}">
      <dgm:prSet/>
      <dgm:spPr/>
      <dgm:t>
        <a:bodyPr/>
        <a:lstStyle/>
        <a:p>
          <a:endParaRPr lang="fr"/>
        </a:p>
      </dgm:t>
    </dgm:pt>
    <dgm:pt modelId="{030BD962-A826-487E-9B8B-53CA55CA504B}">
      <dgm:prSet phldrT="[Text]" custT="1"/>
      <dgm:spPr/>
      <dgm:t>
        <a:bodyPr/>
        <a:lstStyle/>
        <a:p>
          <a:pPr algn="ctr" rtl="0">
            <a:spcAft>
              <a:spcPts val="600"/>
            </a:spcAft>
            <a:buFont typeface="Arial" panose="020B0604020202020204" pitchFamily="34" charset="0"/>
            <a:buChar char="•"/>
          </a:pPr>
          <a:r>
            <a:rPr lang="fr" sz="1400" b="0" i="0" u="none" baseline="0" dirty="0"/>
            <a:t>Bien que le gouvernement ait lancé la vaccination contre la COVID-19 en juin 2021, seulement &lt;8 % de la population avaient terminé la série primaire un an plus tard. </a:t>
          </a:r>
        </a:p>
      </dgm:t>
    </dgm:pt>
    <dgm:pt modelId="{544C9321-A47D-4CB1-A87E-E97624CB5D19}" type="parTrans" cxnId="{B73D6F78-039A-4AA7-AEDB-A600024966DA}">
      <dgm:prSet/>
      <dgm:spPr/>
      <dgm:t>
        <a:bodyPr/>
        <a:lstStyle/>
        <a:p>
          <a:endParaRPr lang="fr"/>
        </a:p>
      </dgm:t>
    </dgm:pt>
    <dgm:pt modelId="{3013B4DF-69C8-4518-B957-7FA70D356002}" type="sibTrans" cxnId="{B73D6F78-039A-4AA7-AEDB-A600024966DA}">
      <dgm:prSet/>
      <dgm:spPr/>
      <dgm:t>
        <a:bodyPr/>
        <a:lstStyle/>
        <a:p>
          <a:endParaRPr lang="fr"/>
        </a:p>
      </dgm:t>
    </dgm:pt>
    <dgm:pt modelId="{D626BE5B-68F9-4D9A-B03A-1159A0C3471B}">
      <dgm:prSet phldrT="[Text]" custT="1"/>
      <dgm:spPr/>
      <dgm:t>
        <a:bodyPr/>
        <a:lstStyle/>
        <a:p>
          <a:pPr algn="ctr" rtl="0">
            <a:spcAft>
              <a:spcPts val="600"/>
            </a:spcAft>
            <a:buFont typeface="Arial" panose="020B0604020202020204" pitchFamily="34" charset="0"/>
            <a:buChar char="•"/>
          </a:pPr>
          <a:r>
            <a:rPr lang="fr" sz="1400" b="0" i="0" u="none" baseline="0"/>
            <a:t>Au début de l’année 2021, la vaccination contre la COVID-19 et les messages relatifs à l’épidémiologie et à la santé publique n’avaient toujours pas été déployés, ce qui a entraîné une faible perception du risque et une faible demande de vaccins. </a:t>
          </a:r>
        </a:p>
      </dgm:t>
    </dgm:pt>
    <dgm:pt modelId="{E4F50722-6097-4022-911F-B7DAB4BB2D92}" type="parTrans" cxnId="{58627F15-5DE0-4182-BA81-B778F0583686}">
      <dgm:prSet/>
      <dgm:spPr/>
      <dgm:t>
        <a:bodyPr/>
        <a:lstStyle/>
        <a:p>
          <a:endParaRPr lang="fr"/>
        </a:p>
      </dgm:t>
    </dgm:pt>
    <dgm:pt modelId="{9D76A9EA-12DD-461B-8AFB-D7A31DE37EE1}" type="sibTrans" cxnId="{58627F15-5DE0-4182-BA81-B778F0583686}">
      <dgm:prSet/>
      <dgm:spPr/>
      <dgm:t>
        <a:bodyPr/>
        <a:lstStyle/>
        <a:p>
          <a:endParaRPr lang="fr"/>
        </a:p>
      </dgm:t>
    </dgm:pt>
    <dgm:pt modelId="{99E749C9-57AD-4BEB-AC7B-D49A53288ECB}">
      <dgm:prSet custT="1"/>
      <dgm:spPr/>
      <dgm:t>
        <a:bodyPr/>
        <a:lstStyle/>
        <a:p>
          <a:pPr algn="ctr" rtl="0">
            <a:spcAft>
              <a:spcPts val="600"/>
            </a:spcAft>
          </a:pPr>
          <a:r>
            <a:rPr lang="fr" sz="1400" b="0" i="0" u="none" baseline="0" dirty="0"/>
            <a:t> Une cartographie des partenaires a été réalisée, et les rôles ont été attribués aux trois principaux partenaires (OMS, CHAI, Jhpiego) pour une campagne de vaccination de 4 jours en juin 2022 ; l’OMS a assuré la coordination et offert un soutien à la logistique, Jhpiego a engagé les dirigeants politiques et communautaires, et CHAI a appuyé la formation.  </a:t>
          </a:r>
          <a:endParaRPr lang="fr" sz="1400" dirty="0"/>
        </a:p>
      </dgm:t>
    </dgm:pt>
    <dgm:pt modelId="{F53D9ADB-1B20-498E-B3CE-97AA9E67473A}" type="parTrans" cxnId="{26764848-3FE8-4BE8-A4BA-B9D5C337D112}">
      <dgm:prSet/>
      <dgm:spPr/>
      <dgm:t>
        <a:bodyPr/>
        <a:lstStyle/>
        <a:p>
          <a:endParaRPr lang="fr"/>
        </a:p>
      </dgm:t>
    </dgm:pt>
    <dgm:pt modelId="{831A2BE7-514C-4B22-8596-7C85298EB28C}" type="sibTrans" cxnId="{26764848-3FE8-4BE8-A4BA-B9D5C337D112}">
      <dgm:prSet/>
      <dgm:spPr/>
      <dgm:t>
        <a:bodyPr/>
        <a:lstStyle/>
        <a:p>
          <a:endParaRPr lang="fr"/>
        </a:p>
      </dgm:t>
    </dgm:pt>
    <dgm:pt modelId="{A9BB4D43-6143-4CF1-9DDB-9644E537F58F}">
      <dgm:prSet phldrT="[Text]" custT="1"/>
      <dgm:spPr/>
      <dgm:t>
        <a:bodyPr/>
        <a:lstStyle/>
        <a:p>
          <a:pPr algn="ctr" rtl="0">
            <a:spcAft>
              <a:spcPts val="600"/>
            </a:spcAft>
            <a:buFont typeface="Arial" panose="020B0604020202020204" pitchFamily="34" charset="0"/>
            <a:buChar char="•"/>
          </a:pPr>
          <a:r>
            <a:rPr lang="fr" sz="1400" b="0" i="0" u="none" baseline="0"/>
            <a:t>Dans la région la moins performante, c’est-à-dire Manyara, seulement 3,7 % de la population était entièrement vaccinée. </a:t>
          </a:r>
        </a:p>
      </dgm:t>
    </dgm:pt>
    <dgm:pt modelId="{8F61F505-482A-4FF1-AEFE-FD7B46008361}" type="parTrans" cxnId="{11E6A3A0-C1C0-444C-909F-CF425BFCBBDF}">
      <dgm:prSet/>
      <dgm:spPr/>
      <dgm:t>
        <a:bodyPr/>
        <a:lstStyle/>
        <a:p>
          <a:endParaRPr lang="fr"/>
        </a:p>
      </dgm:t>
    </dgm:pt>
    <dgm:pt modelId="{917671BE-26BF-4B19-B383-97F2F673DE02}" type="sibTrans" cxnId="{11E6A3A0-C1C0-444C-909F-CF425BFCBBDF}">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custScaleY="14168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custScaleY="137023">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4374">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8A56B813-B387-4B86-8D85-61D2F32C0CAD}" type="presOf" srcId="{99E749C9-57AD-4BEB-AC7B-D49A53288ECB}" destId="{A3463033-2E55-4A50-B868-0331C39926E2}" srcOrd="0" destOrd="2" presId="urn:microsoft.com/office/officeart/2005/8/layout/vList5"/>
    <dgm:cxn modelId="{58627F15-5DE0-4182-BA81-B778F0583686}" srcId="{8B418944-A43C-4CA5-8070-E07F6C584A8C}" destId="{D626BE5B-68F9-4D9A-B03A-1159A0C3471B}" srcOrd="1" destOrd="0" parTransId="{E4F50722-6097-4022-911F-B7DAB4BB2D92}" sibTransId="{9D76A9EA-12DD-461B-8AFB-D7A31DE37EE1}"/>
    <dgm:cxn modelId="{CE799328-4FC0-431A-A003-1ED3826FE5B0}" type="presOf" srcId="{707419C7-AF67-467E-B92C-A2C1D23EE0C4}" destId="{A3463033-2E55-4A50-B868-0331C39926E2}" srcOrd="0" destOrd="1" presId="urn:microsoft.com/office/officeart/2005/8/layout/vList5"/>
    <dgm:cxn modelId="{8B571337-9E4C-48B2-AE0E-110B83E4625C}" type="presOf" srcId="{8C5DD39C-76A9-4249-986E-B6778ACD3A2C}" destId="{26A8BF07-0D8E-4300-9899-C64780806612}" srcOrd="0" destOrd="2" presId="urn:microsoft.com/office/officeart/2005/8/layout/vList5"/>
    <dgm:cxn modelId="{D7B5555D-3CE9-4858-8AF2-E8854514B335}" type="presOf" srcId="{A9BB4D43-6143-4CF1-9DDB-9644E537F58F}" destId="{26A8BF07-0D8E-4300-9899-C64780806612}" srcOrd="0" destOrd="1" presId="urn:microsoft.com/office/officeart/2005/8/layout/vList5"/>
    <dgm:cxn modelId="{50DC9C62-0866-4F47-94FD-F6D89EF5E889}" type="presOf" srcId="{48D71E75-FF32-460D-BF2B-D400DDB64EC4}" destId="{A3463033-2E55-4A50-B868-0331C39926E2}" srcOrd="0" destOrd="0" presId="urn:microsoft.com/office/officeart/2005/8/layout/vList5"/>
    <dgm:cxn modelId="{26764848-3FE8-4BE8-A4BA-B9D5C337D112}" srcId="{8153EC4F-6C8C-471D-A39B-06340D6F7AAE}" destId="{99E749C9-57AD-4BEB-AC7B-D49A53288ECB}" srcOrd="2" destOrd="0" parTransId="{F53D9ADB-1B20-498E-B3CE-97AA9E67473A}" sibTransId="{831A2BE7-514C-4B22-8596-7C85298EB28C}"/>
    <dgm:cxn modelId="{3787036E-F9E7-4C97-82B9-968AC3B69B4E}" type="presOf" srcId="{D626BE5B-68F9-4D9A-B03A-1159A0C3471B}" destId="{57B58D7B-DFD6-41FB-BE66-CD09EB811652}" srcOrd="0" destOrd="1" presId="urn:microsoft.com/office/officeart/2005/8/layout/vList5"/>
    <dgm:cxn modelId="{BB751751-56B4-467D-A9F6-59E04557F60C}" type="presOf" srcId="{92A0AF85-5BAA-497F-A9F7-5A3B34E9E4BE}" destId="{57B58D7B-DFD6-41FB-BE66-CD09EB811652}" srcOrd="0" destOrd="0" presId="urn:microsoft.com/office/officeart/2005/8/layout/vList5"/>
    <dgm:cxn modelId="{B73D6F78-039A-4AA7-AEDB-A600024966DA}" srcId="{4390CB50-5166-48D8-99CA-E386D0DB8E6E}" destId="{030BD962-A826-487E-9B8B-53CA55CA504B}" srcOrd="0" destOrd="0" parTransId="{544C9321-A47D-4CB1-A87E-E97624CB5D19}" sibTransId="{3013B4DF-69C8-4518-B957-7FA70D356002}"/>
    <dgm:cxn modelId="{15D5BE7F-929F-4280-BFF1-DDD7D18C59F1}" srcId="{F88B266D-FB32-47DA-8FA7-CE4B5868E5D2}" destId="{8153EC4F-6C8C-471D-A39B-06340D6F7AAE}" srcOrd="2" destOrd="0" parTransId="{90EA02A4-EE82-4639-9AA7-B6A92397F19B}" sibTransId="{B4805742-9A11-432F-9D4B-E611CEBB5B0A}"/>
    <dgm:cxn modelId="{B454A589-5FC9-4CC9-B66F-1F73C5BCFF06}" srcId="{8153EC4F-6C8C-471D-A39B-06340D6F7AAE}" destId="{707419C7-AF67-467E-B92C-A2C1D23EE0C4}" srcOrd="1" destOrd="0" parTransId="{7B9E5DE9-20C1-4018-8414-16718D490B7D}" sibTransId="{891E71D8-44B9-4A71-89C9-04C02DDE20B3}"/>
    <dgm:cxn modelId="{F1A06F8B-7707-485E-BB31-E755A6C9CF82}" srcId="{8153EC4F-6C8C-471D-A39B-06340D6F7AAE}" destId="{1F29937D-FBB1-4EBD-B49A-A098EB86190B}" srcOrd="3" destOrd="0" parTransId="{F7581D7F-428A-47DD-AE36-BB8E8D847544}" sibTransId="{2BC20B50-CC12-4E15-91AE-5F870D890F91}"/>
    <dgm:cxn modelId="{11E6A3A0-C1C0-444C-909F-CF425BFCBBDF}" srcId="{4390CB50-5166-48D8-99CA-E386D0DB8E6E}" destId="{A9BB4D43-6143-4CF1-9DDB-9644E537F58F}" srcOrd="1" destOrd="0" parTransId="{8F61F505-482A-4FF1-AEFE-FD7B46008361}" sibTransId="{917671BE-26BF-4B19-B383-97F2F673DE02}"/>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D298ABB-7C28-4B4E-97F8-27DA00929D7A}" srcId="{4390CB50-5166-48D8-99CA-E386D0DB8E6E}" destId="{8C5DD39C-76A9-4249-986E-B6778ACD3A2C}" srcOrd="2"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98E3B9DE-FFD9-43C2-9E1F-6034FA7AD89C}" type="presOf" srcId="{8B418944-A43C-4CA5-8070-E07F6C584A8C}" destId="{8C96A032-99E7-4F02-A6B8-1803D52B7956}" srcOrd="0" destOrd="0" presId="urn:microsoft.com/office/officeart/2005/8/layout/vList5"/>
    <dgm:cxn modelId="{18DB20EB-3900-4341-ABF2-32A26A16578E}" type="presOf" srcId="{1F29937D-FBB1-4EBD-B49A-A098EB86190B}" destId="{A3463033-2E55-4A50-B868-0331C39926E2}" srcOrd="0" destOrd="3"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294141FB-370E-44A3-B8FD-E67128599DA4}" type="presOf" srcId="{030BD962-A826-487E-9B8B-53CA55CA504B}" destId="{26A8BF07-0D8E-4300-9899-C64780806612}"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r>
            <a:rPr lang="fr" sz="1400" b="0" i="0" u="none" baseline="0"/>
            <a:t>Malgré le lancement de la vaccination contre la COVID-19 en juin 2021, au début de l’année 2022, seulement 0,9 % de la population du pays était entièrement vaccinée et seulement 26 % des doses disponibles avaient été administrées.</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r>
            <a:rPr lang="fr" sz="1400" b="0" i="0" u="none" baseline="0"/>
            <a:t>Faible prestation de services avec seulement 72 % des sites de vaccination fonctionnels.</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5FC4DB0E-5513-489D-91A1-107B588BFFFF}">
      <dgm:prSet phldrT="[Text]" custT="1"/>
      <dgm:spPr/>
      <dgm:t>
        <a:bodyPr/>
        <a:lstStyle/>
        <a:p>
          <a:pPr algn="ctr" rtl="0"/>
          <a:r>
            <a:rPr lang="fr" sz="1400" b="0" i="0" u="none" baseline="0" dirty="0"/>
            <a:t>Faible demande de vaccins due à la mésinformation et à une faible perception du risque</a:t>
          </a:r>
          <a:r>
            <a:rPr lang="ro-RO" sz="1400" b="0" i="0" u="none" baseline="0" dirty="0"/>
            <a:t>.</a:t>
          </a:r>
          <a:endParaRPr lang="fr" sz="1400" b="0" i="0" u="none" baseline="0" dirty="0"/>
        </a:p>
      </dgm:t>
    </dgm:pt>
    <dgm:pt modelId="{F03FB2BD-FECB-49BB-8BB3-03A64C442667}" type="parTrans" cxnId="{27897699-8C1E-48D9-8B80-D276965AD54B}">
      <dgm:prSet/>
      <dgm:spPr/>
      <dgm:t>
        <a:bodyPr/>
        <a:lstStyle/>
        <a:p>
          <a:endParaRPr lang="fr"/>
        </a:p>
      </dgm:t>
    </dgm:pt>
    <dgm:pt modelId="{E80F0EC5-1CC8-4E38-B0B8-A02F8FC37062}" type="sibTrans" cxnId="{27897699-8C1E-48D9-8B80-D276965AD54B}">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dirty="0"/>
            <a:t>Mise à jour du Plan national de déploiement et de vaccination et des micro-plans pour relever les défis locaux</a:t>
          </a:r>
          <a:r>
            <a:rPr lang="ro-RO" sz="1400" b="0" i="0" u="none" baseline="0" dirty="0"/>
            <a:t>.</a:t>
          </a:r>
          <a:endParaRPr lang="fr" sz="1400" b="0" i="0" u="none" baseline="0" dirty="0"/>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375F0CD3-86E0-4D09-97DB-90D9D6D80DA3}">
      <dgm:prSet phldrT="[Text]" custT="1"/>
      <dgm:spPr/>
      <dgm:t>
        <a:bodyPr/>
        <a:lstStyle/>
        <a:p>
          <a:pPr algn="ctr" rtl="0"/>
          <a:r>
            <a:rPr lang="fr" sz="1400" b="0" i="0" u="none" baseline="0"/>
            <a:t>Coordination de la planification et de l'engagement à tous les niveaux administratifs afin de mettre en œuvre des campagnes de vaccination dans 10 des 23 provinces utilisant le vaccin Janssen à dose unique.</a:t>
          </a:r>
        </a:p>
      </dgm:t>
    </dgm:pt>
    <dgm:pt modelId="{4AD8F285-54C4-4F6B-9FF4-2C37349498FC}" type="parTrans" cxnId="{4BF10BFC-6A5D-49CF-B301-0953CDC929EA}">
      <dgm:prSet/>
      <dgm:spPr/>
      <dgm:t>
        <a:bodyPr/>
        <a:lstStyle/>
        <a:p>
          <a:endParaRPr lang="fr"/>
        </a:p>
      </dgm:t>
    </dgm:pt>
    <dgm:pt modelId="{86E7331D-EF42-4CE6-A222-29323AC4C051}" type="sibTrans" cxnId="{4BF10BFC-6A5D-49CF-B301-0953CDC929EA}">
      <dgm:prSet/>
      <dgm:spPr/>
      <dgm:t>
        <a:bodyPr/>
        <a:lstStyle/>
        <a:p>
          <a:endParaRPr lang="fr"/>
        </a:p>
      </dgm:t>
    </dgm:pt>
    <dgm:pt modelId="{6A5F087F-B7BD-4AA4-A3CB-ACFA476E9B78}">
      <dgm:prSet phldrT="[Text]" custT="1"/>
      <dgm:spPr/>
      <dgm:t>
        <a:bodyPr/>
        <a:lstStyle/>
        <a:p>
          <a:pPr algn="ctr" rtl="0"/>
          <a:r>
            <a:rPr lang="fr" sz="1400" b="0" i="0" u="none" baseline="0"/>
            <a:t>Surveillance étroite par les comités de coordination provinciaux et de district</a:t>
          </a:r>
        </a:p>
      </dgm:t>
    </dgm:pt>
    <dgm:pt modelId="{18931458-B9BE-475A-BE0F-E8811D574D75}" type="parTrans" cxnId="{8900D471-1B55-45D4-B600-A09522EE775D}">
      <dgm:prSet/>
      <dgm:spPr/>
      <dgm:t>
        <a:bodyPr/>
        <a:lstStyle/>
        <a:p>
          <a:endParaRPr lang="fr"/>
        </a:p>
      </dgm:t>
    </dgm:pt>
    <dgm:pt modelId="{8FBA8327-453F-491F-80F1-3EAECBE58B15}" type="sibTrans" cxnId="{8900D471-1B55-45D4-B600-A09522EE775D}">
      <dgm:prSet/>
      <dgm:spPr/>
      <dgm:t>
        <a:bodyPr/>
        <a:lstStyle/>
        <a:p>
          <a:endParaRPr lang="fr"/>
        </a:p>
      </dgm:t>
    </dgm:pt>
    <dgm:pt modelId="{16EF0088-DC52-48E0-B83E-205797D304DB}">
      <dgm:prSet phldrT="[Text]" custT="1"/>
      <dgm:spPr/>
      <dgm:t>
        <a:bodyPr/>
        <a:lstStyle/>
        <a:p>
          <a:pPr algn="ctr" rtl="0"/>
          <a:r>
            <a:rPr lang="fr" sz="1400" b="0" i="0" u="none" baseline="0" dirty="0"/>
            <a:t>Réunions de sensibilisation à tous les niveaux administratifs</a:t>
          </a:r>
        </a:p>
      </dgm:t>
    </dgm:pt>
    <dgm:pt modelId="{3A759265-7242-4350-84E6-89BDAA01BBE9}" type="parTrans" cxnId="{D6DA341B-7BC6-49DF-A5B3-9AF95C7915E8}">
      <dgm:prSet/>
      <dgm:spPr/>
      <dgm:t>
        <a:bodyPr/>
        <a:lstStyle/>
        <a:p>
          <a:endParaRPr lang="fr"/>
        </a:p>
      </dgm:t>
    </dgm:pt>
    <dgm:pt modelId="{DFC3F407-34F6-46FB-991B-118AD508A43E}" type="sibTrans" cxnId="{D6DA341B-7BC6-49DF-A5B3-9AF95C7915E8}">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D6DA341B-7BC6-49DF-A5B3-9AF95C7915E8}" srcId="{8153EC4F-6C8C-471D-A39B-06340D6F7AAE}" destId="{16EF0088-DC52-48E0-B83E-205797D304DB}" srcOrd="3" destOrd="0" parTransId="{3A759265-7242-4350-84E6-89BDAA01BBE9}" sibTransId="{DFC3F407-34F6-46FB-991B-118AD508A43E}"/>
    <dgm:cxn modelId="{6A20DD33-1A60-4274-B62A-C9D4EE0D069E}" type="presOf" srcId="{5FC4DB0E-5513-489D-91A1-107B588BFFFF}" destId="{26A8BF07-0D8E-4300-9899-C64780806612}" srcOrd="0" destOrd="1" presId="urn:microsoft.com/office/officeart/2005/8/layout/vList5"/>
    <dgm:cxn modelId="{8B571337-9E4C-48B2-AE0E-110B83E4625C}" type="presOf" srcId="{8C5DD39C-76A9-4249-986E-B6778ACD3A2C}" destId="{26A8BF07-0D8E-4300-9899-C64780806612}" srcOrd="0" destOrd="0" presId="urn:microsoft.com/office/officeart/2005/8/layout/vList5"/>
    <dgm:cxn modelId="{D50B5639-A6E3-4B94-83E7-ECA98B185988}" type="presOf" srcId="{6A5F087F-B7BD-4AA4-A3CB-ACFA476E9B78}" destId="{A3463033-2E55-4A50-B868-0331C39926E2}" srcOrd="0" destOrd="2" presId="urn:microsoft.com/office/officeart/2005/8/layout/vList5"/>
    <dgm:cxn modelId="{50DC9C62-0866-4F47-94FD-F6D89EF5E889}" type="presOf" srcId="{48D71E75-FF32-460D-BF2B-D400DDB64EC4}" destId="{A3463033-2E55-4A50-B868-0331C39926E2}" srcOrd="0" destOrd="0" presId="urn:microsoft.com/office/officeart/2005/8/layout/vList5"/>
    <dgm:cxn modelId="{BB751751-56B4-467D-A9F6-59E04557F60C}" type="presOf" srcId="{92A0AF85-5BAA-497F-A9F7-5A3B34E9E4BE}" destId="{57B58D7B-DFD6-41FB-BE66-CD09EB811652}" srcOrd="0" destOrd="0" presId="urn:microsoft.com/office/officeart/2005/8/layout/vList5"/>
    <dgm:cxn modelId="{8900D471-1B55-45D4-B600-A09522EE775D}" srcId="{8153EC4F-6C8C-471D-A39B-06340D6F7AAE}" destId="{6A5F087F-B7BD-4AA4-A3CB-ACFA476E9B78}" srcOrd="2" destOrd="0" parTransId="{18931458-B9BE-475A-BE0F-E8811D574D75}" sibTransId="{8FBA8327-453F-491F-80F1-3EAECBE58B15}"/>
    <dgm:cxn modelId="{0420BC76-F4C4-4E35-92BC-5A0AE5E067FD}" type="presOf" srcId="{16EF0088-DC52-48E0-B83E-205797D304DB}" destId="{A3463033-2E55-4A50-B868-0331C39926E2}" srcOrd="0" destOrd="3"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27897699-8C1E-48D9-8B80-D276965AD54B}" srcId="{4390CB50-5166-48D8-99CA-E386D0DB8E6E}" destId="{5FC4DB0E-5513-489D-91A1-107B588BFFFF}" srcOrd="1" destOrd="0" parTransId="{F03FB2BD-FECB-49BB-8BB3-03A64C442667}" sibTransId="{E80F0EC5-1CC8-4E38-B0B8-A02F8FC37062}"/>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21E6D8CF-6A0B-4090-B9F7-02CB2FB1AD47}" type="presOf" srcId="{375F0CD3-86E0-4D09-97DB-90D9D6D80DA3}" destId="{A3463033-2E55-4A50-B868-0331C39926E2}" srcOrd="0" destOrd="1" presId="urn:microsoft.com/office/officeart/2005/8/layout/vList5"/>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4BF10BFC-6A5D-49CF-B301-0953CDC929EA}" srcId="{8153EC4F-6C8C-471D-A39B-06340D6F7AAE}" destId="{375F0CD3-86E0-4D09-97DB-90D9D6D80DA3}" srcOrd="1" destOrd="0" parTransId="{4AD8F285-54C4-4F6B-9FF4-2C37349498FC}" sibTransId="{86E7331D-EF42-4CE6-A222-29323AC4C051}"/>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dirty="0"/>
            <a:t>La Tanzanie n'a lancé sa couverture vaccinale contre la COVID-19 qu'en juillet 2021 et le déploiement de la vaccination a été lent et n'est pas en voie la couverture cible de 70 %</a:t>
          </a:r>
          <a:r>
            <a:rPr lang="ro-RO" sz="1400" b="0" i="0" u="none" baseline="0" dirty="0"/>
            <a:t>.</a:t>
          </a:r>
          <a:endParaRPr lang="fr" sz="1400" b="0" i="0" u="none" baseline="0" dirty="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L’approche </a:t>
          </a:r>
          <a:r>
            <a:rPr lang="fr" sz="1400" b="1" i="1" u="none" baseline="0"/>
            <a:t>Tirua Vumbi </a:t>
          </a:r>
          <a:r>
            <a:rPr lang="fr" sz="1400" b="0" i="0" u="none" baseline="0"/>
            <a:t>a mis au défi les agents de santé de la région tanzanienne de Ruvuma de se rendre dans des communautés et des lieux qui ne sont pas aussi pratiques, soignés et bien entretenus que les établissements de santé, de « </a:t>
          </a:r>
          <a:r>
            <a:rPr lang="fr" sz="1400" b="0" i="1" u="none" baseline="0"/>
            <a:t>se salir les mains » </a:t>
          </a:r>
          <a:r>
            <a:rPr lang="fr" sz="1400" b="0" i="0" u="none" baseline="0"/>
            <a:t>pour vacciner la population.</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buNone/>
          </a:pPr>
          <a:r>
            <a:rPr lang="fr" sz="1400" b="0" i="0" u="none" baseline="0"/>
            <a:t>L'approche </a:t>
          </a:r>
          <a:r>
            <a:rPr lang="fr" sz="1400" b="1" i="1" u="none" baseline="0"/>
            <a:t>Timua Vumbi</a:t>
          </a:r>
          <a:r>
            <a:rPr lang="fr" sz="1400" b="0" i="0" u="none" baseline="0"/>
            <a:t> a été créée de sorte que :</a:t>
          </a:r>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DB1A0B10-C45F-4A55-8CF2-90221C53EF93}">
      <dgm:prSet phldrT="[Text]" custT="1"/>
      <dgm:spPr/>
      <dgm:t>
        <a:bodyPr/>
        <a:lstStyle/>
        <a:p>
          <a:pPr algn="ctr" rtl="0">
            <a:buFont typeface="Arial" panose="020B0604020202020204" pitchFamily="34" charset="0"/>
            <a:buChar char="•"/>
          </a:pPr>
          <a:r>
            <a:rPr lang="fr" sz="1400" b="0" i="0" u="none" baseline="0" dirty="0"/>
            <a:t>Le ministère de la Santé, du développement communautaire, de la parité hommes-femmes, des personnes âgées et des enfants a encouragé les autorités régionales et de district à adopter des approches novatrices pour accroître la vaccination</a:t>
          </a:r>
          <a:r>
            <a:rPr lang="ro-RO" sz="1400" b="0" i="0" u="none" baseline="0" dirty="0"/>
            <a:t>.</a:t>
          </a:r>
          <a:endParaRPr lang="fr" sz="1400" b="0" i="0" u="none" baseline="0" dirty="0"/>
        </a:p>
      </dgm:t>
    </dgm:pt>
    <dgm:pt modelId="{B8CA5602-85DD-43C4-9BCF-A44AA05B9C81}" type="parTrans" cxnId="{1D144093-027B-4789-B86D-9E586C4360D3}">
      <dgm:prSet/>
      <dgm:spPr/>
      <dgm:t>
        <a:bodyPr/>
        <a:lstStyle/>
        <a:p>
          <a:endParaRPr lang="fr"/>
        </a:p>
      </dgm:t>
    </dgm:pt>
    <dgm:pt modelId="{4E80F719-8176-4ECA-93F7-CA16EEE59173}" type="sibTrans" cxnId="{1D144093-027B-4789-B86D-9E586C4360D3}">
      <dgm:prSet/>
      <dgm:spPr/>
      <dgm:t>
        <a:bodyPr/>
        <a:lstStyle/>
        <a:p>
          <a:endParaRPr lang="fr"/>
        </a:p>
      </dgm:t>
    </dgm:pt>
    <dgm:pt modelId="{ACBD4B12-CDFC-4245-AFD4-05BFBC6A42CD}">
      <dgm:prSet custT="1"/>
      <dgm:spPr/>
      <dgm:t>
        <a:bodyPr/>
        <a:lstStyle/>
        <a:p>
          <a:pPr algn="ctr" rtl="0"/>
          <a:r>
            <a:rPr lang="fr" sz="1300" b="0" i="0" u="none" baseline="0"/>
            <a:t>Les dirigeants communautaires et les travailleurs de la santé ont été distingués publiquement et ont reçu des lettres de reconnaissance pour leurs performances.</a:t>
          </a:r>
        </a:p>
      </dgm:t>
    </dgm:pt>
    <dgm:pt modelId="{9D138013-B100-4859-81B7-E922CFB1991B}" type="parTrans" cxnId="{D4FED7BD-1134-4D2F-86EC-615868507319}">
      <dgm:prSet/>
      <dgm:spPr/>
      <dgm:t>
        <a:bodyPr/>
        <a:lstStyle/>
        <a:p>
          <a:endParaRPr lang="fr"/>
        </a:p>
      </dgm:t>
    </dgm:pt>
    <dgm:pt modelId="{6F48805E-D086-4E68-A437-77197833DF7C}" type="sibTrans" cxnId="{D4FED7BD-1134-4D2F-86EC-615868507319}">
      <dgm:prSet/>
      <dgm:spPr/>
      <dgm:t>
        <a:bodyPr/>
        <a:lstStyle/>
        <a:p>
          <a:endParaRPr lang="fr"/>
        </a:p>
      </dgm:t>
    </dgm:pt>
    <dgm:pt modelId="{D21A51DD-2EC7-47F0-9B51-262E236F5EDA}">
      <dgm:prSet custT="1"/>
      <dgm:spPr/>
      <dgm:t>
        <a:bodyPr/>
        <a:lstStyle/>
        <a:p>
          <a:pPr algn="ctr" rtl="0"/>
          <a:r>
            <a:rPr lang="fr" sz="1300" b="0" i="0" u="none" baseline="0"/>
            <a:t>La vaccination a été effectuée dans les établissements de santé et par le biais de points de service de proximité identifiés par la communauté pour améliorer l'accès.</a:t>
          </a:r>
        </a:p>
      </dgm:t>
    </dgm:pt>
    <dgm:pt modelId="{C1AB7E47-0B27-46FF-BCB1-284E296F730C}" type="parTrans" cxnId="{476C3AB3-3702-4F31-9290-9BE3567A27B2}">
      <dgm:prSet/>
      <dgm:spPr/>
      <dgm:t>
        <a:bodyPr/>
        <a:lstStyle/>
        <a:p>
          <a:endParaRPr lang="fr"/>
        </a:p>
      </dgm:t>
    </dgm:pt>
    <dgm:pt modelId="{6EB4A8D2-FD41-42E6-9D8A-01D123F503FB}" type="sibTrans" cxnId="{476C3AB3-3702-4F31-9290-9BE3567A27B2}">
      <dgm:prSet/>
      <dgm:spPr/>
      <dgm:t>
        <a:bodyPr/>
        <a:lstStyle/>
        <a:p>
          <a:endParaRPr lang="fr"/>
        </a:p>
      </dgm:t>
    </dgm:pt>
    <dgm:pt modelId="{1F29937D-FBB1-4EBD-B49A-A098EB86190B}">
      <dgm:prSet custT="1"/>
      <dgm:spPr/>
      <dgm:t>
        <a:bodyPr/>
        <a:lstStyle/>
        <a:p>
          <a:pPr algn="ctr" rtl="0"/>
          <a:r>
            <a:rPr lang="fr" sz="1400" b="0" i="0" u="none" baseline="0" dirty="0"/>
            <a:t> </a:t>
          </a:r>
          <a:r>
            <a:rPr lang="fr" sz="1300" b="0" i="0" u="none" baseline="0" dirty="0"/>
            <a:t>Tous les gestionnaires de district ont reçu des objectifs par district de 500 ou 1 000 vaccinations par jour en fonction des populations du district.</a:t>
          </a:r>
        </a:p>
      </dgm:t>
    </dgm:pt>
    <dgm:pt modelId="{F7581D7F-428A-47DD-AE36-BB8E8D847544}" type="parTrans" cxnId="{F1A06F8B-7707-485E-BB31-E755A6C9CF82}">
      <dgm:prSet/>
      <dgm:spPr/>
      <dgm:t>
        <a:bodyPr/>
        <a:lstStyle/>
        <a:p>
          <a:endParaRPr lang="fr"/>
        </a:p>
      </dgm:t>
    </dgm:pt>
    <dgm:pt modelId="{2BC20B50-CC12-4E15-91AE-5F870D890F91}" type="sibTrans" cxnId="{F1A06F8B-7707-485E-BB31-E755A6C9CF82}">
      <dgm:prSet/>
      <dgm:spPr/>
      <dgm:t>
        <a:bodyPr/>
        <a:lstStyle/>
        <a:p>
          <a:endParaRPr lang="fr"/>
        </a:p>
      </dgm:t>
    </dgm:pt>
    <dgm:pt modelId="{030BD962-A826-487E-9B8B-53CA55CA504B}">
      <dgm:prSet phldrT="[Text]" custT="1"/>
      <dgm:spPr/>
      <dgm:t>
        <a:bodyPr/>
        <a:lstStyle/>
        <a:p>
          <a:pPr algn="ctr" rtl="0">
            <a:buFont typeface="Arial" panose="020B0604020202020204" pitchFamily="34" charset="0"/>
            <a:buChar char="•"/>
          </a:pPr>
          <a:r>
            <a:rPr lang="fr" sz="1400" b="0" i="0" u="none" baseline="0"/>
            <a:t>Malgré la mise à disposition des vaccins, l'utilisation des vaccins est restée faible.</a:t>
          </a:r>
        </a:p>
      </dgm:t>
    </dgm:pt>
    <dgm:pt modelId="{544C9321-A47D-4CB1-A87E-E97624CB5D19}" type="parTrans" cxnId="{B73D6F78-039A-4AA7-AEDB-A600024966DA}">
      <dgm:prSet/>
      <dgm:spPr/>
      <dgm:t>
        <a:bodyPr/>
        <a:lstStyle/>
        <a:p>
          <a:endParaRPr lang="fr"/>
        </a:p>
      </dgm:t>
    </dgm:pt>
    <dgm:pt modelId="{3013B4DF-69C8-4518-B957-7FA70D356002}" type="sibTrans" cxnId="{B73D6F78-039A-4AA7-AEDB-A600024966DA}">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580EFE1A-6488-4F4E-A8B1-81728A31415C}" type="presOf" srcId="{D21A51DD-2EC7-47F0-9B51-262E236F5EDA}" destId="{A3463033-2E55-4A50-B868-0331C39926E2}" srcOrd="0" destOrd="3" presId="urn:microsoft.com/office/officeart/2005/8/layout/vList5"/>
    <dgm:cxn modelId="{8B571337-9E4C-48B2-AE0E-110B83E4625C}" type="presOf" srcId="{8C5DD39C-76A9-4249-986E-B6778ACD3A2C}" destId="{26A8BF07-0D8E-4300-9899-C64780806612}" srcOrd="0" destOrd="1" presId="urn:microsoft.com/office/officeart/2005/8/layout/vList5"/>
    <dgm:cxn modelId="{50DC9C62-0866-4F47-94FD-F6D89EF5E889}" type="presOf" srcId="{48D71E75-FF32-460D-BF2B-D400DDB64EC4}" destId="{A3463033-2E55-4A50-B868-0331C39926E2}" srcOrd="0" destOrd="0" presId="urn:microsoft.com/office/officeart/2005/8/layout/vList5"/>
    <dgm:cxn modelId="{1CA0BD48-6C20-460D-8FB1-57004CF0AB4A}" type="presOf" srcId="{DB1A0B10-C45F-4A55-8CF2-90221C53EF93}" destId="{57B58D7B-DFD6-41FB-BE66-CD09EB811652}" srcOrd="0" destOrd="1" presId="urn:microsoft.com/office/officeart/2005/8/layout/vList5"/>
    <dgm:cxn modelId="{BB751751-56B4-467D-A9F6-59E04557F60C}" type="presOf" srcId="{92A0AF85-5BAA-497F-A9F7-5A3B34E9E4BE}" destId="{57B58D7B-DFD6-41FB-BE66-CD09EB811652}" srcOrd="0" destOrd="0" presId="urn:microsoft.com/office/officeart/2005/8/layout/vList5"/>
    <dgm:cxn modelId="{B73D6F78-039A-4AA7-AEDB-A600024966DA}" srcId="{4390CB50-5166-48D8-99CA-E386D0DB8E6E}" destId="{030BD962-A826-487E-9B8B-53CA55CA504B}" srcOrd="0" destOrd="0" parTransId="{544C9321-A47D-4CB1-A87E-E97624CB5D19}" sibTransId="{3013B4DF-69C8-4518-B957-7FA70D356002}"/>
    <dgm:cxn modelId="{3F41B179-C837-4065-898D-3748444D34E0}" type="presOf" srcId="{ACBD4B12-CDFC-4245-AFD4-05BFBC6A42CD}" destId="{A3463033-2E55-4A50-B868-0331C39926E2}" srcOrd="0" destOrd="2"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F1A06F8B-7707-485E-BB31-E755A6C9CF82}" srcId="{48D71E75-FF32-460D-BF2B-D400DDB64EC4}" destId="{1F29937D-FBB1-4EBD-B49A-A098EB86190B}" srcOrd="0" destOrd="0" parTransId="{F7581D7F-428A-47DD-AE36-BB8E8D847544}" sibTransId="{2BC20B50-CC12-4E15-91AE-5F870D890F91}"/>
    <dgm:cxn modelId="{1D144093-027B-4789-B86D-9E586C4360D3}" srcId="{8B418944-A43C-4CA5-8070-E07F6C584A8C}" destId="{DB1A0B10-C45F-4A55-8CF2-90221C53EF93}" srcOrd="1" destOrd="0" parTransId="{B8CA5602-85DD-43C4-9BCF-A44AA05B9C81}" sibTransId="{4E80F719-8176-4ECA-93F7-CA16EEE59173}"/>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476C3AB3-3702-4F31-9290-9BE3567A27B2}" srcId="{48D71E75-FF32-460D-BF2B-D400DDB64EC4}" destId="{D21A51DD-2EC7-47F0-9B51-262E236F5EDA}" srcOrd="2" destOrd="0" parTransId="{C1AB7E47-0B27-46FF-BCB1-284E296F730C}" sibTransId="{6EB4A8D2-FD41-42E6-9D8A-01D123F503FB}"/>
    <dgm:cxn modelId="{BD298ABB-7C28-4B4E-97F8-27DA00929D7A}" srcId="{4390CB50-5166-48D8-99CA-E386D0DB8E6E}" destId="{8C5DD39C-76A9-4249-986E-B6778ACD3A2C}" srcOrd="1" destOrd="0" parTransId="{303B50CE-C5BE-4432-93DA-7CCA0AE2816E}" sibTransId="{C691D9AB-A587-4BE9-ADF7-4D77672A4093}"/>
    <dgm:cxn modelId="{D4FED7BD-1134-4D2F-86EC-615868507319}" srcId="{48D71E75-FF32-460D-BF2B-D400DDB64EC4}" destId="{ACBD4B12-CDFC-4245-AFD4-05BFBC6A42CD}" srcOrd="1" destOrd="0" parTransId="{9D138013-B100-4859-81B7-E922CFB1991B}" sibTransId="{6F48805E-D086-4E68-A437-77197833DF7C}"/>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98E3B9DE-FFD9-43C2-9E1F-6034FA7AD89C}" type="presOf" srcId="{8B418944-A43C-4CA5-8070-E07F6C584A8C}" destId="{8C96A032-99E7-4F02-A6B8-1803D52B7956}" srcOrd="0" destOrd="0" presId="urn:microsoft.com/office/officeart/2005/8/layout/vList5"/>
    <dgm:cxn modelId="{18DB20EB-3900-4341-ABF2-32A26A16578E}" type="presOf" srcId="{1F29937D-FBB1-4EBD-B49A-A098EB86190B}" destId="{A3463033-2E55-4A50-B868-0331C39926E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294141FB-370E-44A3-B8FD-E67128599DA4}" type="presOf" srcId="{030BD962-A826-487E-9B8B-53CA55CA504B}" destId="{26A8BF07-0D8E-4300-9899-C64780806612}"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Le 23 février 2021, l'Afghanistan a lancé la vaccination contre la COVID-19</a:t>
          </a:r>
          <a:r>
            <a:rPr lang="fr" sz="1400" b="0" i="0" u="none" baseline="0">
              <a:latin typeface="Arial"/>
              <a:ea typeface="Arial"/>
              <a:cs typeface="Arial"/>
              <a:sym typeface="Arial"/>
            </a:rPr>
            <a:t>.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Le pourcentage de doses de vaccin contre la COVID-19 administrées aux femmes était de seulement 41 % en août 2021.</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dirty="0"/>
            <a:t>Utiliser la perspective sexospécifique pour comprendre les meilleures pratiques et les défis à relever en matière de prestation de services et de collecte et d'analyse des données sur la vaccination.</a:t>
          </a:r>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49D09A0F-1B56-4EE9-A4C3-7894AB7F01EB}">
      <dgm:prSet phldrT="[Text]" custT="1"/>
      <dgm:spPr/>
      <dgm:t>
        <a:bodyPr/>
        <a:lstStyle/>
        <a:p>
          <a:pPr algn="ctr" rtl="0">
            <a:buFont typeface="Arial" panose="020B0604020202020204" pitchFamily="34" charset="0"/>
            <a:buNone/>
          </a:pPr>
          <a:endParaRPr lang="fr" sz="1400"/>
        </a:p>
      </dgm:t>
    </dgm:pt>
    <dgm:pt modelId="{EFB0E1BD-27D4-4456-A407-3FB392CE2A8D}" type="parTrans" cxnId="{91B3A67C-E066-44B9-AF6B-7FC943B9BECB}">
      <dgm:prSet/>
      <dgm:spPr/>
      <dgm:t>
        <a:bodyPr/>
        <a:lstStyle/>
        <a:p>
          <a:endParaRPr lang="fr"/>
        </a:p>
      </dgm:t>
    </dgm:pt>
    <dgm:pt modelId="{B29498D7-1793-43AB-8DAE-91516E6F3802}" type="sibTrans" cxnId="{91B3A67C-E066-44B9-AF6B-7FC943B9BECB}">
      <dgm:prSet/>
      <dgm:spPr/>
      <dgm:t>
        <a:bodyPr/>
        <a:lstStyle/>
        <a:p>
          <a:endParaRPr lang="fr"/>
        </a:p>
      </dgm:t>
    </dgm:pt>
    <dgm:pt modelId="{AFFEB29D-CD30-4BB9-A24A-19C528BBEF44}">
      <dgm:prSet phldrT="[Text]" custT="1"/>
      <dgm:spPr/>
      <dgm:t>
        <a:bodyPr/>
        <a:lstStyle/>
        <a:p>
          <a:pPr algn="ctr" rtl="0">
            <a:buFont typeface="Arial" panose="020B0604020202020204" pitchFamily="34" charset="0"/>
            <a:buChar char="•"/>
          </a:pPr>
          <a:r>
            <a:rPr lang="fr" sz="1400" b="0" i="0" u="none" baseline="0"/>
            <a:t>L'adoption au cours des phases initiales a été lente ; tandis que la couverture s'est améliorée au second semestre de l’année 2021, jusqu’en décembre 2021, seulement 10 % de la population avait reçu la première série de vaccins.</a:t>
          </a:r>
        </a:p>
      </dgm:t>
    </dgm:pt>
    <dgm:pt modelId="{1F85F2BA-B20D-46C5-B92A-8744A7523BC4}" type="parTrans" cxnId="{C6E152BF-DF3D-47B4-9772-8DB2CCC03CF0}">
      <dgm:prSet/>
      <dgm:spPr/>
      <dgm:t>
        <a:bodyPr/>
        <a:lstStyle/>
        <a:p>
          <a:endParaRPr lang="fr"/>
        </a:p>
      </dgm:t>
    </dgm:pt>
    <dgm:pt modelId="{7CF535F6-3B31-49AE-9465-7640305A67AC}" type="sibTrans" cxnId="{C6E152BF-DF3D-47B4-9772-8DB2CCC03CF0}">
      <dgm:prSet/>
      <dgm:spPr/>
      <dgm:t>
        <a:bodyPr/>
        <a:lstStyle/>
        <a:p>
          <a:endParaRPr lang="fr"/>
        </a:p>
      </dgm:t>
    </dgm:pt>
    <dgm:pt modelId="{D287346A-A490-48AE-AD5C-754C1CB728DC}">
      <dgm:prSet phldrT="[Text]" custT="1"/>
      <dgm:spPr/>
      <dgm:t>
        <a:bodyPr/>
        <a:lstStyle/>
        <a:p>
          <a:pPr algn="ctr" rtl="0">
            <a:buFont typeface="Arial" panose="020B0604020202020204" pitchFamily="34" charset="0"/>
            <a:buChar char="•"/>
          </a:pPr>
          <a:r>
            <a:rPr lang="fr" sz="1400" b="0" i="0" u="none" baseline="0"/>
            <a:t>Avec le changement de régime, l’accès des femmes aux services publics a diminué de manière significative, avec le risque d’inégalité croissante entre les sexes dans la couverture vaccinale contre la COVID-19.</a:t>
          </a:r>
        </a:p>
      </dgm:t>
    </dgm:pt>
    <dgm:pt modelId="{A78AAB7F-4EB0-420B-887D-8D0AD0EAEE70}" type="parTrans" cxnId="{81C7739D-FD19-47BA-B91F-E8A13625A6A6}">
      <dgm:prSet/>
      <dgm:spPr/>
      <dgm:t>
        <a:bodyPr/>
        <a:lstStyle/>
        <a:p>
          <a:endParaRPr lang="fr"/>
        </a:p>
      </dgm:t>
    </dgm:pt>
    <dgm:pt modelId="{18F96E3C-F408-4AB3-94D6-3B6B066C8DE9}" type="sibTrans" cxnId="{81C7739D-FD19-47BA-B91F-E8A13625A6A6}">
      <dgm:prSet/>
      <dgm:spPr/>
      <dgm:t>
        <a:bodyPr/>
        <a:lstStyle/>
        <a:p>
          <a:endParaRPr lang="fr"/>
        </a:p>
      </dgm:t>
    </dgm:pt>
    <dgm:pt modelId="{ADA07F54-ED5F-4CCA-A171-E9D3DC59F1B1}">
      <dgm:prSet phldrT="[Text]" custT="1"/>
      <dgm:spPr/>
      <dgm:t>
        <a:bodyPr/>
        <a:lstStyle/>
        <a:p>
          <a:pPr algn="ctr" rtl="0"/>
          <a:r>
            <a:rPr lang="fr" sz="1400" b="0" i="0" u="none" baseline="0"/>
            <a:t>Plaidoyer politique pour assurer la nomination d’un nombre suffisant de travailleuses de la santé afin d’améliorer l’accès pour les femmes.</a:t>
          </a:r>
        </a:p>
      </dgm:t>
    </dgm:pt>
    <dgm:pt modelId="{8BC63C75-3909-44E3-978F-571D1F2557E9}" type="parTrans" cxnId="{0D369476-8CBD-42DD-B9E3-DC99C2D8829F}">
      <dgm:prSet/>
      <dgm:spPr/>
      <dgm:t>
        <a:bodyPr/>
        <a:lstStyle/>
        <a:p>
          <a:endParaRPr lang="fr"/>
        </a:p>
      </dgm:t>
    </dgm:pt>
    <dgm:pt modelId="{92E96F68-3D55-4780-9A7D-EFD7AC2FB085}" type="sibTrans" cxnId="{0D369476-8CBD-42DD-B9E3-DC99C2D8829F}">
      <dgm:prSet/>
      <dgm:spPr/>
      <dgm:t>
        <a:bodyPr/>
        <a:lstStyle/>
        <a:p>
          <a:endParaRPr lang="fr"/>
        </a:p>
      </dgm:t>
    </dgm:pt>
    <dgm:pt modelId="{617ECE30-D149-47FD-83D8-C7F4BE5F2A03}">
      <dgm:prSet phldrT="[Text]" custT="1"/>
      <dgm:spPr/>
      <dgm:t>
        <a:bodyPr/>
        <a:lstStyle/>
        <a:p>
          <a:pPr algn="ctr" rtl="0"/>
          <a:r>
            <a:rPr lang="fr" sz="1400" b="0" i="0" u="none" baseline="0"/>
            <a:t>Matériel de communication sur mesure pour améliorer la demande et l'adoption chez les femmes.</a:t>
          </a:r>
        </a:p>
      </dgm:t>
    </dgm:pt>
    <dgm:pt modelId="{72AFF44B-A9A0-4074-9706-1CA30438D794}" type="parTrans" cxnId="{13D71AD2-95A1-42BE-BC4C-95952FE67CAF}">
      <dgm:prSet/>
      <dgm:spPr/>
      <dgm:t>
        <a:bodyPr/>
        <a:lstStyle/>
        <a:p>
          <a:endParaRPr lang="fr"/>
        </a:p>
      </dgm:t>
    </dgm:pt>
    <dgm:pt modelId="{CBF700D0-253E-46D1-86C2-C1ABD0A1A044}" type="sibTrans" cxnId="{13D71AD2-95A1-42BE-BC4C-95952FE67CAF}">
      <dgm:prSet/>
      <dgm:spPr/>
      <dgm:t>
        <a:bodyPr/>
        <a:lstStyle/>
        <a:p>
          <a:endParaRPr lang="fr"/>
        </a:p>
      </dgm:t>
    </dgm:pt>
    <dgm:pt modelId="{F5BAD644-FC83-4398-B852-D0F770E0EC06}">
      <dgm:prSet phldrT="[Text]" custT="1"/>
      <dgm:spPr/>
      <dgm:t>
        <a:bodyPr/>
        <a:lstStyle/>
        <a:p>
          <a:pPr algn="ctr" rtl="0"/>
          <a:r>
            <a:rPr lang="fr" sz="1400" b="0" i="0" u="none" baseline="0"/>
            <a:t>Collecte, analyse et utilisation de données ventilées par sexe pour suivre les progrès et prendre des mesures correctives.</a:t>
          </a:r>
        </a:p>
      </dgm:t>
    </dgm:pt>
    <dgm:pt modelId="{C6A4476B-7D66-4DBB-8F2D-5678FDE818C2}" type="parTrans" cxnId="{E8E48DEE-5626-4A7E-908F-C534A4E823D0}">
      <dgm:prSet/>
      <dgm:spPr/>
      <dgm:t>
        <a:bodyPr/>
        <a:lstStyle/>
        <a:p>
          <a:endParaRPr lang="fr"/>
        </a:p>
      </dgm:t>
    </dgm:pt>
    <dgm:pt modelId="{6D31C8F2-CA7C-4387-AAF2-32343AAE1271}" type="sibTrans" cxnId="{E8E48DEE-5626-4A7E-908F-C534A4E823D0}">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43797">
        <dgm:presLayoutVars>
          <dgm:bulletEnabled val="1"/>
        </dgm:presLayoutVars>
      </dgm:prSet>
      <dgm:spPr/>
    </dgm:pt>
  </dgm:ptLst>
  <dgm:cxnLst>
    <dgm:cxn modelId="{8851B308-47A0-4D08-A445-E304D4844780}" type="presOf" srcId="{F5BAD644-FC83-4398-B852-D0F770E0EC06}" destId="{A3463033-2E55-4A50-B868-0331C39926E2}" srcOrd="0" destOrd="3" presId="urn:microsoft.com/office/officeart/2005/8/layout/vList5"/>
    <dgm:cxn modelId="{F72FB209-5CB9-4850-85F0-E3FFFB7F34B1}" type="presOf" srcId="{AFFEB29D-CD30-4BB9-A24A-19C528BBEF44}" destId="{57B58D7B-DFD6-41FB-BE66-CD09EB811652}" srcOrd="0" destOrd="1" presId="urn:microsoft.com/office/officeart/2005/8/layout/vList5"/>
    <dgm:cxn modelId="{559EAC12-9BB1-46DE-96C9-7F45501235DB}" type="presOf" srcId="{8153EC4F-6C8C-471D-A39B-06340D6F7AAE}" destId="{80F46D1E-8939-4D69-BDE1-B1C16F3C74E8}" srcOrd="0" destOrd="0"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BB751751-56B4-467D-A9F6-59E04557F60C}" type="presOf" srcId="{92A0AF85-5BAA-497F-A9F7-5A3B34E9E4BE}" destId="{57B58D7B-DFD6-41FB-BE66-CD09EB811652}" srcOrd="0" destOrd="0" presId="urn:microsoft.com/office/officeart/2005/8/layout/vList5"/>
    <dgm:cxn modelId="{0D369476-8CBD-42DD-B9E3-DC99C2D8829F}" srcId="{8153EC4F-6C8C-471D-A39B-06340D6F7AAE}" destId="{ADA07F54-ED5F-4CCA-A171-E9D3DC59F1B1}" srcOrd="1" destOrd="0" parTransId="{8BC63C75-3909-44E3-978F-571D1F2557E9}" sibTransId="{92E96F68-3D55-4780-9A7D-EFD7AC2FB085}"/>
    <dgm:cxn modelId="{91B3A67C-E066-44B9-AF6B-7FC943B9BECB}" srcId="{8B418944-A43C-4CA5-8070-E07F6C584A8C}" destId="{49D09A0F-1B56-4EE9-A4C3-7894AB7F01EB}" srcOrd="2" destOrd="0" parTransId="{EFB0E1BD-27D4-4456-A407-3FB392CE2A8D}" sibTransId="{B29498D7-1793-43AB-8DAE-91516E6F3802}"/>
    <dgm:cxn modelId="{15D5BE7F-929F-4280-BFF1-DDD7D18C59F1}" srcId="{F88B266D-FB32-47DA-8FA7-CE4B5868E5D2}" destId="{8153EC4F-6C8C-471D-A39B-06340D6F7AAE}" srcOrd="2" destOrd="0" parTransId="{90EA02A4-EE82-4639-9AA7-B6A92397F19B}" sibTransId="{B4805742-9A11-432F-9D4B-E611CEBB5B0A}"/>
    <dgm:cxn modelId="{EB293B86-DB85-4B62-B2D0-C9463C0CA82B}" type="presOf" srcId="{D287346A-A490-48AE-AD5C-754C1CB728DC}" destId="{26A8BF07-0D8E-4300-9899-C64780806612}" srcOrd="0" destOrd="1" presId="urn:microsoft.com/office/officeart/2005/8/layout/vList5"/>
    <dgm:cxn modelId="{81C7739D-FD19-47BA-B91F-E8A13625A6A6}" srcId="{4390CB50-5166-48D8-99CA-E386D0DB8E6E}" destId="{D287346A-A490-48AE-AD5C-754C1CB728DC}" srcOrd="1" destOrd="0" parTransId="{A78AAB7F-4EB0-420B-887D-8D0AD0EAEE70}" sibTransId="{18F96E3C-F408-4AB3-94D6-3B6B066C8DE9}"/>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3E0014A5-A86F-4A5B-ADD9-2CEE570CF91D}" type="presOf" srcId="{ADA07F54-ED5F-4CCA-A171-E9D3DC59F1B1}" destId="{A3463033-2E55-4A50-B868-0331C39926E2}" srcOrd="0" destOrd="1" presId="urn:microsoft.com/office/officeart/2005/8/layout/vList5"/>
    <dgm:cxn modelId="{039E9CB4-F020-4BF5-A1C7-8A73A0194B3E}" type="presOf" srcId="{49D09A0F-1B56-4EE9-A4C3-7894AB7F01EB}" destId="{57B58D7B-DFD6-41FB-BE66-CD09EB811652}" srcOrd="0" destOrd="2" presId="urn:microsoft.com/office/officeart/2005/8/layout/vList5"/>
    <dgm:cxn modelId="{BD298ABB-7C28-4B4E-97F8-27DA00929D7A}" srcId="{4390CB50-5166-48D8-99CA-E386D0DB8E6E}" destId="{8C5DD39C-76A9-4249-986E-B6778ACD3A2C}" srcOrd="0" destOrd="0" parTransId="{303B50CE-C5BE-4432-93DA-7CCA0AE2816E}" sibTransId="{C691D9AB-A587-4BE9-ADF7-4D77672A4093}"/>
    <dgm:cxn modelId="{C6E152BF-DF3D-47B4-9772-8DB2CCC03CF0}" srcId="{8B418944-A43C-4CA5-8070-E07F6C584A8C}" destId="{AFFEB29D-CD30-4BB9-A24A-19C528BBEF44}" srcOrd="1" destOrd="0" parTransId="{1F85F2BA-B20D-46C5-B92A-8744A7523BC4}" sibTransId="{7CF535F6-3B31-49AE-9465-7640305A67AC}"/>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B1CD00C3-402E-410B-BC27-67EB237D9F6E}" type="presOf" srcId="{617ECE30-D149-47FD-83D8-C7F4BE5F2A03}" destId="{A3463033-2E55-4A50-B868-0331C39926E2}" srcOrd="0" destOrd="2" presId="urn:microsoft.com/office/officeart/2005/8/layout/vList5"/>
    <dgm:cxn modelId="{13D71AD2-95A1-42BE-BC4C-95952FE67CAF}" srcId="{8153EC4F-6C8C-471D-A39B-06340D6F7AAE}" destId="{617ECE30-D149-47FD-83D8-C7F4BE5F2A03}" srcOrd="2" destOrd="0" parTransId="{72AFF44B-A9A0-4074-9706-1CA30438D794}" sibTransId="{CBF700D0-253E-46D1-86C2-C1ABD0A1A044}"/>
    <dgm:cxn modelId="{98E3B9DE-FFD9-43C2-9E1F-6034FA7AD89C}" type="presOf" srcId="{8B418944-A43C-4CA5-8070-E07F6C584A8C}" destId="{8C96A032-99E7-4F02-A6B8-1803D52B7956}" srcOrd="0" destOrd="0" presId="urn:microsoft.com/office/officeart/2005/8/layout/vList5"/>
    <dgm:cxn modelId="{E8E48DEE-5626-4A7E-908F-C534A4E823D0}" srcId="{8153EC4F-6C8C-471D-A39B-06340D6F7AAE}" destId="{F5BAD644-FC83-4398-B852-D0F770E0EC06}" srcOrd="3" destOrd="0" parTransId="{C6A4476B-7D66-4DBB-8F2D-5678FDE818C2}" sibTransId="{6D31C8F2-CA7C-4387-AAF2-32343AAE1271}"/>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dirty="0"/>
            <a:t>Malgré une forte acceptation du vaccin (88 % des individus déclarent être prêts à se faire vacciner si le vaccin est disponible), seulement 20 % de la population éligible a été entièrement vaccinée et seulement 6 % dans les zones rurales.</a:t>
          </a:r>
          <a:endParaRPr lang="fr" sz="1400" dirty="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Les défis de l’administration au dernier kilomètre. </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dirty="0"/>
            <a:t>Partenariat entre le ministère de la Santé de la Sierra Leone, le Centre international de croissance (IGC), et les universités de Wageningen et Yale pour évaluer une stratégie utilisant des équipes mobiles de vaccination pour visiter des villages à moto</a:t>
          </a:r>
          <a:r>
            <a:rPr lang="ro-RO" sz="1400" b="0" i="0" u="none" baseline="0" dirty="0"/>
            <a:t>.</a:t>
          </a:r>
          <a:endParaRPr lang="fr" sz="1400" dirty="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B181D3A8-F436-4312-9E5D-26FFF439F2C8}">
      <dgm:prSet custT="1"/>
      <dgm:spPr/>
      <dgm:t>
        <a:bodyPr/>
        <a:lstStyle/>
        <a:p>
          <a:pPr algn="ctr" rtl="0">
            <a:buFont typeface="Arial" panose="020B0604020202020204" pitchFamily="34" charset="0"/>
            <a:buChar char="•"/>
          </a:pPr>
          <a:endParaRPr lang="fr" sz="1400"/>
        </a:p>
      </dgm:t>
    </dgm:pt>
    <dgm:pt modelId="{CB9C81F8-39CD-41A2-BA0B-DE521ED53D5F}" type="parTrans" cxnId="{5F39837F-435A-4B7E-B6B3-86ED6A89A5E9}">
      <dgm:prSet/>
      <dgm:spPr/>
      <dgm:t>
        <a:bodyPr/>
        <a:lstStyle/>
        <a:p>
          <a:endParaRPr lang="fr"/>
        </a:p>
      </dgm:t>
    </dgm:pt>
    <dgm:pt modelId="{272F114A-25DA-4E24-8DF8-9B80D71EF259}" type="sibTrans" cxnId="{5F39837F-435A-4B7E-B6B3-86ED6A89A5E9}">
      <dgm:prSet/>
      <dgm:spPr/>
      <dgm:t>
        <a:bodyPr/>
        <a:lstStyle/>
        <a:p>
          <a:endParaRPr lang="fr"/>
        </a:p>
      </dgm:t>
    </dgm:pt>
    <dgm:pt modelId="{CD442A4B-88DE-4A37-B555-EB5A8AEE5635}">
      <dgm:prSet custT="1"/>
      <dgm:spPr/>
      <dgm:t>
        <a:bodyPr/>
        <a:lstStyle/>
        <a:p>
          <a:pPr algn="ctr" rtl="0">
            <a:buFont typeface="Arial" panose="020B0604020202020204" pitchFamily="34" charset="0"/>
            <a:buChar char="•"/>
          </a:pPr>
          <a:endParaRPr lang="fr" sz="1400"/>
        </a:p>
      </dgm:t>
    </dgm:pt>
    <dgm:pt modelId="{0BE7C01D-EEF5-49E8-A6B2-E968220F3FDC}" type="parTrans" cxnId="{29EFAED0-E1E6-4A9C-942E-807E3677751B}">
      <dgm:prSet/>
      <dgm:spPr/>
      <dgm:t>
        <a:bodyPr/>
        <a:lstStyle/>
        <a:p>
          <a:endParaRPr lang="fr"/>
        </a:p>
      </dgm:t>
    </dgm:pt>
    <dgm:pt modelId="{BC9556C8-74B5-48DE-AD03-64AAF4D84CB3}" type="sibTrans" cxnId="{29EFAED0-E1E6-4A9C-942E-807E3677751B}">
      <dgm:prSet/>
      <dgm:spPr/>
      <dgm:t>
        <a:bodyPr/>
        <a:lstStyle/>
        <a:p>
          <a:endParaRPr lang="fr"/>
        </a:p>
      </dgm:t>
    </dgm:pt>
    <dgm:pt modelId="{F21C15E8-39FF-483C-9C77-B152AB2DFF84}">
      <dgm:prSet custT="1"/>
      <dgm:spPr/>
      <dgm:t>
        <a:bodyPr/>
        <a:lstStyle/>
        <a:p>
          <a:pPr algn="ctr" rtl="0">
            <a:buFont typeface="Arial" panose="020B0604020202020204" pitchFamily="34" charset="0"/>
            <a:buNone/>
          </a:pPr>
          <a:endParaRPr lang="fr" sz="1400"/>
        </a:p>
      </dgm:t>
    </dgm:pt>
    <dgm:pt modelId="{FFC89EC9-C928-42F3-AA28-99AE9B184E5C}" type="parTrans" cxnId="{ACD9371E-B84A-4A6D-8A86-DE4C6E22BFA9}">
      <dgm:prSet/>
      <dgm:spPr/>
      <dgm:t>
        <a:bodyPr/>
        <a:lstStyle/>
        <a:p>
          <a:endParaRPr lang="fr"/>
        </a:p>
      </dgm:t>
    </dgm:pt>
    <dgm:pt modelId="{9971453C-79D0-4A57-9370-C92702BC11BD}" type="sibTrans" cxnId="{ACD9371E-B84A-4A6D-8A86-DE4C6E22BFA9}">
      <dgm:prSet/>
      <dgm:spPr/>
      <dgm:t>
        <a:bodyPr/>
        <a:lstStyle/>
        <a:p>
          <a:endParaRPr lang="fr"/>
        </a:p>
      </dgm:t>
    </dgm:pt>
    <dgm:pt modelId="{01076908-B7BA-4D85-AB94-7F6189BD3C07}">
      <dgm:prSet custT="1"/>
      <dgm:spPr/>
      <dgm:t>
        <a:bodyPr/>
        <a:lstStyle/>
        <a:p>
          <a:pPr algn="ctr" rtl="0">
            <a:buFont typeface="Arial" panose="020B0604020202020204" pitchFamily="34" charset="0"/>
            <a:buChar char="•"/>
          </a:pPr>
          <a:r>
            <a:rPr lang="fr" sz="1400" b="0" i="0" u="none" baseline="0"/>
            <a:t>Même si les vaccins étaient disponibles dans les cliniques, 3 heures en moyenne sont nécessaires pour se rendre à un centre de vaccination dans chaque sens et cela coûte jusqu’à 6,50 dollars par voyage.</a:t>
          </a:r>
          <a:endParaRPr lang="fr" sz="1400"/>
        </a:p>
      </dgm:t>
    </dgm:pt>
    <dgm:pt modelId="{C5CEE3E0-4631-45A3-832B-74DB5FF9939A}" type="parTrans" cxnId="{536F2622-20FB-4F8B-90AC-546484965C8A}">
      <dgm:prSet/>
      <dgm:spPr/>
      <dgm:t>
        <a:bodyPr/>
        <a:lstStyle/>
        <a:p>
          <a:endParaRPr lang="fr"/>
        </a:p>
      </dgm:t>
    </dgm:pt>
    <dgm:pt modelId="{E3823EC0-9FD9-44E4-B77A-C74CD8BC747F}" type="sibTrans" cxnId="{536F2622-20FB-4F8B-90AC-546484965C8A}">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AE96BD13-11AF-4562-9747-4C83D873ED32}" type="presOf" srcId="{F21C15E8-39FF-483C-9C77-B152AB2DFF84}" destId="{57B58D7B-DFD6-41FB-BE66-CD09EB811652}" srcOrd="0" destOrd="0" presId="urn:microsoft.com/office/officeart/2005/8/layout/vList5"/>
    <dgm:cxn modelId="{F3116C1A-41EE-494A-AE18-F318B29D489C}" type="presOf" srcId="{01076908-B7BA-4D85-AB94-7F6189BD3C07}" destId="{26A8BF07-0D8E-4300-9899-C64780806612}" srcOrd="0" destOrd="1" presId="urn:microsoft.com/office/officeart/2005/8/layout/vList5"/>
    <dgm:cxn modelId="{ACD9371E-B84A-4A6D-8A86-DE4C6E22BFA9}" srcId="{8B418944-A43C-4CA5-8070-E07F6C584A8C}" destId="{F21C15E8-39FF-483C-9C77-B152AB2DFF84}" srcOrd="0" destOrd="0" parTransId="{FFC89EC9-C928-42F3-AA28-99AE9B184E5C}" sibTransId="{9971453C-79D0-4A57-9370-C92702BC11BD}"/>
    <dgm:cxn modelId="{536F2622-20FB-4F8B-90AC-546484965C8A}" srcId="{4390CB50-5166-48D8-99CA-E386D0DB8E6E}" destId="{01076908-B7BA-4D85-AB94-7F6189BD3C07}" srcOrd="1" destOrd="0" parTransId="{C5CEE3E0-4631-45A3-832B-74DB5FF9939A}" sibTransId="{E3823EC0-9FD9-44E4-B77A-C74CD8BC747F}"/>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3C0D5F6C-770D-4D7A-A347-8E70BC511B21}" type="presOf" srcId="{B181D3A8-F436-4312-9E5D-26FFF439F2C8}" destId="{57B58D7B-DFD6-41FB-BE66-CD09EB811652}" srcOrd="0" destOrd="3" presId="urn:microsoft.com/office/officeart/2005/8/layout/vList5"/>
    <dgm:cxn modelId="{A0086856-F95B-4DC0-86EE-68356C585D67}" type="presOf" srcId="{BEA8A8E3-309C-4A23-B683-DCF16FEF0672}" destId="{57B58D7B-DFD6-41FB-BE66-CD09EB811652}" srcOrd="0" destOrd="1" presId="urn:microsoft.com/office/officeart/2005/8/layout/vList5"/>
    <dgm:cxn modelId="{48D08676-DE77-4399-9314-1B45F49006B1}" srcId="{8B418944-A43C-4CA5-8070-E07F6C584A8C}" destId="{BEA8A8E3-309C-4A23-B683-DCF16FEF0672}" srcOrd="1" destOrd="0" parTransId="{F4448C42-3BC2-4DE2-A62B-A860B0DDDBA5}" sibTransId="{69494F42-E35B-45DC-B59A-19374D3BFAFA}"/>
    <dgm:cxn modelId="{5F39837F-435A-4B7E-B6B3-86ED6A89A5E9}" srcId="{8B418944-A43C-4CA5-8070-E07F6C584A8C}" destId="{B181D3A8-F436-4312-9E5D-26FFF439F2C8}" srcOrd="3" destOrd="0" parTransId="{CB9C81F8-39CD-41A2-BA0B-DE521ED53D5F}" sibTransId="{272F114A-25DA-4E24-8DF8-9B80D71EF259}"/>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C2F9EAB4-EE3A-4E15-848F-F56B2CEEFC34}" type="presOf" srcId="{A49FECB5-2BFF-4F3E-9257-255BC76CBD55}" destId="{26A8BF07-0D8E-4300-9899-C6478080661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29EFAED0-E1E6-4A9C-942E-807E3677751B}" srcId="{8B418944-A43C-4CA5-8070-E07F6C584A8C}" destId="{CD442A4B-88DE-4A37-B555-EB5A8AEE5635}" srcOrd="2" destOrd="0" parTransId="{0BE7C01D-EEF5-49E8-A6B2-E968220F3FDC}" sibTransId="{BC9556C8-74B5-48DE-AD03-64AAF4D84CB3}"/>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074EC4F9-277B-499C-AEF7-5D00FD3FCE0E}" type="presOf" srcId="{CD442A4B-88DE-4A37-B555-EB5A8AEE5635}" destId="{57B58D7B-DFD6-41FB-BE66-CD09EB811652}" srcOrd="0" destOrd="2"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ASSURER UN FINANCEMENT ADÉQUAT</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1"/>
            </a:rPr>
            <a:t>Bolivie</a:t>
          </a:r>
          <a:r>
            <a:rPr lang="fr" sz="1200" b="0" i="0" u="none" kern="1200" baseline="0" dirty="0">
              <a:solidFill>
                <a:schemeClr val="accent1">
                  <a:lumMod val="25000"/>
                  <a:lumOff val="75000"/>
                </a:schemeClr>
              </a:solidFill>
            </a:rPr>
            <a:t> :</a:t>
          </a:r>
          <a:r>
            <a:rPr lang="fr" sz="1200" b="0" i="0" u="none" kern="1200" baseline="0" dirty="0">
              <a:solidFill>
                <a:schemeClr val="bg1"/>
              </a:solidFill>
            </a:rPr>
            <a:t> Le bureau ministériel a mobilisé des ressources pour assurer la mise à disposition de ressources financières adéquates en vue de la mise en œuvre des activités prévues et a mis en place des mesures strictes afin d’optimiser l’utilisation des fond</a:t>
          </a:r>
          <a:r>
            <a:rPr lang="ro-RO" sz="1200" b="0" i="0" u="none" kern="1200" baseline="0" dirty="0">
              <a:solidFill>
                <a:schemeClr val="bg1"/>
              </a:solidFill>
            </a:rPr>
            <a:t>s.</a:t>
          </a:r>
          <a:endParaRPr lang="fr" sz="1200" b="0" i="0" u="none" kern="1200" baseline="0" dirty="0">
            <a:solidFill>
              <a:schemeClr val="tx1"/>
            </a:solidFill>
          </a:endParaRP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LEADERSHIP EXEMPLAIRE ET SOLIDARITÉ INTERSECTORIELLE</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2"/>
            </a:rPr>
            <a:t>Bhoutan</a:t>
          </a:r>
          <a:r>
            <a:rPr lang="fr" sz="1200" b="0" i="0" u="none" kern="1200" baseline="0" dirty="0">
              <a:solidFill>
                <a:schemeClr val="accent1">
                  <a:lumMod val="25000"/>
                  <a:lumOff val="75000"/>
                </a:schemeClr>
              </a:solidFill>
            </a:rPr>
            <a:t> :</a:t>
          </a:r>
          <a:r>
            <a:rPr lang="fr" sz="1200" b="0" i="0" u="none" kern="1200" baseline="0" dirty="0">
              <a:solidFill>
                <a:schemeClr val="bg1"/>
              </a:solidFill>
            </a:rPr>
            <a:t> le leadership exemplaire du plus haut niveau et la solidarité des différents secteurs au niveau central et au niveau du district ont contribué au succès de la campagne de vaccination contre la COVID-19. </a:t>
          </a:r>
        </a:p>
        <a:p>
          <a:pPr marL="0" lvl="0" indent="0" algn="l" defTabSz="533400" rtl="0">
            <a:lnSpc>
              <a:spcPct val="90000"/>
            </a:lnSpc>
            <a:spcBef>
              <a:spcPct val="0"/>
            </a:spcBef>
            <a:spcAft>
              <a:spcPct val="35000"/>
            </a:spcAft>
            <a:buNone/>
          </a:pPr>
          <a:endParaRPr lang="fr" sz="1200" kern="1200" dirty="0">
            <a:solidFill>
              <a:schemeClr val="tx1"/>
            </a:solidFill>
          </a:endParaRP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tyle>
          <a:lnRef idx="0">
            <a:scrgbClr r="0" g="0" b="0"/>
          </a:lnRef>
          <a:fillRef idx="0">
            <a:scrgbClr r="0" g="0" b="0"/>
          </a:fillRef>
          <a:effectRef idx="0">
            <a:scrgbClr r="0" g="0" b="0"/>
          </a:effectRef>
          <a:fontRef idx="minor">
            <a:schemeClr val="lt1"/>
          </a:fontRef>
        </dgm:style>
      </dgm:prSet>
      <dgm:spPr>
        <a:solidFill>
          <a:schemeClr val="accent4"/>
        </a:solidFill>
        <a:ln>
          <a:noFill/>
        </a:ln>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STRUCTURES DE GOUVERNANCE ET DE COORDINATION NATIONALES CLAIRES</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3"/>
            </a:rPr>
            <a:t>Ghana </a:t>
          </a:r>
          <a:r>
            <a:rPr lang="fr" sz="1200" b="0" i="0" u="none" kern="1200" baseline="0" dirty="0">
              <a:solidFill>
                <a:schemeClr val="accent1">
                  <a:lumMod val="25000"/>
                  <a:lumOff val="75000"/>
                </a:schemeClr>
              </a:solidFill>
              <a:hlinkClick xmlns:r="http://schemas.openxmlformats.org/officeDocument/2006/relationships" r:id="rId3"/>
            </a:rPr>
            <a:t>:</a:t>
          </a:r>
          <a:r>
            <a:rPr lang="fr" sz="1200" b="0" i="0" u="none" kern="1200" baseline="0" dirty="0">
              <a:solidFill>
                <a:schemeClr val="bg1"/>
              </a:solidFill>
            </a:rPr>
            <a:t> Des structures nationales claires pour la coordination et le suivi de la mise en œuvre du plan de vaccination contre la COVID-19 ont facilité le déploiement des vaccins</a:t>
          </a:r>
          <a:r>
            <a:rPr lang="ro-RO" sz="1200" b="0" i="0" u="none" kern="1200" baseline="0" dirty="0">
              <a:solidFill>
                <a:schemeClr val="bg1"/>
              </a:solidFill>
            </a:rPr>
            <a:t>.</a:t>
          </a:r>
          <a:endParaRPr lang="fr" sz="1200" b="0" i="0" u="none" kern="1200" baseline="0" dirty="0">
            <a:solidFill>
              <a:schemeClr val="bg1"/>
            </a:solidFill>
          </a:endParaRPr>
        </a:p>
        <a:p>
          <a:pPr marL="0" lvl="0" indent="0" algn="l" defTabSz="533400" rtl="0">
            <a:lnSpc>
              <a:spcPct val="90000"/>
            </a:lnSpc>
            <a:spcBef>
              <a:spcPct val="0"/>
            </a:spcBef>
            <a:spcAft>
              <a:spcPct val="35000"/>
            </a:spcAft>
            <a:buNone/>
          </a:pPr>
          <a:endParaRPr lang="fr" sz="1200" kern="1200" dirty="0">
            <a:solidFill>
              <a:schemeClr val="tx1"/>
            </a:solidFill>
          </a:endParaRP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106" custScaleY="97106" custLinFactNeighborX="-29839" custLinFactNeighborY="12686"/>
      <dgm:spPr>
        <a:blipFill rotWithShape="1">
          <a:blip xmlns:r="http://schemas.openxmlformats.org/officeDocument/2006/relationships" r:embed="rId4">
            <a:duotone>
              <a:schemeClr val="accent1">
                <a:shade val="45000"/>
                <a:satMod val="135000"/>
              </a:schemeClr>
              <a:prstClr val="white"/>
            </a:duotone>
            <a:extLst>
              <a:ext uri="{BEBA8EAE-BF5A-486C-A8C5-ECC9F3942E4B}">
                <a14:imgProps xmlns:a14="http://schemas.microsoft.com/office/drawing/2010/main">
                  <a14:imgLayer r:embed="rId5">
                    <a14:imgEffect>
                      <a14:artisticPhotocopy/>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t="-2000" b="-2000"/>
          </a:stretch>
        </a:blipFill>
        <a:ln>
          <a:solidFill>
            <a:srgbClr val="7F7F7F"/>
          </a:solidFill>
        </a:ln>
      </dgm:spPr>
    </dgm:pt>
    <dgm:pt modelId="{231C5DC9-3B94-4233-B75F-2F187107BF74}" type="pres">
      <dgm:prSet presAssocID="{012CEA51-7305-48A0-AF33-E67B6539B7AE}" presName="txShp" presStyleLbl="node1" presStyleIdx="0" presStyleCnt="3" custScaleX="129617" custLinFactNeighborX="5567" custLinFactNeighborY="11931">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9116" custLinFactNeighborY="5292"/>
      <dgm:spPr>
        <a:blipFill rotWithShape="1">
          <a:blip xmlns:r="http://schemas.openxmlformats.org/officeDocument/2006/relationships"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29617" custLinFactNeighborX="5567" custLinFactNeighborY="5292">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51252" custLinFactNeighborY="-2901"/>
      <dgm:spPr>
        <a:blipFill rotWithShape="1">
          <a:blip xmlns:r="http://schemas.openxmlformats.org/officeDocument/2006/relationships"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9617" custLinFactNeighborX="5567">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a:t> ​Le Liberia a enregistré le 1</a:t>
          </a:r>
          <a:r>
            <a:rPr lang="fr" sz="1400" b="0" i="0" u="none" baseline="30000"/>
            <a:t>e</a:t>
          </a:r>
          <a:r>
            <a:rPr lang="fr" sz="1400" b="0" i="0" u="none" baseline="0"/>
            <a:t> cas confirmé de COVID-19 le 16 mars 2020.</a:t>
          </a: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Rupture de stock des vaccins, lacunes dans les processus d’inventaire et distribution sous-optimale de vaccins des dépôts aux comtés.</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dirty="0"/>
            <a:t>Approche de vaccination communautaire amenant les vaccins vers la population (de maison en maison, de rue en rue et visites scolaires)</a:t>
          </a:r>
          <a:r>
            <a:rPr lang="ro-RO" sz="1400" b="0" i="0" u="none" baseline="0" dirty="0"/>
            <a:t>.</a:t>
          </a:r>
          <a:endParaRPr lang="fr" sz="1400" dirty="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839005A6-AE65-4D80-B14E-66793779BBEE}">
      <dgm:prSet custT="1"/>
      <dgm:spPr/>
      <dgm:t>
        <a:bodyPr/>
        <a:lstStyle/>
        <a:p>
          <a:pPr algn="ctr" rtl="0">
            <a:buFont typeface="Arial" panose="020B0604020202020204" pitchFamily="34" charset="0"/>
            <a:buChar char="•"/>
          </a:pPr>
          <a:r>
            <a:rPr lang="fr" sz="1400" b="0" i="0" u="none" baseline="0" dirty="0"/>
            <a:t>Un certain nombre de stratégies et d'interventions ont été adoptées par le gouvernement libérien dans le cadre du système national de gestion des incidents (SGI).  </a:t>
          </a:r>
          <a:endParaRPr lang="fr" sz="1400" dirty="0"/>
        </a:p>
      </dgm:t>
    </dgm:pt>
    <dgm:pt modelId="{814009DF-13CB-4628-A9AC-56BE3654CD37}" type="parTrans" cxnId="{63705BF4-1790-4882-8DCC-00C47094C75B}">
      <dgm:prSet/>
      <dgm:spPr/>
      <dgm:t>
        <a:bodyPr/>
        <a:lstStyle/>
        <a:p>
          <a:endParaRPr lang="fr"/>
        </a:p>
      </dgm:t>
    </dgm:pt>
    <dgm:pt modelId="{E10BD130-5798-4EE8-BAA9-2B3622CD3958}" type="sibTrans" cxnId="{63705BF4-1790-4882-8DCC-00C47094C75B}">
      <dgm:prSet/>
      <dgm:spPr/>
      <dgm:t>
        <a:bodyPr/>
        <a:lstStyle/>
        <a:p>
          <a:endParaRPr lang="fr"/>
        </a:p>
      </dgm:t>
    </dgm:pt>
    <dgm:pt modelId="{BCA5A874-F97B-454A-A7A8-079D9634ABC8}">
      <dgm:prSet custT="1"/>
      <dgm:spPr/>
      <dgm:t>
        <a:bodyPr/>
        <a:lstStyle/>
        <a:p>
          <a:pPr algn="ctr" rtl="0">
            <a:buFont typeface="Arial" panose="020B0604020202020204" pitchFamily="34" charset="0"/>
            <a:buChar char="•"/>
          </a:pPr>
          <a:r>
            <a:rPr lang="fr" sz="1400" b="0" i="0" u="none" baseline="0"/>
            <a:t>Une série de campagnes intensives de vaccination contre la COVID-19, incluant mais sans s'y limiter, la vaccination contre la COVID-19, a été menée d'avril 2021 à juillet 2022. </a:t>
          </a:r>
          <a:endParaRPr lang="fr" sz="1400"/>
        </a:p>
      </dgm:t>
    </dgm:pt>
    <dgm:pt modelId="{8F7ABFE4-ED56-4600-8A48-D8A309F6A634}" type="parTrans" cxnId="{2D89A0B3-1150-4022-ADEB-2DEAE48A0C9D}">
      <dgm:prSet/>
      <dgm:spPr/>
      <dgm:t>
        <a:bodyPr/>
        <a:lstStyle/>
        <a:p>
          <a:endParaRPr lang="fr"/>
        </a:p>
      </dgm:t>
    </dgm:pt>
    <dgm:pt modelId="{DEC5E8CB-0E1B-437F-A473-6FF9FFAF0051}" type="sibTrans" cxnId="{2D89A0B3-1150-4022-ADEB-2DEAE48A0C9D}">
      <dgm:prSet/>
      <dgm:spPr/>
      <dgm:t>
        <a:bodyPr/>
        <a:lstStyle/>
        <a:p>
          <a:endParaRPr lang="fr"/>
        </a:p>
      </dgm:t>
    </dgm:pt>
    <dgm:pt modelId="{52DD580C-06DC-4964-AEA6-B3C7E04CF78F}">
      <dgm:prSet custT="1"/>
      <dgm:spPr/>
      <dgm:t>
        <a:bodyPr/>
        <a:lstStyle/>
        <a:p>
          <a:pPr algn="ctr" rtl="0">
            <a:buFont typeface="Arial" panose="020B0604020202020204" pitchFamily="34" charset="0"/>
            <a:buChar char="•"/>
          </a:pPr>
          <a:r>
            <a:rPr lang="fr" sz="1400" b="0" i="0" u="none" baseline="0" dirty="0"/>
            <a:t>Mauvais accès à certaines communautés en raison de réseaux routiers de mauvaise qualité.</a:t>
          </a:r>
          <a:endParaRPr lang="fr" sz="1400" dirty="0"/>
        </a:p>
      </dgm:t>
    </dgm:pt>
    <dgm:pt modelId="{56F50002-EEDF-4405-AFCA-7D16D0BD70C4}" type="parTrans" cxnId="{B9929F9A-3BF5-4246-8217-BD8FD59B9BF9}">
      <dgm:prSet/>
      <dgm:spPr/>
      <dgm:t>
        <a:bodyPr/>
        <a:lstStyle/>
        <a:p>
          <a:endParaRPr lang="fr"/>
        </a:p>
      </dgm:t>
    </dgm:pt>
    <dgm:pt modelId="{308C4A5B-5C2C-4027-9808-7C9766EF848C}" type="sibTrans" cxnId="{B9929F9A-3BF5-4246-8217-BD8FD59B9BF9}">
      <dgm:prSet/>
      <dgm:spPr/>
      <dgm:t>
        <a:bodyPr/>
        <a:lstStyle/>
        <a:p>
          <a:endParaRPr lang="fr"/>
        </a:p>
      </dgm:t>
    </dgm:pt>
    <dgm:pt modelId="{C79FD31E-0AC7-4381-94EE-3D58F0C0A1E9}">
      <dgm:prSet custT="1"/>
      <dgm:spPr/>
      <dgm:t>
        <a:bodyPr/>
        <a:lstStyle/>
        <a:p>
          <a:pPr algn="ctr" rtl="0">
            <a:buFont typeface="Arial" panose="020B0604020202020204" pitchFamily="34" charset="0"/>
            <a:buChar char="•"/>
          </a:pPr>
          <a:r>
            <a:rPr lang="fr" sz="1400" b="0" i="0" u="none" baseline="0"/>
            <a:t>Épidémie concomitante de rougeole qui dépasse la capacité des ressources humaines.</a:t>
          </a:r>
          <a:endParaRPr lang="fr" sz="1400"/>
        </a:p>
      </dgm:t>
    </dgm:pt>
    <dgm:pt modelId="{4CEAFB94-F451-44CD-B402-5F4ADFCA06B5}" type="parTrans" cxnId="{599E6EBD-4AEE-40BD-9C08-FC79B71B323A}">
      <dgm:prSet/>
      <dgm:spPr/>
      <dgm:t>
        <a:bodyPr/>
        <a:lstStyle/>
        <a:p>
          <a:endParaRPr lang="fr"/>
        </a:p>
      </dgm:t>
    </dgm:pt>
    <dgm:pt modelId="{D569A1E0-8C77-46E2-9776-31AE5AC304C3}" type="sibTrans" cxnId="{599E6EBD-4AEE-40BD-9C08-FC79B71B323A}">
      <dgm:prSet/>
      <dgm:spPr/>
      <dgm:t>
        <a:bodyPr/>
        <a:lstStyle/>
        <a:p>
          <a:endParaRPr lang="fr"/>
        </a:p>
      </dgm:t>
    </dgm:pt>
    <dgm:pt modelId="{4B277485-1E42-425C-A2B6-5CE725223979}">
      <dgm:prSet custT="1"/>
      <dgm:spPr/>
      <dgm:t>
        <a:bodyPr/>
        <a:lstStyle/>
        <a:p>
          <a:pPr algn="ctr" rtl="0">
            <a:buFont typeface="Arial" panose="020B0604020202020204" pitchFamily="34" charset="0"/>
            <a:buChar char="•"/>
          </a:pPr>
          <a:r>
            <a:rPr lang="fr" sz="1400" b="0" i="0" u="none" baseline="0" dirty="0"/>
            <a:t>Les membres de la communauté ne se font pas vacciner dans les établissements de santé les plus proches</a:t>
          </a:r>
          <a:r>
            <a:rPr lang="ro-RO" sz="1400" b="0" i="0" u="none" baseline="0" dirty="0"/>
            <a:t>.</a:t>
          </a:r>
          <a:endParaRPr lang="fr" sz="1400" dirty="0"/>
        </a:p>
      </dgm:t>
    </dgm:pt>
    <dgm:pt modelId="{127EF22B-D560-428B-A6B6-60F0B47DABEB}" type="parTrans" cxnId="{EF462BE1-DDE4-477A-B62F-A1492E27C863}">
      <dgm:prSet/>
      <dgm:spPr/>
      <dgm:t>
        <a:bodyPr/>
        <a:lstStyle/>
        <a:p>
          <a:endParaRPr lang="fr"/>
        </a:p>
      </dgm:t>
    </dgm:pt>
    <dgm:pt modelId="{B49ADB59-1AC9-41B8-9473-E5624F207FA6}" type="sibTrans" cxnId="{EF462BE1-DDE4-477A-B62F-A1492E27C863}">
      <dgm:prSet/>
      <dgm:spPr/>
      <dgm:t>
        <a:bodyPr/>
        <a:lstStyle/>
        <a:p>
          <a:endParaRPr lang="fr"/>
        </a:p>
      </dgm:t>
    </dgm:pt>
    <dgm:pt modelId="{705347D9-6165-4AC7-BF8E-580D4496F086}">
      <dgm:prSet custT="1"/>
      <dgm:spPr/>
      <dgm:t>
        <a:bodyPr/>
        <a:lstStyle/>
        <a:p>
          <a:pPr algn="ctr" rtl="0">
            <a:buFont typeface="Arial" panose="020B0604020202020204" pitchFamily="34" charset="0"/>
            <a:buChar char="•"/>
          </a:pPr>
          <a:r>
            <a:rPr lang="fr" sz="1400" b="0" i="0" u="none" baseline="0"/>
            <a:t>Soutien opérationnel non uniforme pour tous les comtés.</a:t>
          </a:r>
          <a:endParaRPr lang="fr" sz="1400"/>
        </a:p>
      </dgm:t>
    </dgm:pt>
    <dgm:pt modelId="{2F323856-E63B-464A-A553-856405A60F29}" type="parTrans" cxnId="{D220AA4B-AC05-4984-92EB-5C11B921D353}">
      <dgm:prSet/>
      <dgm:spPr/>
      <dgm:t>
        <a:bodyPr/>
        <a:lstStyle/>
        <a:p>
          <a:endParaRPr lang="fr"/>
        </a:p>
      </dgm:t>
    </dgm:pt>
    <dgm:pt modelId="{646A2F77-09C8-4E29-B40F-1BC983274AFA}" type="sibTrans" cxnId="{D220AA4B-AC05-4984-92EB-5C11B921D353}">
      <dgm:prSet/>
      <dgm:spPr/>
      <dgm:t>
        <a:bodyPr/>
        <a:lstStyle/>
        <a:p>
          <a:endParaRPr lang="fr"/>
        </a:p>
      </dgm:t>
    </dgm:pt>
    <dgm:pt modelId="{11B1C087-132D-49F6-810A-770B919A8BF4}">
      <dgm:prSet custT="1"/>
      <dgm:spPr/>
      <dgm:t>
        <a:bodyPr/>
        <a:lstStyle/>
        <a:p>
          <a:pPr algn="ctr" rtl="0"/>
          <a:r>
            <a:rPr lang="fr" sz="1400" b="0" i="0" u="none" baseline="0"/>
            <a:t>Intégration du dépistage de la COVID-19 à la vaccination.</a:t>
          </a:r>
          <a:endParaRPr lang="fr" sz="1400"/>
        </a:p>
      </dgm:t>
    </dgm:pt>
    <dgm:pt modelId="{A7A1E79A-FEBC-44E1-AC6A-C378A0BD8165}" type="parTrans" cxnId="{6693CB34-8772-476B-99FA-2BE5F0DB6768}">
      <dgm:prSet/>
      <dgm:spPr/>
      <dgm:t>
        <a:bodyPr/>
        <a:lstStyle/>
        <a:p>
          <a:endParaRPr lang="fr"/>
        </a:p>
      </dgm:t>
    </dgm:pt>
    <dgm:pt modelId="{79AEA115-25A3-4D84-8C92-B670C81F3726}" type="sibTrans" cxnId="{6693CB34-8772-476B-99FA-2BE5F0DB6768}">
      <dgm:prSet/>
      <dgm:spPr/>
      <dgm:t>
        <a:bodyPr/>
        <a:lstStyle/>
        <a:p>
          <a:endParaRPr lang="fr"/>
        </a:p>
      </dgm:t>
    </dgm:pt>
    <dgm:pt modelId="{4D94057A-F0B8-42D0-A965-B6A8E543A515}">
      <dgm:prSet custT="1"/>
      <dgm:spPr/>
      <dgm:t>
        <a:bodyPr/>
        <a:lstStyle/>
        <a:p>
          <a:pPr algn="ctr" rtl="0"/>
          <a:r>
            <a:rPr lang="fr" sz="1400" b="0" i="0" u="none" baseline="0"/>
            <a:t>Engagement des leaders influents à travailler au sein de leurs communautés pour promouvoir la demande et améliorer l'acceptation de la communauté.</a:t>
          </a:r>
          <a:endParaRPr lang="fr" sz="1400"/>
        </a:p>
      </dgm:t>
    </dgm:pt>
    <dgm:pt modelId="{CEF0B326-CCA6-4BAD-876F-ED3477EBFE72}" type="parTrans" cxnId="{6C47FD78-5D97-4EFD-94E3-BA547652470F}">
      <dgm:prSet/>
      <dgm:spPr/>
      <dgm:t>
        <a:bodyPr/>
        <a:lstStyle/>
        <a:p>
          <a:endParaRPr lang="fr"/>
        </a:p>
      </dgm:t>
    </dgm:pt>
    <dgm:pt modelId="{7C35554B-7C8C-4583-9A4F-80F59E22089E}" type="sibTrans" cxnId="{6C47FD78-5D97-4EFD-94E3-BA547652470F}">
      <dgm:prSet/>
      <dgm:spPr/>
      <dgm:t>
        <a:bodyPr/>
        <a:lstStyle/>
        <a:p>
          <a:endParaRPr lang="fr"/>
        </a:p>
      </dgm:t>
    </dgm:pt>
    <dgm:pt modelId="{25C7D20D-692F-4750-A839-6FDD224F4923}">
      <dgm:prSet custT="1"/>
      <dgm:spPr/>
      <dgm:t>
        <a:bodyPr/>
        <a:lstStyle/>
        <a:p>
          <a:pPr algn="ctr" rtl="0"/>
          <a:r>
            <a:rPr lang="fr" sz="1400" b="0" i="0" u="none" baseline="0"/>
            <a:t>Vaccination axée sur les performances avec une décentralisation et une supervision solide. </a:t>
          </a:r>
          <a:endParaRPr lang="fr" sz="1400"/>
        </a:p>
      </dgm:t>
    </dgm:pt>
    <dgm:pt modelId="{FAF19F4E-D68E-417E-B65A-16010AD0B22B}" type="parTrans" cxnId="{D55BF5EE-4B65-49B9-84C4-644857461DCF}">
      <dgm:prSet/>
      <dgm:spPr/>
      <dgm:t>
        <a:bodyPr/>
        <a:lstStyle/>
        <a:p>
          <a:endParaRPr lang="fr"/>
        </a:p>
      </dgm:t>
    </dgm:pt>
    <dgm:pt modelId="{6B97BA6C-64BD-440E-A7D6-25E00ABFC1D9}" type="sibTrans" cxnId="{D55BF5EE-4B65-49B9-84C4-644857461DCF}">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custScaleY="130619">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CBAE1E03-613D-4094-9227-5BEECE37E910}" type="presOf" srcId="{4D94057A-F0B8-42D0-A965-B6A8E543A515}" destId="{A3463033-2E55-4A50-B868-0331C39926E2}" srcOrd="0" destOrd="3" presId="urn:microsoft.com/office/officeart/2005/8/layout/vList5"/>
    <dgm:cxn modelId="{F1C54B09-4E91-4ECC-9622-30CBCFB45D14}" type="presOf" srcId="{C79FD31E-0AC7-4381-94EE-3D58F0C0A1E9}" destId="{26A8BF07-0D8E-4300-9899-C64780806612}" srcOrd="0" destOrd="3" presId="urn:microsoft.com/office/officeart/2005/8/layout/vList5"/>
    <dgm:cxn modelId="{3869DC09-8CDD-4DA1-97D1-E3F4DB98A7FC}" type="presOf" srcId="{25C7D20D-692F-4750-A839-6FDD224F4923}" destId="{A3463033-2E55-4A50-B868-0331C39926E2}" srcOrd="0" destOrd="2" presId="urn:microsoft.com/office/officeart/2005/8/layout/vList5"/>
    <dgm:cxn modelId="{559EAC12-9BB1-46DE-96C9-7F45501235DB}" type="presOf" srcId="{8153EC4F-6C8C-471D-A39B-06340D6F7AAE}" destId="{80F46D1E-8939-4D69-BDE1-B1C16F3C74E8}" srcOrd="0" destOrd="0"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D9D1562B-499E-4650-B9E8-564143B6602C}" type="presOf" srcId="{4B277485-1E42-425C-A2B6-5CE725223979}" destId="{26A8BF07-0D8E-4300-9899-C64780806612}" srcOrd="0" destOrd="4" presId="urn:microsoft.com/office/officeart/2005/8/layout/vList5"/>
    <dgm:cxn modelId="{6693CB34-8772-476B-99FA-2BE5F0DB6768}" srcId="{8153EC4F-6C8C-471D-A39B-06340D6F7AAE}" destId="{11B1C087-132D-49F6-810A-770B919A8BF4}" srcOrd="1" destOrd="0" parTransId="{A7A1E79A-FEBC-44E1-AC6A-C378A0BD8165}" sibTransId="{79AEA115-25A3-4D84-8C92-B670C81F3726}"/>
    <dgm:cxn modelId="{A29C645C-3F5A-4E6B-8F22-740060754214}" type="presOf" srcId="{11B1C087-132D-49F6-810A-770B919A8BF4}" destId="{A3463033-2E55-4A50-B868-0331C39926E2}" srcOrd="0" destOrd="1" presId="urn:microsoft.com/office/officeart/2005/8/layout/vList5"/>
    <dgm:cxn modelId="{D220AA4B-AC05-4984-92EB-5C11B921D353}" srcId="{4390CB50-5166-48D8-99CA-E386D0DB8E6E}" destId="{705347D9-6165-4AC7-BF8E-580D4496F086}" srcOrd="1" destOrd="0" parTransId="{2F323856-E63B-464A-A553-856405A60F29}" sibTransId="{646A2F77-09C8-4E29-B40F-1BC983274AFA}"/>
    <dgm:cxn modelId="{4B5C446E-E59E-463E-B2B6-8CF26BF24DAE}" type="presOf" srcId="{BCA5A874-F97B-454A-A7A8-079D9634ABC8}" destId="{57B58D7B-DFD6-41FB-BE66-CD09EB811652}" srcOrd="0" destOrd="2" presId="urn:microsoft.com/office/officeart/2005/8/layout/vList5"/>
    <dgm:cxn modelId="{254ACE73-0CA2-4D84-AE58-63ED6B04D138}" type="presOf" srcId="{52DD580C-06DC-4964-AEA6-B3C7E04CF78F}" destId="{26A8BF07-0D8E-4300-9899-C64780806612}" srcOrd="0" destOrd="2" presId="urn:microsoft.com/office/officeart/2005/8/layout/vList5"/>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6C47FD78-5D97-4EFD-94E3-BA547652470F}" srcId="{8153EC4F-6C8C-471D-A39B-06340D6F7AAE}" destId="{4D94057A-F0B8-42D0-A965-B6A8E543A515}" srcOrd="3" destOrd="0" parTransId="{CEF0B326-CCA6-4BAD-876F-ED3477EBFE72}" sibTransId="{7C35554B-7C8C-4583-9A4F-80F59E22089E}"/>
    <dgm:cxn modelId="{520E847C-6D4B-408D-8867-E3E3BD624799}" type="presOf" srcId="{705347D9-6165-4AC7-BF8E-580D4496F086}" destId="{26A8BF07-0D8E-4300-9899-C6478080661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B9929F9A-3BF5-4246-8217-BD8FD59B9BF9}" srcId="{4390CB50-5166-48D8-99CA-E386D0DB8E6E}" destId="{52DD580C-06DC-4964-AEA6-B3C7E04CF78F}" srcOrd="2" destOrd="0" parTransId="{56F50002-EEDF-4405-AFCA-7D16D0BD70C4}" sibTransId="{308C4A5B-5C2C-4027-9808-7C9766EF848C}"/>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2D89A0B3-1150-4022-ADEB-2DEAE48A0C9D}" srcId="{8B418944-A43C-4CA5-8070-E07F6C584A8C}" destId="{BCA5A874-F97B-454A-A7A8-079D9634ABC8}" srcOrd="2" destOrd="0" parTransId="{8F7ABFE4-ED56-4600-8A48-D8A309F6A634}" sibTransId="{DEC5E8CB-0E1B-437F-A473-6FF9FFAF0051}"/>
    <dgm:cxn modelId="{C2F9EAB4-EE3A-4E15-848F-F56B2CEEFC34}" type="presOf" srcId="{A49FECB5-2BFF-4F3E-9257-255BC76CBD55}" destId="{26A8BF07-0D8E-4300-9899-C64780806612}" srcOrd="0" destOrd="0" presId="urn:microsoft.com/office/officeart/2005/8/layout/vList5"/>
    <dgm:cxn modelId="{599E6EBD-4AEE-40BD-9C08-FC79B71B323A}" srcId="{4390CB50-5166-48D8-99CA-E386D0DB8E6E}" destId="{C79FD31E-0AC7-4381-94EE-3D58F0C0A1E9}" srcOrd="3" destOrd="0" parTransId="{4CEAFB94-F451-44CD-B402-5F4ADFCA06B5}" sibTransId="{D569A1E0-8C77-46E2-9776-31AE5AC304C3}"/>
    <dgm:cxn modelId="{DCA482BF-E158-4783-8E23-E041C9EA8723}" type="presOf" srcId="{F88B266D-FB32-47DA-8FA7-CE4B5868E5D2}" destId="{E2DF43E3-1B76-4C95-8AC8-5B69492B69C9}" srcOrd="0" destOrd="0" presId="urn:microsoft.com/office/officeart/2005/8/layout/vList5"/>
    <dgm:cxn modelId="{AB0052C6-1C2E-4C9D-9088-E6E5D520104C}" type="presOf" srcId="{839005A6-AE65-4D80-B14E-66793779BBEE}" destId="{57B58D7B-DFD6-41FB-BE66-CD09EB811652}" srcOrd="0" destOrd="1" presId="urn:microsoft.com/office/officeart/2005/8/layout/vList5"/>
    <dgm:cxn modelId="{98E3B9DE-FFD9-43C2-9E1F-6034FA7AD89C}" type="presOf" srcId="{8B418944-A43C-4CA5-8070-E07F6C584A8C}" destId="{8C96A032-99E7-4F02-A6B8-1803D52B7956}" srcOrd="0" destOrd="0" presId="urn:microsoft.com/office/officeart/2005/8/layout/vList5"/>
    <dgm:cxn modelId="{EF462BE1-DDE4-477A-B62F-A1492E27C863}" srcId="{4390CB50-5166-48D8-99CA-E386D0DB8E6E}" destId="{4B277485-1E42-425C-A2B6-5CE725223979}" srcOrd="4" destOrd="0" parTransId="{127EF22B-D560-428B-A6B6-60F0B47DABEB}" sibTransId="{B49ADB59-1AC9-41B8-9473-E5624F207FA6}"/>
    <dgm:cxn modelId="{D55BF5EE-4B65-49B9-84C4-644857461DCF}" srcId="{8153EC4F-6C8C-471D-A39B-06340D6F7AAE}" destId="{25C7D20D-692F-4750-A839-6FDD224F4923}" srcOrd="2" destOrd="0" parTransId="{FAF19F4E-D68E-417E-B65A-16010AD0B22B}" sibTransId="{6B97BA6C-64BD-440E-A7D6-25E00ABFC1D9}"/>
    <dgm:cxn modelId="{443B0AF4-6DD9-4F60-AFFC-FDDF98BB48A4}" type="presOf" srcId="{4390CB50-5166-48D8-99CA-E386D0DB8E6E}" destId="{C18FE2B4-240F-4400-B1DA-52196A864594}" srcOrd="0" destOrd="0" presId="urn:microsoft.com/office/officeart/2005/8/layout/vList5"/>
    <dgm:cxn modelId="{63705BF4-1790-4882-8DCC-00C47094C75B}" srcId="{8B418944-A43C-4CA5-8070-E07F6C584A8C}" destId="{839005A6-AE65-4D80-B14E-66793779BBEE}" srcOrd="1" destOrd="0" parTransId="{814009DF-13CB-4628-A9AC-56BE3654CD37}" sibTransId="{E10BD130-5798-4EE8-BAA9-2B3622CD3958}"/>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a:t>Faible consommation de vaccins contre la COVID-19 par les populations vulnérables en Inde. </a:t>
          </a: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Manque de confiance du public envers les vaccins.​</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dirty="0"/>
            <a:t>Les fourgons mobiles combinés à l'engagement communautaire ont généré de la demande,​ mobilisé la communauté et fourni un soutien pour la livraison au dernier kilomètre par les actions suivantes : </a:t>
          </a:r>
          <a:endParaRPr lang="fr" sz="1400" dirty="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735EDE0C-F244-411C-BD83-D1C82E4A287D}">
      <dgm:prSet custT="1"/>
      <dgm:spPr/>
      <dgm:t>
        <a:bodyPr/>
        <a:lstStyle/>
        <a:p>
          <a:pPr algn="ctr" rtl="0">
            <a:buFont typeface="Arial" panose="020B0604020202020204" pitchFamily="34" charset="0"/>
            <a:buChar char="•"/>
          </a:pPr>
          <a:r>
            <a:rPr lang="fr" sz="1400" b="0" i="0" u="none" baseline="0"/>
            <a:t>Dans les États du nord-est, il fut établi que la couverture de la deuxième dose était la plus faible parmi les populations vulnérables et marginalisées, comme les personnes âgées et les populations rurales.</a:t>
          </a:r>
          <a:endParaRPr lang="fr" sz="1400"/>
        </a:p>
      </dgm:t>
    </dgm:pt>
    <dgm:pt modelId="{C994FBB6-2B16-4014-B4E6-5BAE7B31F4E4}" type="parTrans" cxnId="{C9744C9B-1F0D-497E-A79B-A0FB889D7792}">
      <dgm:prSet/>
      <dgm:spPr/>
      <dgm:t>
        <a:bodyPr/>
        <a:lstStyle/>
        <a:p>
          <a:endParaRPr lang="fr"/>
        </a:p>
      </dgm:t>
    </dgm:pt>
    <dgm:pt modelId="{EDF0A564-4B38-48EB-9DCD-526F088AB62E}" type="sibTrans" cxnId="{C9744C9B-1F0D-497E-A79B-A0FB889D7792}">
      <dgm:prSet/>
      <dgm:spPr/>
      <dgm:t>
        <a:bodyPr/>
        <a:lstStyle/>
        <a:p>
          <a:endParaRPr lang="fr"/>
        </a:p>
      </dgm:t>
    </dgm:pt>
    <dgm:pt modelId="{4CC31DAB-5B87-4EDE-A9EB-ACF14CC7833F}">
      <dgm:prSet custT="1"/>
      <dgm:spPr/>
      <dgm:t>
        <a:bodyPr/>
        <a:lstStyle/>
        <a:p>
          <a:pPr algn="ctr" rtl="0">
            <a:buFont typeface="Arial" panose="020B0604020202020204" pitchFamily="34" charset="0"/>
            <a:buChar char="•"/>
          </a:pPr>
          <a:r>
            <a:rPr lang="fr" sz="1400" b="0" i="0" u="none" baseline="0"/>
            <a:t>Difficulté d'accès aux sites de vaccination dans la mesure où 40 % des personnes âgées souffrent d’un handicap et que 20 % n'ont pas pu se rendre aux sites de vaccination.</a:t>
          </a:r>
          <a:endParaRPr lang="fr" sz="1400"/>
        </a:p>
      </dgm:t>
    </dgm:pt>
    <dgm:pt modelId="{B34576C5-012C-4F2B-AF43-D1A56110BCA2}" type="parTrans" cxnId="{AF23D7F6-6EA2-49AF-BB5E-A280267D6E02}">
      <dgm:prSet/>
      <dgm:spPr/>
      <dgm:t>
        <a:bodyPr/>
        <a:lstStyle/>
        <a:p>
          <a:endParaRPr lang="fr"/>
        </a:p>
      </dgm:t>
    </dgm:pt>
    <dgm:pt modelId="{3F5FC678-F369-4637-802E-27938428CE16}" type="sibTrans" cxnId="{AF23D7F6-6EA2-49AF-BB5E-A280267D6E02}">
      <dgm:prSet/>
      <dgm:spPr/>
      <dgm:t>
        <a:bodyPr/>
        <a:lstStyle/>
        <a:p>
          <a:endParaRPr lang="fr"/>
        </a:p>
      </dgm:t>
    </dgm:pt>
    <dgm:pt modelId="{0514C5A2-4664-4F05-B590-73C505F383CD}">
      <dgm:prSet custT="1"/>
      <dgm:spPr/>
      <dgm:t>
        <a:bodyPr/>
        <a:lstStyle/>
        <a:p>
          <a:pPr algn="ctr" rtl="0">
            <a:buFont typeface="Arial" panose="020B0604020202020204" pitchFamily="34" charset="0"/>
            <a:buChar char="•"/>
          </a:pPr>
          <a:r>
            <a:rPr lang="fr" sz="1400" b="0" i="0" u="none" baseline="0" dirty="0"/>
            <a:t>Manque de ressources suffisantes et d'infrastructures adéquates,pour atteindre  les populations dispersées et personnes vivant sur des terrains difficiles.</a:t>
          </a:r>
          <a:endParaRPr lang="fr" sz="1400" dirty="0"/>
        </a:p>
      </dgm:t>
    </dgm:pt>
    <dgm:pt modelId="{8402E061-EFD2-4F5F-947E-EBE436FFF6E0}" type="parTrans" cxnId="{082B0265-15DE-48CE-903C-092AAC29496A}">
      <dgm:prSet/>
      <dgm:spPr/>
      <dgm:t>
        <a:bodyPr/>
        <a:lstStyle/>
        <a:p>
          <a:endParaRPr lang="fr"/>
        </a:p>
      </dgm:t>
    </dgm:pt>
    <dgm:pt modelId="{5E6F28A3-C785-4831-A6B9-A421E40E0740}" type="sibTrans" cxnId="{082B0265-15DE-48CE-903C-092AAC29496A}">
      <dgm:prSet/>
      <dgm:spPr/>
      <dgm:t>
        <a:bodyPr/>
        <a:lstStyle/>
        <a:p>
          <a:endParaRPr lang="fr"/>
        </a:p>
      </dgm:t>
    </dgm:pt>
    <dgm:pt modelId="{FDDEB4CC-D639-41E6-A98C-4C01BBE784CC}">
      <dgm:prSet custT="1"/>
      <dgm:spPr/>
      <dgm:t>
        <a:bodyPr/>
        <a:lstStyle/>
        <a:p>
          <a:pPr algn="ctr" rtl="0">
            <a:buFont typeface="Courier New" panose="02070309020205020404" pitchFamily="49" charset="0"/>
            <a:buChar char="o"/>
          </a:pPr>
          <a:r>
            <a:rPr lang="fr" sz="1400" b="0" i="0" u="none" baseline="0"/>
            <a:t> Intégration d'influenceurs communautaires dans les partenariats avec les autorités locales.</a:t>
          </a:r>
          <a:endParaRPr lang="fr" sz="1400"/>
        </a:p>
      </dgm:t>
    </dgm:pt>
    <dgm:pt modelId="{0A61B85B-927B-41BA-9C92-15CDA4239A82}" type="parTrans" cxnId="{61C2EB80-CACB-43E5-99C2-30D467B82155}">
      <dgm:prSet/>
      <dgm:spPr/>
      <dgm:t>
        <a:bodyPr/>
        <a:lstStyle/>
        <a:p>
          <a:endParaRPr lang="fr"/>
        </a:p>
      </dgm:t>
    </dgm:pt>
    <dgm:pt modelId="{FEE78D50-E7EE-498B-B96A-B89CE2003ADB}" type="sibTrans" cxnId="{61C2EB80-CACB-43E5-99C2-30D467B82155}">
      <dgm:prSet/>
      <dgm:spPr/>
      <dgm:t>
        <a:bodyPr/>
        <a:lstStyle/>
        <a:p>
          <a:endParaRPr lang="fr"/>
        </a:p>
      </dgm:t>
    </dgm:pt>
    <dgm:pt modelId="{94C29C25-B42F-4A05-8662-07B7CA8A56D9}">
      <dgm:prSet custT="1"/>
      <dgm:spPr/>
      <dgm:t>
        <a:bodyPr/>
        <a:lstStyle/>
        <a:p>
          <a:pPr algn="ctr" rtl="0">
            <a:buFont typeface="Courier New" panose="02070309020205020404" pitchFamily="49" charset="0"/>
            <a:buChar char="o"/>
          </a:pPr>
          <a:r>
            <a:rPr lang="fr" sz="1400" b="0" i="0" u="none" baseline="0"/>
            <a:t> Efforts accrus d'engagement communautaire.</a:t>
          </a:r>
          <a:endParaRPr lang="fr" sz="1400"/>
        </a:p>
      </dgm:t>
    </dgm:pt>
    <dgm:pt modelId="{1D0D8A59-DFD7-4C35-88AF-CF36D02510CA}" type="parTrans" cxnId="{F00794BD-4207-41B6-89EC-91EDFC2CC7D3}">
      <dgm:prSet/>
      <dgm:spPr/>
      <dgm:t>
        <a:bodyPr/>
        <a:lstStyle/>
        <a:p>
          <a:endParaRPr lang="fr"/>
        </a:p>
      </dgm:t>
    </dgm:pt>
    <dgm:pt modelId="{434199CD-4AAF-4A8A-86D8-407C88348B25}" type="sibTrans" cxnId="{F00794BD-4207-41B6-89EC-91EDFC2CC7D3}">
      <dgm:prSet/>
      <dgm:spPr/>
      <dgm:t>
        <a:bodyPr/>
        <a:lstStyle/>
        <a:p>
          <a:endParaRPr lang="fr"/>
        </a:p>
      </dgm:t>
    </dgm:pt>
    <dgm:pt modelId="{4443644F-0E11-4350-A2CC-3B47D30A7E45}">
      <dgm:prSet custT="1"/>
      <dgm:spPr/>
      <dgm:t>
        <a:bodyPr/>
        <a:lstStyle/>
        <a:p>
          <a:pPr algn="ctr" rtl="0">
            <a:buFont typeface="Courier New" panose="02070309020205020404" pitchFamily="49" charset="0"/>
            <a:buChar char="o"/>
          </a:pPr>
          <a:r>
            <a:rPr lang="fr" sz="1400" b="0" i="0" u="none" baseline="0"/>
            <a:t> Rapprocher les sites de vaccination des bénéficiaires en déployant des fourgons mobiles et en organisant le transport vers les sites de vaccination.</a:t>
          </a:r>
          <a:endParaRPr lang="fr" sz="1400"/>
        </a:p>
      </dgm:t>
    </dgm:pt>
    <dgm:pt modelId="{C02C77D1-8120-4046-AAB2-3AB803A4E5AF}" type="parTrans" cxnId="{3AB9C184-E3D7-48A3-85DB-F734A02EAC36}">
      <dgm:prSet/>
      <dgm:spPr/>
      <dgm:t>
        <a:bodyPr/>
        <a:lstStyle/>
        <a:p>
          <a:endParaRPr lang="fr"/>
        </a:p>
      </dgm:t>
    </dgm:pt>
    <dgm:pt modelId="{54C7FE1A-E8D7-4A7B-A224-CD9F1A213A89}" type="sibTrans" cxnId="{3AB9C184-E3D7-48A3-85DB-F734A02EAC36}">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AA2F173A-765F-452E-9314-1BA75DCD3D4F}" type="presOf" srcId="{735EDE0C-F244-411C-BD83-D1C82E4A287D}" destId="{57B58D7B-DFD6-41FB-BE66-CD09EB811652}" srcOrd="0" destOrd="1" presId="urn:microsoft.com/office/officeart/2005/8/layout/vList5"/>
    <dgm:cxn modelId="{082B0265-15DE-48CE-903C-092AAC29496A}" srcId="{4390CB50-5166-48D8-99CA-E386D0DB8E6E}" destId="{0514C5A2-4664-4F05-B590-73C505F383CD}" srcOrd="2" destOrd="0" parTransId="{8402E061-EFD2-4F5F-947E-EBE436FFF6E0}" sibTransId="{5E6F28A3-C785-4831-A6B9-A421E40E0740}"/>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15D5BE7F-929F-4280-BFF1-DDD7D18C59F1}" srcId="{F88B266D-FB32-47DA-8FA7-CE4B5868E5D2}" destId="{8153EC4F-6C8C-471D-A39B-06340D6F7AAE}" srcOrd="2" destOrd="0" parTransId="{90EA02A4-EE82-4639-9AA7-B6A92397F19B}" sibTransId="{B4805742-9A11-432F-9D4B-E611CEBB5B0A}"/>
    <dgm:cxn modelId="{61C2EB80-CACB-43E5-99C2-30D467B82155}" srcId="{D008AADC-3622-430D-9474-BD803E5FA8E3}" destId="{FDDEB4CC-D639-41E6-A98C-4C01BBE784CC}" srcOrd="0" destOrd="0" parTransId="{0A61B85B-927B-41BA-9C92-15CDA4239A82}" sibTransId="{FEE78D50-E7EE-498B-B96A-B89CE2003ADB}"/>
    <dgm:cxn modelId="{3AB9C184-E3D7-48A3-85DB-F734A02EAC36}" srcId="{D008AADC-3622-430D-9474-BD803E5FA8E3}" destId="{4443644F-0E11-4350-A2CC-3B47D30A7E45}" srcOrd="2" destOrd="0" parTransId="{C02C77D1-8120-4046-AAB2-3AB803A4E5AF}" sibTransId="{54C7FE1A-E8D7-4A7B-A224-CD9F1A213A89}"/>
    <dgm:cxn modelId="{0D54C48C-000E-482C-8C46-3F2B4FDED70F}" type="presOf" srcId="{4CC31DAB-5B87-4EDE-A9EB-ACF14CC7833F}" destId="{26A8BF07-0D8E-4300-9899-C64780806612}" srcOrd="0" destOrd="1" presId="urn:microsoft.com/office/officeart/2005/8/layout/vList5"/>
    <dgm:cxn modelId="{F2B50C93-28E2-4B40-861C-56CFD45F4A8F}" type="presOf" srcId="{94C29C25-B42F-4A05-8662-07B7CA8A56D9}" destId="{A3463033-2E55-4A50-B868-0331C39926E2}" srcOrd="0" destOrd="2" presId="urn:microsoft.com/office/officeart/2005/8/layout/vList5"/>
    <dgm:cxn modelId="{901EE294-DDD4-40DD-99CD-0F6588E1B77B}" srcId="{4390CB50-5166-48D8-99CA-E386D0DB8E6E}" destId="{A49FECB5-2BFF-4F3E-9257-255BC76CBD55}" srcOrd="0" destOrd="0" parTransId="{2286D25E-81C9-46B7-B136-B61E4077A4BB}" sibTransId="{222A8F2C-E5AA-4220-ADB3-710F220340F4}"/>
    <dgm:cxn modelId="{C9744C9B-1F0D-497E-A79B-A0FB889D7792}" srcId="{8B418944-A43C-4CA5-8070-E07F6C584A8C}" destId="{735EDE0C-F244-411C-BD83-D1C82E4A287D}" srcOrd="1" destOrd="0" parTransId="{C994FBB6-2B16-4014-B4E6-5BAE7B31F4E4}" sibTransId="{EDF0A564-4B38-48EB-9DCD-526F088AB62E}"/>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3F56FB2-D2C3-4CA2-9CBA-34CA1E6B7578}" type="presOf" srcId="{FDDEB4CC-D639-41E6-A98C-4C01BBE784CC}" destId="{A3463033-2E55-4A50-B868-0331C39926E2}" srcOrd="0" destOrd="1" presId="urn:microsoft.com/office/officeart/2005/8/layout/vList5"/>
    <dgm:cxn modelId="{C2F9EAB4-EE3A-4E15-848F-F56B2CEEFC34}" type="presOf" srcId="{A49FECB5-2BFF-4F3E-9257-255BC76CBD55}" destId="{26A8BF07-0D8E-4300-9899-C64780806612}" srcOrd="0" destOrd="0" presId="urn:microsoft.com/office/officeart/2005/8/layout/vList5"/>
    <dgm:cxn modelId="{F00794BD-4207-41B6-89EC-91EDFC2CC7D3}" srcId="{D008AADC-3622-430D-9474-BD803E5FA8E3}" destId="{94C29C25-B42F-4A05-8662-07B7CA8A56D9}" srcOrd="1" destOrd="0" parTransId="{1D0D8A59-DFD7-4C35-88AF-CF36D02510CA}" sibTransId="{434199CD-4AAF-4A8A-86D8-407C88348B25}"/>
    <dgm:cxn modelId="{DCA482BF-E158-4783-8E23-E041C9EA8723}" type="presOf" srcId="{F88B266D-FB32-47DA-8FA7-CE4B5868E5D2}" destId="{E2DF43E3-1B76-4C95-8AC8-5B69492B69C9}" srcOrd="0" destOrd="0" presId="urn:microsoft.com/office/officeart/2005/8/layout/vList5"/>
    <dgm:cxn modelId="{391A52D4-AADA-4585-99BD-C67FDDBD9249}" type="presOf" srcId="{4443644F-0E11-4350-A2CC-3B47D30A7E45}" destId="{A3463033-2E55-4A50-B868-0331C39926E2}" srcOrd="0" destOrd="3" presId="urn:microsoft.com/office/officeart/2005/8/layout/vList5"/>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AF23D7F6-6EA2-49AF-BB5E-A280267D6E02}" srcId="{4390CB50-5166-48D8-99CA-E386D0DB8E6E}" destId="{4CC31DAB-5B87-4EDE-A9EB-ACF14CC7833F}" srcOrd="1" destOrd="0" parTransId="{B34576C5-012C-4F2B-AF43-D1A56110BCA2}" sibTransId="{3F5FC678-F369-4637-802E-27938428CE16}"/>
    <dgm:cxn modelId="{4963C0FB-2A22-4FF0-A3BF-A605E89D5A26}" type="presOf" srcId="{0514C5A2-4664-4F05-B590-73C505F383CD}" destId="{26A8BF07-0D8E-4300-9899-C64780806612}" srcOrd="0" destOrd="2"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a:t>Après un an à nier la pandémie de COVID-19, la Tanzanie a rejoint le mécanisme COVAX fin juillet 2021. </a:t>
          </a: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Les personnes âgées, bien qu'elles appartiennent au groupe à haut risque pour la COVID-19, hésitaient et refusaient d'accepter le vaccin en raison de :​</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a:t>Un engagement communautaire facilité et des dialogues avec la communauté pour éliminer les idées fausses sur la COVID-19 et son vaccin.</a:t>
          </a:r>
          <a:endParaRPr lang="fr" sz="140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766983FA-BE6C-459F-AA5A-DD12D31450C2}">
      <dgm:prSet custT="1"/>
      <dgm:spPr/>
      <dgm:t>
        <a:bodyPr/>
        <a:lstStyle/>
        <a:p>
          <a:pPr algn="ctr" rtl="0">
            <a:buFont typeface="Arial" panose="020B0604020202020204" pitchFamily="34" charset="0"/>
            <a:buChar char="•"/>
          </a:pPr>
          <a:r>
            <a:rPr lang="fr" sz="1400" b="0" i="0" u="none" baseline="0"/>
            <a:t>L’adoption du vaccin était faible lors de son introduction, en particulier chez les personnes âgées et les plus vulnérables.​</a:t>
          </a:r>
          <a:endParaRPr lang="fr" sz="1400"/>
        </a:p>
      </dgm:t>
    </dgm:pt>
    <dgm:pt modelId="{82092EEA-D29B-4A8A-A1ED-C4B072FDC309}" type="parTrans" cxnId="{B93C099B-1312-445C-871D-5AD666ABF7C6}">
      <dgm:prSet/>
      <dgm:spPr/>
      <dgm:t>
        <a:bodyPr/>
        <a:lstStyle/>
        <a:p>
          <a:endParaRPr lang="fr"/>
        </a:p>
      </dgm:t>
    </dgm:pt>
    <dgm:pt modelId="{F75DAFE2-BF0A-487D-86BC-548C954D5E9E}" type="sibTrans" cxnId="{B93C099B-1312-445C-871D-5AD666ABF7C6}">
      <dgm:prSet/>
      <dgm:spPr/>
      <dgm:t>
        <a:bodyPr/>
        <a:lstStyle/>
        <a:p>
          <a:endParaRPr lang="fr"/>
        </a:p>
      </dgm:t>
    </dgm:pt>
    <dgm:pt modelId="{2427D031-A5FB-46BA-AC8D-46CAB87FBE82}">
      <dgm:prSet custT="1"/>
      <dgm:spPr/>
      <dgm:t>
        <a:bodyPr/>
        <a:lstStyle/>
        <a:p>
          <a:pPr algn="ctr" rtl="0">
            <a:buFont typeface="Courier New" panose="02070309020205020404" pitchFamily="49" charset="0"/>
            <a:buChar char="o"/>
          </a:pPr>
          <a:r>
            <a:rPr lang="fr" sz="1400" b="0" i="0" u="none" baseline="0"/>
            <a:t> Manque de confiance envers les sources d'information du gouvernement.​</a:t>
          </a:r>
          <a:endParaRPr lang="fr" sz="1400"/>
        </a:p>
      </dgm:t>
    </dgm:pt>
    <dgm:pt modelId="{4472B256-56AE-4FF1-8E58-956AEC106773}" type="parTrans" cxnId="{62F3F772-5DA6-4BBC-9449-4908334974CD}">
      <dgm:prSet/>
      <dgm:spPr/>
      <dgm:t>
        <a:bodyPr/>
        <a:lstStyle/>
        <a:p>
          <a:endParaRPr lang="fr"/>
        </a:p>
      </dgm:t>
    </dgm:pt>
    <dgm:pt modelId="{02EC9C42-BC92-4229-A5DC-CA463F57E5A9}" type="sibTrans" cxnId="{62F3F772-5DA6-4BBC-9449-4908334974CD}">
      <dgm:prSet/>
      <dgm:spPr/>
      <dgm:t>
        <a:bodyPr/>
        <a:lstStyle/>
        <a:p>
          <a:endParaRPr lang="fr"/>
        </a:p>
      </dgm:t>
    </dgm:pt>
    <dgm:pt modelId="{39DFFC2E-B4D7-427A-B61D-C158BC88AD74}">
      <dgm:prSet custT="1"/>
      <dgm:spPr/>
      <dgm:t>
        <a:bodyPr/>
        <a:lstStyle/>
        <a:p>
          <a:pPr algn="ctr" rtl="0"/>
          <a:r>
            <a:rPr lang="fr" sz="1400" b="0" i="0" u="none" baseline="0"/>
            <a:t>Adoption de dialogues intergénérationnels pour faciliter l’échange d’informations par les pairs entre les groupes d’âge.</a:t>
          </a:r>
          <a:endParaRPr lang="fr" sz="1400"/>
        </a:p>
      </dgm:t>
    </dgm:pt>
    <dgm:pt modelId="{97D46194-529C-406C-AB18-17BE1E2E9438}" type="parTrans" cxnId="{B045C1EB-BDA8-46D7-8766-0E9D40282778}">
      <dgm:prSet/>
      <dgm:spPr/>
      <dgm:t>
        <a:bodyPr/>
        <a:lstStyle/>
        <a:p>
          <a:endParaRPr lang="fr"/>
        </a:p>
      </dgm:t>
    </dgm:pt>
    <dgm:pt modelId="{24808AA9-7DD5-419D-995A-58030A8F7B2A}" type="sibTrans" cxnId="{B045C1EB-BDA8-46D7-8766-0E9D40282778}">
      <dgm:prSet/>
      <dgm:spPr/>
      <dgm:t>
        <a:bodyPr/>
        <a:lstStyle/>
        <a:p>
          <a:endParaRPr lang="fr"/>
        </a:p>
      </dgm:t>
    </dgm:pt>
    <dgm:pt modelId="{80BB7480-4D0F-42CE-A214-0D4475100682}">
      <dgm:prSet custT="1"/>
      <dgm:spPr/>
      <dgm:t>
        <a:bodyPr/>
        <a:lstStyle/>
        <a:p>
          <a:pPr algn="ctr" rtl="0"/>
          <a:r>
            <a:rPr lang="fr" sz="1400" b="0" i="0" u="none" baseline="0" dirty="0"/>
            <a:t>Engagement direct avec des groupes comme les soignants à domicile, les maisons de retraite, les jeunes bénévoles et les travailleurs de la santé pour les services de sensibilisation​</a:t>
          </a:r>
          <a:r>
            <a:rPr lang="ro-RO" sz="1400" b="0" i="0" u="none" baseline="0" dirty="0"/>
            <a:t>.</a:t>
          </a:r>
          <a:endParaRPr lang="fr" sz="1400" dirty="0"/>
        </a:p>
      </dgm:t>
    </dgm:pt>
    <dgm:pt modelId="{B8AD4968-9C5B-4076-BC8F-3E1053A07A72}" type="parTrans" cxnId="{863B98FC-4F08-4296-BC47-3E3200094FF4}">
      <dgm:prSet/>
      <dgm:spPr/>
      <dgm:t>
        <a:bodyPr/>
        <a:lstStyle/>
        <a:p>
          <a:endParaRPr lang="fr"/>
        </a:p>
      </dgm:t>
    </dgm:pt>
    <dgm:pt modelId="{A32EA5E6-482E-4B74-AFC1-08B220CB8A19}" type="sibTrans" cxnId="{863B98FC-4F08-4296-BC47-3E3200094FF4}">
      <dgm:prSet/>
      <dgm:spPr/>
      <dgm:t>
        <a:bodyPr/>
        <a:lstStyle/>
        <a:p>
          <a:endParaRPr lang="fr"/>
        </a:p>
      </dgm:t>
    </dgm:pt>
    <dgm:pt modelId="{1978337C-EAA5-42F4-9705-C9970AB05703}">
      <dgm:prSet custT="1"/>
      <dgm:spPr/>
      <dgm:t>
        <a:bodyPr/>
        <a:lstStyle/>
        <a:p>
          <a:pPr algn="ctr" rtl="0">
            <a:buFont typeface="Courier New" panose="02070309020205020404" pitchFamily="49" charset="0"/>
            <a:buChar char="o"/>
          </a:pPr>
          <a:r>
            <a:rPr lang="fr" sz="1400" b="0" i="0" u="none" baseline="0" dirty="0"/>
            <a:t> Manque d'accès aux informations auxquelles ils faisaient confiance.</a:t>
          </a:r>
          <a:endParaRPr lang="fr" sz="1400" dirty="0"/>
        </a:p>
      </dgm:t>
    </dgm:pt>
    <dgm:pt modelId="{17E34790-9A6F-4F45-B6F3-5E03889B26C1}" type="parTrans" cxnId="{856A000C-CBFB-4620-A858-F30DF085B2D6}">
      <dgm:prSet/>
      <dgm:spPr/>
      <dgm:t>
        <a:bodyPr/>
        <a:lstStyle/>
        <a:p>
          <a:endParaRPr lang="fr"/>
        </a:p>
      </dgm:t>
    </dgm:pt>
    <dgm:pt modelId="{757A3FEB-BB53-44F4-8660-37998448249F}" type="sibTrans" cxnId="{856A000C-CBFB-4620-A858-F30DF085B2D6}">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856A000C-CBFB-4620-A858-F30DF085B2D6}" srcId="{A49FECB5-2BFF-4F3E-9257-255BC76CBD55}" destId="{1978337C-EAA5-42F4-9705-C9970AB05703}" srcOrd="0" destOrd="0" parTransId="{17E34790-9A6F-4F45-B6F3-5E03889B26C1}" sibTransId="{757A3FEB-BB53-44F4-8660-37998448249F}"/>
    <dgm:cxn modelId="{C5F24C0D-4413-44B0-BE26-695282C184B7}" type="presOf" srcId="{80BB7480-4D0F-42CE-A214-0D4475100682}" destId="{A3463033-2E55-4A50-B868-0331C39926E2}" srcOrd="0" destOrd="2" presId="urn:microsoft.com/office/officeart/2005/8/layout/vList5"/>
    <dgm:cxn modelId="{559EAC12-9BB1-46DE-96C9-7F45501235DB}" type="presOf" srcId="{8153EC4F-6C8C-471D-A39B-06340D6F7AAE}" destId="{80F46D1E-8939-4D69-BDE1-B1C16F3C74E8}" srcOrd="0" destOrd="0"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62F3F772-5DA6-4BBC-9449-4908334974CD}" srcId="{A49FECB5-2BFF-4F3E-9257-255BC76CBD55}" destId="{2427D031-A5FB-46BA-AC8D-46CAB87FBE82}" srcOrd="1" destOrd="0" parTransId="{4472B256-56AE-4FF1-8E58-956AEC106773}" sibTransId="{02EC9C42-BC92-4229-A5DC-CA463F57E5A9}"/>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8DFD377E-BCC1-4BB7-90A0-CEDE2F943847}" type="presOf" srcId="{2427D031-A5FB-46BA-AC8D-46CAB87FBE82}" destId="{26A8BF07-0D8E-4300-9899-C64780806612}" srcOrd="0" destOrd="2"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88F21585-9ACD-499C-9072-723E3C166D5A}" type="presOf" srcId="{1978337C-EAA5-42F4-9705-C9970AB05703}" destId="{26A8BF07-0D8E-4300-9899-C64780806612}" srcOrd="0" destOrd="1" presId="urn:microsoft.com/office/officeart/2005/8/layout/vList5"/>
    <dgm:cxn modelId="{901EE294-DDD4-40DD-99CD-0F6588E1B77B}" srcId="{4390CB50-5166-48D8-99CA-E386D0DB8E6E}" destId="{A49FECB5-2BFF-4F3E-9257-255BC76CBD55}" srcOrd="0" destOrd="0" parTransId="{2286D25E-81C9-46B7-B136-B61E4077A4BB}" sibTransId="{222A8F2C-E5AA-4220-ADB3-710F220340F4}"/>
    <dgm:cxn modelId="{B93C099B-1312-445C-871D-5AD666ABF7C6}" srcId="{8B418944-A43C-4CA5-8070-E07F6C584A8C}" destId="{766983FA-BE6C-459F-AA5A-DD12D31450C2}" srcOrd="1" destOrd="0" parTransId="{82092EEA-D29B-4A8A-A1ED-C4B072FDC309}" sibTransId="{F75DAFE2-BF0A-487D-86BC-548C954D5E9E}"/>
    <dgm:cxn modelId="{BD2F379B-FBF8-449C-925F-3FA83D00F667}" type="presOf" srcId="{766983FA-BE6C-459F-AA5A-DD12D31450C2}" destId="{57B58D7B-DFD6-41FB-BE66-CD09EB81165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775CBFAF-2773-4865-A3C1-649A28BDA0CC}" type="presOf" srcId="{39DFFC2E-B4D7-427A-B61D-C158BC88AD74}" destId="{A3463033-2E55-4A50-B868-0331C39926E2}" srcOrd="0" destOrd="1" presId="urn:microsoft.com/office/officeart/2005/8/layout/vList5"/>
    <dgm:cxn modelId="{C2F9EAB4-EE3A-4E15-848F-F56B2CEEFC34}" type="presOf" srcId="{A49FECB5-2BFF-4F3E-9257-255BC76CBD55}" destId="{26A8BF07-0D8E-4300-9899-C6478080661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98E3B9DE-FFD9-43C2-9E1F-6034FA7AD89C}" type="presOf" srcId="{8B418944-A43C-4CA5-8070-E07F6C584A8C}" destId="{8C96A032-99E7-4F02-A6B8-1803D52B7956}" srcOrd="0" destOrd="0" presId="urn:microsoft.com/office/officeart/2005/8/layout/vList5"/>
    <dgm:cxn modelId="{B045C1EB-BDA8-46D7-8766-0E9D40282778}" srcId="{8153EC4F-6C8C-471D-A39B-06340D6F7AAE}" destId="{39DFFC2E-B4D7-427A-B61D-C158BC88AD74}" srcOrd="1" destOrd="0" parTransId="{97D46194-529C-406C-AB18-17BE1E2E9438}" sibTransId="{24808AA9-7DD5-419D-995A-58030A8F7B2A}"/>
    <dgm:cxn modelId="{443B0AF4-6DD9-4F60-AFFC-FDDF98BB48A4}" type="presOf" srcId="{4390CB50-5166-48D8-99CA-E386D0DB8E6E}" destId="{C18FE2B4-240F-4400-B1DA-52196A864594}" srcOrd="0" destOrd="0" presId="urn:microsoft.com/office/officeart/2005/8/layout/vList5"/>
    <dgm:cxn modelId="{863B98FC-4F08-4296-BC47-3E3200094FF4}" srcId="{8153EC4F-6C8C-471D-A39B-06340D6F7AAE}" destId="{80BB7480-4D0F-42CE-A214-0D4475100682}" srcOrd="2" destOrd="0" parTransId="{B8AD4968-9C5B-4076-BC8F-3E1053A07A72}" sibTransId="{A32EA5E6-482E-4B74-AFC1-08B220CB8A19}"/>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dirty="0"/>
            <a:t>Le pays avait un très faible taux de vaccination avec seulement moins de 1 % de la population ayant terminé la série primaire de vaccination.</a:t>
          </a:r>
          <a:endParaRPr lang="fr" sz="1400" dirty="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Les objectifs de vaccination initiaux étaient d'environ 1 000 personnes par jour, mais le rendement au niveau des vaccininodromes n'était pas conforme à ces objectifs.</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a:t>Des efforts accrus visant à accroître la demande des collectivités à l'aide de travailleurs de la santé communautaire ont été entrepris, en mettant l'accent sur les sous-populations prioritaires. </a:t>
          </a:r>
          <a:endParaRPr lang="fr" sz="140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2CADE820-60F1-4FF9-933E-585367E9D596}">
      <dgm:prSet custT="1"/>
      <dgm:spPr/>
      <dgm:t>
        <a:bodyPr/>
        <a:lstStyle/>
        <a:p>
          <a:pPr algn="ctr" rtl="0">
            <a:buFont typeface="Arial" panose="020B0604020202020204" pitchFamily="34" charset="0"/>
            <a:buChar char="•"/>
          </a:pPr>
          <a:r>
            <a:rPr lang="fr" sz="1400" b="0" i="0" u="none" baseline="0"/>
            <a:t>VillageReach a commencé à exploiter des sites de vaccination de masse contre la COVID-19, ou vaccinodromes, dans la province de Kinshasa.</a:t>
          </a:r>
          <a:endParaRPr lang="fr" sz="1400"/>
        </a:p>
      </dgm:t>
    </dgm:pt>
    <dgm:pt modelId="{C02852B9-3789-4F31-9426-154F550A15F0}" type="parTrans" cxnId="{00BC235D-BB41-4A48-B2B3-31A9CEFDBC15}">
      <dgm:prSet/>
      <dgm:spPr/>
      <dgm:t>
        <a:bodyPr/>
        <a:lstStyle/>
        <a:p>
          <a:endParaRPr lang="fr"/>
        </a:p>
      </dgm:t>
    </dgm:pt>
    <dgm:pt modelId="{39AA6B9F-F3CE-4C51-B1D8-CF2BFA99EA52}" type="sibTrans" cxnId="{00BC235D-BB41-4A48-B2B3-31A9CEFDBC15}">
      <dgm:prSet/>
      <dgm:spPr/>
      <dgm:t>
        <a:bodyPr/>
        <a:lstStyle/>
        <a:p>
          <a:endParaRPr lang="fr"/>
        </a:p>
      </dgm:t>
    </dgm:pt>
    <dgm:pt modelId="{EABC5DBC-5D67-4A75-890F-87760256D85D}">
      <dgm:prSet custT="1"/>
      <dgm:spPr/>
      <dgm:t>
        <a:bodyPr/>
        <a:lstStyle/>
        <a:p>
          <a:pPr algn="ctr" rtl="0">
            <a:buFont typeface="Arial" panose="020B0604020202020204" pitchFamily="34" charset="0"/>
            <a:buChar char="•"/>
          </a:pPr>
          <a:r>
            <a:rPr lang="fr" sz="1400" b="0" i="0" u="none" baseline="0"/>
            <a:t>Les sites de vaccination fixes contre la COVID-19 étaient peu fréquentés, malgré le fait que les sites étaient situés dans des zones urbaines à fort trafic.​</a:t>
          </a:r>
          <a:endParaRPr lang="fr" sz="1400"/>
        </a:p>
      </dgm:t>
    </dgm:pt>
    <dgm:pt modelId="{1CA1E13E-AC64-4776-9BAA-85C4374F424C}" type="parTrans" cxnId="{91A07232-1DF0-4F21-AB4A-BE0CF3BEA30A}">
      <dgm:prSet/>
      <dgm:spPr/>
      <dgm:t>
        <a:bodyPr/>
        <a:lstStyle/>
        <a:p>
          <a:endParaRPr lang="fr"/>
        </a:p>
      </dgm:t>
    </dgm:pt>
    <dgm:pt modelId="{9327CC2B-78F6-4E23-952B-015005B168A3}" type="sibTrans" cxnId="{91A07232-1DF0-4F21-AB4A-BE0CF3BEA30A}">
      <dgm:prSet/>
      <dgm:spPr/>
      <dgm:t>
        <a:bodyPr/>
        <a:lstStyle/>
        <a:p>
          <a:endParaRPr lang="fr"/>
        </a:p>
      </dgm:t>
    </dgm:pt>
    <dgm:pt modelId="{BF2B4DB2-A13F-4022-A05E-96EAF8A8C3CD}">
      <dgm:prSet custT="1"/>
      <dgm:spPr/>
      <dgm:t>
        <a:bodyPr/>
        <a:lstStyle/>
        <a:p>
          <a:pPr algn="ctr" rtl="0"/>
          <a:r>
            <a:rPr lang="fr" sz="1400" b="0" i="0" u="none" baseline="0"/>
            <a:t>Le nombre de « vaccinodromes » a été augmenté, passant de 1 à 4, en utilisant le modèle de « réseau en étoile » pour améliorer l'accès.</a:t>
          </a:r>
          <a:endParaRPr lang="fr" sz="1400"/>
        </a:p>
      </dgm:t>
    </dgm:pt>
    <dgm:pt modelId="{4F5BAA92-D62B-4E81-BAD4-B4B1C0D243D8}" type="parTrans" cxnId="{D5E36357-B0C1-4D87-8B24-CD9D0D17F2B1}">
      <dgm:prSet/>
      <dgm:spPr/>
      <dgm:t>
        <a:bodyPr/>
        <a:lstStyle/>
        <a:p>
          <a:endParaRPr lang="fr"/>
        </a:p>
      </dgm:t>
    </dgm:pt>
    <dgm:pt modelId="{AB8B6B49-B76E-46C6-97AA-10C15F869B8A}" type="sibTrans" cxnId="{D5E36357-B0C1-4D87-8B24-CD9D0D17F2B1}">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71193E15-02F7-46CE-9987-273DB1CADEB8}" type="presOf" srcId="{EABC5DBC-5D67-4A75-890F-87760256D85D}" destId="{26A8BF07-0D8E-4300-9899-C64780806612}" srcOrd="0" destOrd="1"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91A07232-1DF0-4F21-AB4A-BE0CF3BEA30A}" srcId="{4390CB50-5166-48D8-99CA-E386D0DB8E6E}" destId="{EABC5DBC-5D67-4A75-890F-87760256D85D}" srcOrd="1" destOrd="0" parTransId="{1CA1E13E-AC64-4776-9BAA-85C4374F424C}" sibTransId="{9327CC2B-78F6-4E23-952B-015005B168A3}"/>
    <dgm:cxn modelId="{00BC235D-BB41-4A48-B2B3-31A9CEFDBC15}" srcId="{8B418944-A43C-4CA5-8070-E07F6C584A8C}" destId="{2CADE820-60F1-4FF9-933E-585367E9D596}" srcOrd="1" destOrd="0" parTransId="{C02852B9-3789-4F31-9426-154F550A15F0}" sibTransId="{39AA6B9F-F3CE-4C51-B1D8-CF2BFA99EA52}"/>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D5E36357-B0C1-4D87-8B24-CD9D0D17F2B1}" srcId="{8153EC4F-6C8C-471D-A39B-06340D6F7AAE}" destId="{BF2B4DB2-A13F-4022-A05E-96EAF8A8C3CD}" srcOrd="1" destOrd="0" parTransId="{4F5BAA92-D62B-4E81-BAD4-B4B1C0D243D8}" sibTransId="{AB8B6B49-B76E-46C6-97AA-10C15F869B8A}"/>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C3601E9E-4523-449D-96DF-2E1620E30EE6}" type="presOf" srcId="{BF2B4DB2-A13F-4022-A05E-96EAF8A8C3CD}" destId="{A3463033-2E55-4A50-B868-0331C39926E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A67176AE-2ECC-4A03-87EB-5990A23334CF}" type="presOf" srcId="{2CADE820-60F1-4FF9-933E-585367E9D596}" destId="{57B58D7B-DFD6-41FB-BE66-CD09EB811652}" srcOrd="0" destOrd="1" presId="urn:microsoft.com/office/officeart/2005/8/layout/vList5"/>
    <dgm:cxn modelId="{C2F9EAB4-EE3A-4E15-848F-F56B2CEEFC34}" type="presOf" srcId="{A49FECB5-2BFF-4F3E-9257-255BC76CBD55}" destId="{26A8BF07-0D8E-4300-9899-C6478080661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buFont typeface="Arial" panose="020B0604020202020204" pitchFamily="34" charset="0"/>
            <a:buChar char="•"/>
          </a:pPr>
          <a:r>
            <a:rPr lang="fr" sz="1400" b="0" i="0" u="none" baseline="0"/>
            <a:t>Maurice a été l'un des premiers pays africains à introduire les vaccins contre la COVID-19, après avoir commencé le déploiement de la vaccination contre la COVID-19 le 26 janvier 2021. </a:t>
          </a: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Réticence face à la vaccination.</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dirty="0"/>
            <a:t>Réaffectation des ressources au sein de l'unité des maladies non transmissibles et de la promotion de la santé (NCD-HPR) pour financer la vaccination</a:t>
          </a:r>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A09940C3-8B5F-4F39-8C31-3FEF83E9C27C}">
      <dgm:prSet custT="1"/>
      <dgm:spPr/>
      <dgm:t>
        <a:bodyPr/>
        <a:lstStyle/>
        <a:p>
          <a:pPr algn="ctr" rtl="0">
            <a:buFont typeface="Arial" panose="020B0604020202020204" pitchFamily="34" charset="0"/>
            <a:buChar char="•"/>
          </a:pPr>
          <a:r>
            <a:rPr lang="fr" sz="1400" b="0" i="0" u="none" baseline="0"/>
            <a:t>L’objectif initial fixé par le gouvernement était de parvenir à au moins 60 % de personnes entièrement vaccinées d’ici septembre 2021, en vue de rouvrir les frontières du pays et de relancer l’économie, largement tributaire du tourisme.</a:t>
          </a:r>
          <a:endParaRPr lang="fr" sz="1400"/>
        </a:p>
      </dgm:t>
    </dgm:pt>
    <dgm:pt modelId="{293C9266-1E11-484C-BACF-99E93C6EF1E0}" type="parTrans" cxnId="{7D825B7F-F977-4A59-BF4A-5AEBCA685433}">
      <dgm:prSet/>
      <dgm:spPr/>
      <dgm:t>
        <a:bodyPr/>
        <a:lstStyle/>
        <a:p>
          <a:endParaRPr lang="fr"/>
        </a:p>
      </dgm:t>
    </dgm:pt>
    <dgm:pt modelId="{EE394D62-B21E-49B8-B125-9BC3179BAE21}" type="sibTrans" cxnId="{7D825B7F-F977-4A59-BF4A-5AEBCA685433}">
      <dgm:prSet/>
      <dgm:spPr/>
      <dgm:t>
        <a:bodyPr/>
        <a:lstStyle/>
        <a:p>
          <a:endParaRPr lang="fr"/>
        </a:p>
      </dgm:t>
    </dgm:pt>
    <dgm:pt modelId="{80DAD870-098E-406F-AB13-BF1E4B12AC1C}">
      <dgm:prSet custT="1"/>
      <dgm:spPr/>
      <dgm:t>
        <a:bodyPr/>
        <a:lstStyle/>
        <a:p>
          <a:pPr algn="ctr" rtl="0">
            <a:buFont typeface="Arial" panose="020B0604020202020204" pitchFamily="34" charset="0"/>
            <a:buChar char="•"/>
          </a:pPr>
          <a:r>
            <a:rPr lang="fr" sz="1400" b="0" i="0" u="none" baseline="0"/>
            <a:t>Faible demande de vaccination.</a:t>
          </a:r>
          <a:endParaRPr lang="fr" sz="1400"/>
        </a:p>
      </dgm:t>
    </dgm:pt>
    <dgm:pt modelId="{0D3FDE41-66CD-43D8-ADE0-EC3C73FABB29}" type="parTrans" cxnId="{5EA6E0D1-9215-4E61-A152-33A8C57333D4}">
      <dgm:prSet/>
      <dgm:spPr/>
      <dgm:t>
        <a:bodyPr/>
        <a:lstStyle/>
        <a:p>
          <a:endParaRPr lang="fr"/>
        </a:p>
      </dgm:t>
    </dgm:pt>
    <dgm:pt modelId="{4F79280F-B9C5-4E78-B56B-2B9BD36D7E12}" type="sibTrans" cxnId="{5EA6E0D1-9215-4E61-A152-33A8C57333D4}">
      <dgm:prSet/>
      <dgm:spPr/>
      <dgm:t>
        <a:bodyPr/>
        <a:lstStyle/>
        <a:p>
          <a:endParaRPr lang="fr"/>
        </a:p>
      </dgm:t>
    </dgm:pt>
    <dgm:pt modelId="{B2064FB9-D462-47BD-8AEA-474F5FA2D42E}">
      <dgm:prSet custT="1"/>
      <dgm:spPr/>
      <dgm:t>
        <a:bodyPr/>
        <a:lstStyle/>
        <a:p>
          <a:pPr algn="ctr" rtl="0">
            <a:buFont typeface="Arial" panose="020B0604020202020204" pitchFamily="34" charset="0"/>
            <a:buChar char="•"/>
          </a:pPr>
          <a:r>
            <a:rPr lang="fr" sz="1400" b="0" i="0" u="none" baseline="0" dirty="0"/>
            <a:t>Les individus ne sont pas venus pour leur deuxième dose (durée de conservation des vaccins très courte). </a:t>
          </a:r>
          <a:endParaRPr lang="fr" sz="1400" dirty="0"/>
        </a:p>
      </dgm:t>
    </dgm:pt>
    <dgm:pt modelId="{9662EE3E-7E3B-47D5-9898-9D781A301247}" type="parTrans" cxnId="{CD64A2AA-17DA-44A8-8CE3-B03B502B6B26}">
      <dgm:prSet/>
      <dgm:spPr/>
      <dgm:t>
        <a:bodyPr/>
        <a:lstStyle/>
        <a:p>
          <a:endParaRPr lang="fr"/>
        </a:p>
      </dgm:t>
    </dgm:pt>
    <dgm:pt modelId="{ADD60A42-3782-481D-A193-EFA56FA2B011}" type="sibTrans" cxnId="{CD64A2AA-17DA-44A8-8CE3-B03B502B6B26}">
      <dgm:prSet/>
      <dgm:spPr/>
      <dgm:t>
        <a:bodyPr/>
        <a:lstStyle/>
        <a:p>
          <a:endParaRPr lang="fr"/>
        </a:p>
      </dgm:t>
    </dgm:pt>
    <dgm:pt modelId="{FCEBF4D2-3CB8-4517-B693-3B31B31DE495}">
      <dgm:prSet custT="1"/>
      <dgm:spPr/>
      <dgm:t>
        <a:bodyPr/>
        <a:lstStyle/>
        <a:p>
          <a:pPr algn="ctr" rtl="0"/>
          <a:r>
            <a:rPr lang="fr" sz="1400" b="0" i="0" u="none" baseline="0"/>
            <a:t>Sensibilisation généralisée par le biais de campagnes de sensibilisation via les médias et sur site.</a:t>
          </a:r>
          <a:endParaRPr lang="fr" sz="1400"/>
        </a:p>
      </dgm:t>
    </dgm:pt>
    <dgm:pt modelId="{DA093F4F-14DA-4078-8349-A6726BF0DABD}" type="parTrans" cxnId="{E822B0E0-8F1D-42DA-8F62-BC5F846AF4B9}">
      <dgm:prSet/>
      <dgm:spPr/>
      <dgm:t>
        <a:bodyPr/>
        <a:lstStyle/>
        <a:p>
          <a:endParaRPr lang="fr"/>
        </a:p>
      </dgm:t>
    </dgm:pt>
    <dgm:pt modelId="{783380CD-EE5A-494A-984E-4800288EDDE8}" type="sibTrans" cxnId="{E822B0E0-8F1D-42DA-8F62-BC5F846AF4B9}">
      <dgm:prSet/>
      <dgm:spPr/>
      <dgm:t>
        <a:bodyPr/>
        <a:lstStyle/>
        <a:p>
          <a:endParaRPr lang="fr"/>
        </a:p>
      </dgm:t>
    </dgm:pt>
    <dgm:pt modelId="{085A0561-E0BE-4EBD-83DE-4EE25B231492}">
      <dgm:prSet custT="1"/>
      <dgm:spPr/>
      <dgm:t>
        <a:bodyPr/>
        <a:lstStyle/>
        <a:p>
          <a:pPr algn="ctr" rtl="0"/>
          <a:r>
            <a:rPr lang="fr" sz="1400" b="0" i="0" u="none" baseline="0"/>
            <a:t>Développement local d'une plate-forme appelée COVAC - pour surveiller et évaluer la vaccination.</a:t>
          </a:r>
          <a:endParaRPr lang="fr" sz="1400"/>
        </a:p>
      </dgm:t>
    </dgm:pt>
    <dgm:pt modelId="{10F27CDC-3D32-4F51-B9B2-6C31C7C76986}" type="parTrans" cxnId="{35A230C4-D9C8-4E60-8FCF-E387DB9C3A69}">
      <dgm:prSet/>
      <dgm:spPr/>
      <dgm:t>
        <a:bodyPr/>
        <a:lstStyle/>
        <a:p>
          <a:endParaRPr lang="fr"/>
        </a:p>
      </dgm:t>
    </dgm:pt>
    <dgm:pt modelId="{FEB14369-70B7-48EC-A2A4-21526DFCA4D3}" type="sibTrans" cxnId="{35A230C4-D9C8-4E60-8FCF-E387DB9C3A69}">
      <dgm:prSet/>
      <dgm:spPr/>
      <dgm:t>
        <a:bodyPr/>
        <a:lstStyle/>
        <a:p>
          <a:endParaRPr lang="fr"/>
        </a:p>
      </dgm:t>
    </dgm:pt>
    <dgm:pt modelId="{24BA93CC-1898-45F5-9FE1-1754DB4CCAEC}">
      <dgm:prSet custT="1"/>
      <dgm:spPr/>
      <dgm:t>
        <a:bodyPr/>
        <a:lstStyle/>
        <a:p>
          <a:pPr algn="ctr" rtl="0"/>
          <a:r>
            <a:rPr lang="fr" sz="1400" b="0" i="0" u="none" baseline="0"/>
            <a:t>Diversification des stratégies de prestation de services combinant des sites fixes avec des équipes mobiles et de mini équipes mobiles avec des équipes spéciales chargées d’assurer le suivi des doses.</a:t>
          </a:r>
          <a:endParaRPr lang="fr" sz="1400"/>
        </a:p>
      </dgm:t>
    </dgm:pt>
    <dgm:pt modelId="{246237F4-9CF0-4DB8-9782-BEA1D9F8C0A1}" type="parTrans" cxnId="{68165F0E-BA0A-4CB6-91B3-6D4FA779D890}">
      <dgm:prSet/>
      <dgm:spPr/>
      <dgm:t>
        <a:bodyPr/>
        <a:lstStyle/>
        <a:p>
          <a:endParaRPr lang="fr"/>
        </a:p>
      </dgm:t>
    </dgm:pt>
    <dgm:pt modelId="{78F71AE7-E11C-4111-8DD7-29A07BBD2A99}" type="sibTrans" cxnId="{68165F0E-BA0A-4CB6-91B3-6D4FA779D890}">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54838">
        <dgm:presLayoutVars>
          <dgm:bulletEnabled val="1"/>
        </dgm:presLayoutVars>
      </dgm:prSet>
      <dgm:spPr/>
    </dgm:pt>
  </dgm:ptLst>
  <dgm:cxnLst>
    <dgm:cxn modelId="{68165F0E-BA0A-4CB6-91B3-6D4FA779D890}" srcId="{8153EC4F-6C8C-471D-A39B-06340D6F7AAE}" destId="{24BA93CC-1898-45F5-9FE1-1754DB4CCAEC}" srcOrd="1" destOrd="0" parTransId="{246237F4-9CF0-4DB8-9782-BEA1D9F8C0A1}" sibTransId="{78F71AE7-E11C-4111-8DD7-29A07BBD2A99}"/>
    <dgm:cxn modelId="{559EAC12-9BB1-46DE-96C9-7F45501235DB}" type="presOf" srcId="{8153EC4F-6C8C-471D-A39B-06340D6F7AAE}" destId="{80F46D1E-8939-4D69-BDE1-B1C16F3C74E8}" srcOrd="0" destOrd="0"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1BB55129-519A-4916-BD97-E1D02507CD88}" type="presOf" srcId="{80DAD870-098E-406F-AB13-BF1E4B12AC1C}" destId="{26A8BF07-0D8E-4300-9899-C64780806612}" srcOrd="0" destOrd="1" presId="urn:microsoft.com/office/officeart/2005/8/layout/vList5"/>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7D825B7F-F977-4A59-BF4A-5AEBCA685433}" srcId="{8B418944-A43C-4CA5-8070-E07F6C584A8C}" destId="{A09940C3-8B5F-4F39-8C31-3FEF83E9C27C}" srcOrd="1" destOrd="0" parTransId="{293C9266-1E11-484C-BACF-99E93C6EF1E0}" sibTransId="{EE394D62-B21E-49B8-B125-9BC3179BAE21}"/>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CD64A2AA-17DA-44A8-8CE3-B03B502B6B26}" srcId="{4390CB50-5166-48D8-99CA-E386D0DB8E6E}" destId="{B2064FB9-D462-47BD-8AEA-474F5FA2D42E}" srcOrd="2" destOrd="0" parTransId="{9662EE3E-7E3B-47D5-9898-9D781A301247}" sibTransId="{ADD60A42-3782-481D-A193-EFA56FA2B011}"/>
    <dgm:cxn modelId="{CC7939AC-9EC1-4A62-ADFA-9AA9D83C4962}" type="presOf" srcId="{A09940C3-8B5F-4F39-8C31-3FEF83E9C27C}" destId="{57B58D7B-DFD6-41FB-BE66-CD09EB811652}" srcOrd="0" destOrd="1" presId="urn:microsoft.com/office/officeart/2005/8/layout/vList5"/>
    <dgm:cxn modelId="{C2F9EAB4-EE3A-4E15-848F-F56B2CEEFC34}" type="presOf" srcId="{A49FECB5-2BFF-4F3E-9257-255BC76CBD55}" destId="{26A8BF07-0D8E-4300-9899-C6478080661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35A230C4-D9C8-4E60-8FCF-E387DB9C3A69}" srcId="{8153EC4F-6C8C-471D-A39B-06340D6F7AAE}" destId="{085A0561-E0BE-4EBD-83DE-4EE25B231492}" srcOrd="3" destOrd="0" parTransId="{10F27CDC-3D32-4F51-B9B2-6C31C7C76986}" sibTransId="{FEB14369-70B7-48EC-A2A4-21526DFCA4D3}"/>
    <dgm:cxn modelId="{21D91EC9-B433-4ABD-B0E3-8D1ECBCD1831}" type="presOf" srcId="{B2064FB9-D462-47BD-8AEA-474F5FA2D42E}" destId="{26A8BF07-0D8E-4300-9899-C64780806612}" srcOrd="0" destOrd="2" presId="urn:microsoft.com/office/officeart/2005/8/layout/vList5"/>
    <dgm:cxn modelId="{5EA6E0D1-9215-4E61-A152-33A8C57333D4}" srcId="{4390CB50-5166-48D8-99CA-E386D0DB8E6E}" destId="{80DAD870-098E-406F-AB13-BF1E4B12AC1C}" srcOrd="1" destOrd="0" parTransId="{0D3FDE41-66CD-43D8-ADE0-EC3C73FABB29}" sibTransId="{4F79280F-B9C5-4E78-B56B-2B9BD36D7E12}"/>
    <dgm:cxn modelId="{4E2967D9-DD39-4BA9-814E-C2A72595EDCB}" type="presOf" srcId="{FCEBF4D2-3CB8-4517-B693-3B31B31DE495}" destId="{A3463033-2E55-4A50-B868-0331C39926E2}" srcOrd="0" destOrd="2" presId="urn:microsoft.com/office/officeart/2005/8/layout/vList5"/>
    <dgm:cxn modelId="{98E3B9DE-FFD9-43C2-9E1F-6034FA7AD89C}" type="presOf" srcId="{8B418944-A43C-4CA5-8070-E07F6C584A8C}" destId="{8C96A032-99E7-4F02-A6B8-1803D52B7956}" srcOrd="0" destOrd="0" presId="urn:microsoft.com/office/officeart/2005/8/layout/vList5"/>
    <dgm:cxn modelId="{E822B0E0-8F1D-42DA-8F62-BC5F846AF4B9}" srcId="{8153EC4F-6C8C-471D-A39B-06340D6F7AAE}" destId="{FCEBF4D2-3CB8-4517-B693-3B31B31DE495}" srcOrd="2" destOrd="0" parTransId="{DA093F4F-14DA-4078-8349-A6726BF0DABD}" sibTransId="{783380CD-EE5A-494A-984E-4800288EDDE8}"/>
    <dgm:cxn modelId="{B8E7BDE8-303C-48B2-B0DB-77D5B9F587D0}" type="presOf" srcId="{085A0561-E0BE-4EBD-83DE-4EE25B231492}" destId="{A3463033-2E55-4A50-B868-0331C39926E2}" srcOrd="0" destOrd="3" presId="urn:microsoft.com/office/officeart/2005/8/layout/vList5"/>
    <dgm:cxn modelId="{1B98CFE9-4769-4BC5-A9FA-036A6D26178B}" type="presOf" srcId="{24BA93CC-1898-45F5-9FE1-1754DB4CCAEC}" destId="{A3463033-2E55-4A50-B868-0331C39926E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spcBef>
              <a:spcPts val="600"/>
            </a:spcBef>
            <a:spcAft>
              <a:spcPts val="600"/>
            </a:spcAft>
            <a:buFont typeface="Arial" panose="020B0604020202020204" pitchFamily="34" charset="0"/>
            <a:buChar char="•"/>
          </a:pPr>
          <a:r>
            <a:rPr lang="fr" sz="1400" b="0" i="0" u="none" baseline="0"/>
            <a:t>La Semaine de la vaccination dans les Amériques (VWA) était une initiative régionale visant à promouvoir l'équité et l'accès à la vaccination dans tous les pays de la région.  </a:t>
          </a: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Les interruptions majeures de la chaîne d'approvisionnement mondiale et la réorientation des ressources en soins de santé en raison de la pandémie de COVID-19 ont entraîné une grave diminution de la vaccination de routine chez les enfants et les populations vulnérables. </a:t>
          </a:r>
          <a:endParaRPr lang="fr" sz="140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a:t>La VWA a été mise en place pour établir des sites éphémères afin d'accroître l'accès à la vaccination contre la COVID-19 tout en favorisant la vaccination contre la grippe saisonnière en mettant l'accent sur les populations vulnérables et les travailleurs de première ligne. </a:t>
          </a:r>
          <a:endParaRPr lang="fr" sz="140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E9A9554E-9C41-4396-BDB7-3371C7D8D701}">
      <dgm:prSet custT="1"/>
      <dgm:spPr/>
      <dgm:t>
        <a:bodyPr/>
        <a:lstStyle/>
        <a:p>
          <a:pPr algn="ctr" rtl="0"/>
          <a:r>
            <a:rPr lang="fr" sz="1400" b="0" i="0" u="none" baseline="0"/>
            <a:t>Des sites extérieurs et des centres de vaccination au volant ou à l'extérieur ont été utilisés pour faciliter les mesures de distanciation sociale tout en fournissant des services de vaccination. </a:t>
          </a:r>
          <a:endParaRPr lang="fr" sz="1400"/>
        </a:p>
      </dgm:t>
    </dgm:pt>
    <dgm:pt modelId="{9AEB38B3-4639-4356-AEE6-6DB62E6CAD95}" type="parTrans" cxnId="{3F9D00F3-77C3-4B79-8640-48C48F1E8BF1}">
      <dgm:prSet/>
      <dgm:spPr/>
      <dgm:t>
        <a:bodyPr/>
        <a:lstStyle/>
        <a:p>
          <a:endParaRPr lang="fr"/>
        </a:p>
      </dgm:t>
    </dgm:pt>
    <dgm:pt modelId="{D48826F9-B54F-4CBF-8C66-0007B10A9CB1}" type="sibTrans" cxnId="{3F9D00F3-77C3-4B79-8640-48C48F1E8BF1}">
      <dgm:prSet/>
      <dgm:spPr/>
      <dgm:t>
        <a:bodyPr/>
        <a:lstStyle/>
        <a:p>
          <a:endParaRPr lang="fr"/>
        </a:p>
      </dgm:t>
    </dgm:pt>
    <dgm:pt modelId="{0E4A4131-4BD8-48EC-A457-3FE2EA96C24B}">
      <dgm:prSet custT="1"/>
      <dgm:spPr/>
      <dgm:t>
        <a:bodyPr/>
        <a:lstStyle/>
        <a:p>
          <a:pPr algn="ctr" rtl="0">
            <a:spcBef>
              <a:spcPts val="600"/>
            </a:spcBef>
            <a:spcAft>
              <a:spcPts val="600"/>
            </a:spcAft>
            <a:buFont typeface="Arial" panose="020B0604020202020204" pitchFamily="34" charset="0"/>
            <a:buChar char="•"/>
          </a:pPr>
          <a:r>
            <a:rPr lang="fr" sz="1400" b="0" i="0" u="none" baseline="0" dirty="0"/>
            <a:t>La plate-forme VWA a été adaptée aux contextes nationaux, régionaux et mondiaux afin de sélectionner les activités qui répondent le mieux aux priorités locales en matière de santé publique</a:t>
          </a:r>
          <a:r>
            <a:rPr lang="ro-RO" sz="1400" b="0" i="0" u="none" baseline="0" dirty="0"/>
            <a:t>.</a:t>
          </a:r>
          <a:endParaRPr lang="fr" sz="1400" b="0" i="0" u="none" baseline="0" dirty="0"/>
        </a:p>
      </dgm:t>
    </dgm:pt>
    <dgm:pt modelId="{EC9C58D0-4B14-4048-92E2-4C0855857C46}" type="parTrans" cxnId="{4A51C5B8-29C0-4023-B4D6-67427EAC3B78}">
      <dgm:prSet/>
      <dgm:spPr/>
      <dgm:t>
        <a:bodyPr/>
        <a:lstStyle/>
        <a:p>
          <a:endParaRPr lang="fr"/>
        </a:p>
      </dgm:t>
    </dgm:pt>
    <dgm:pt modelId="{5FAC20B4-6D0D-4250-8F36-BC81CA5734A4}" type="sibTrans" cxnId="{4A51C5B8-29C0-4023-B4D6-67427EAC3B78}">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F3401B37-988B-4259-B64E-283963BF4A11}" type="presOf" srcId="{0E4A4131-4BD8-48EC-A457-3FE2EA96C24B}" destId="{57B58D7B-DFD6-41FB-BE66-CD09EB811652}" srcOrd="0" destOrd="1" presId="urn:microsoft.com/office/officeart/2005/8/layout/vList5"/>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96C1287A-B6F2-4294-8700-D63BE6FB1872}" type="presOf" srcId="{E9A9554E-9C41-4396-BDB7-3371C7D8D701}" destId="{A3463033-2E55-4A50-B868-0331C39926E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C2F9EAB4-EE3A-4E15-848F-F56B2CEEFC34}" type="presOf" srcId="{A49FECB5-2BFF-4F3E-9257-255BC76CBD55}" destId="{26A8BF07-0D8E-4300-9899-C64780806612}" srcOrd="0" destOrd="0" presId="urn:microsoft.com/office/officeart/2005/8/layout/vList5"/>
    <dgm:cxn modelId="{4A51C5B8-29C0-4023-B4D6-67427EAC3B78}" srcId="{8B418944-A43C-4CA5-8070-E07F6C584A8C}" destId="{0E4A4131-4BD8-48EC-A457-3FE2EA96C24B}" srcOrd="1" destOrd="0" parTransId="{EC9C58D0-4B14-4048-92E2-4C0855857C46}" sibTransId="{5FAC20B4-6D0D-4250-8F36-BC81CA5734A4}"/>
    <dgm:cxn modelId="{DCA482BF-E158-4783-8E23-E041C9EA8723}" type="presOf" srcId="{F88B266D-FB32-47DA-8FA7-CE4B5868E5D2}" destId="{E2DF43E3-1B76-4C95-8AC8-5B69492B69C9}" srcOrd="0" destOrd="0" presId="urn:microsoft.com/office/officeart/2005/8/layout/vList5"/>
    <dgm:cxn modelId="{98E3B9DE-FFD9-43C2-9E1F-6034FA7AD89C}" type="presOf" srcId="{8B418944-A43C-4CA5-8070-E07F6C584A8C}" destId="{8C96A032-99E7-4F02-A6B8-1803D52B7956}" srcOrd="0" destOrd="0" presId="urn:microsoft.com/office/officeart/2005/8/layout/vList5"/>
    <dgm:cxn modelId="{3F9D00F3-77C3-4B79-8640-48C48F1E8BF1}" srcId="{8153EC4F-6C8C-471D-A39B-06340D6F7AAE}" destId="{E9A9554E-9C41-4396-BDB7-3371C7D8D701}" srcOrd="1" destOrd="0" parTransId="{9AEB38B3-4639-4356-AEE6-6DB62E6CAD95}" sibTransId="{D48826F9-B54F-4CBF-8C66-0007B10A9CB1}"/>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spcBef>
              <a:spcPts val="600"/>
            </a:spcBef>
            <a:spcAft>
              <a:spcPts val="600"/>
            </a:spcAft>
            <a:buFont typeface="Arial" panose="020B0604020202020204" pitchFamily="34" charset="0"/>
            <a:buChar char="•"/>
          </a:pPr>
          <a:endParaRPr lang="fr" sz="1400"/>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buFont typeface="Arial" panose="020B0604020202020204" pitchFamily="34" charset="0"/>
            <a:buChar char="•"/>
          </a:pPr>
          <a:r>
            <a:rPr lang="fr" sz="1400" b="0" i="0" u="none" baseline="0"/>
            <a:t>Assurer un accès équitable à la vaccination contre la COVID-19 tout en mettant en œuvre une campagne de vaccination de grande ampleur sur une courte période.</a:t>
          </a:r>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a:t>En collaboration avec le gouvernement, l’OMS a mis en place un système de suivi des sites de vaccination contre la COVID-19 par le biais du réseau de terrain des agents de surveillance et de vaccination (SIMO) de l’OMS.</a:t>
          </a:r>
          <a:endParaRPr lang="fr" sz="140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97164072-D5D3-4AB3-A3F7-103A11B12B3F}">
      <dgm:prSet custT="1"/>
      <dgm:spPr/>
      <dgm:t>
        <a:bodyPr/>
        <a:lstStyle/>
        <a:p>
          <a:pPr algn="ctr" rtl="0">
            <a:spcBef>
              <a:spcPts val="600"/>
            </a:spcBef>
            <a:spcAft>
              <a:spcPts val="600"/>
            </a:spcAft>
            <a:buFont typeface="Arial" panose="020B0604020202020204" pitchFamily="34" charset="0"/>
            <a:buChar char="•"/>
          </a:pPr>
          <a:r>
            <a:rPr lang="fr" sz="1400" b="0" i="0" u="none" baseline="0"/>
            <a:t>Le Bangladesh a lancé la vaccination contre la COVID-19 le 7 février 2021 suivant une approche progressive, en donnant la priorité aux groupes les plus à risque pendant les phases initiales.</a:t>
          </a:r>
        </a:p>
      </dgm:t>
    </dgm:pt>
    <dgm:pt modelId="{D62C9A1D-BE3B-47E4-99A1-567FF9D81593}" type="parTrans" cxnId="{E8628400-12CF-4487-AD29-0EF8AC8F7C1C}">
      <dgm:prSet/>
      <dgm:spPr/>
      <dgm:t>
        <a:bodyPr/>
        <a:lstStyle/>
        <a:p>
          <a:endParaRPr lang="fr"/>
        </a:p>
      </dgm:t>
    </dgm:pt>
    <dgm:pt modelId="{97EEF84A-C196-45B6-BA6B-2FB9E80A2624}" type="sibTrans" cxnId="{E8628400-12CF-4487-AD29-0EF8AC8F7C1C}">
      <dgm:prSet/>
      <dgm:spPr/>
      <dgm:t>
        <a:bodyPr/>
        <a:lstStyle/>
        <a:p>
          <a:endParaRPr lang="fr"/>
        </a:p>
      </dgm:t>
    </dgm:pt>
    <dgm:pt modelId="{9FE6CDCC-198B-4AB6-BD7A-E03EDA2BDACF}">
      <dgm:prSet custT="1"/>
      <dgm:spPr/>
      <dgm:t>
        <a:bodyPr/>
        <a:lstStyle/>
        <a:p>
          <a:pPr algn="ctr" rtl="0">
            <a:spcBef>
              <a:spcPts val="600"/>
            </a:spcBef>
            <a:spcAft>
              <a:spcPts val="600"/>
            </a:spcAft>
            <a:buFont typeface="Arial" panose="020B0604020202020204" pitchFamily="34" charset="0"/>
            <a:buChar char="•"/>
          </a:pPr>
          <a:r>
            <a:rPr lang="fr" sz="1400" b="0" i="0" u="none" baseline="0" dirty="0"/>
            <a:t>Le gouvernement a mis à profit l’expertise existante dans le domaine de l’utilisation des technologies numériques pour soutenir la planification, l’exécution, le suivi et la gestion des programmes de vaccination</a:t>
          </a:r>
          <a:r>
            <a:rPr lang="ro-RO" sz="1400" b="0" i="0" u="none" baseline="0" dirty="0"/>
            <a:t>.</a:t>
          </a:r>
          <a:endParaRPr lang="fr" sz="1400" b="0" i="0" u="none" baseline="0" dirty="0"/>
        </a:p>
      </dgm:t>
    </dgm:pt>
    <dgm:pt modelId="{46E891AA-43F7-4D8D-9FC6-3DB6F32DA41F}" type="parTrans" cxnId="{534EB714-881D-467F-A05A-D4F8B6A0859A}">
      <dgm:prSet/>
      <dgm:spPr/>
      <dgm:t>
        <a:bodyPr/>
        <a:lstStyle/>
        <a:p>
          <a:endParaRPr lang="fr"/>
        </a:p>
      </dgm:t>
    </dgm:pt>
    <dgm:pt modelId="{05303197-1DE5-485E-A573-C5B2D63E3132}" type="sibTrans" cxnId="{534EB714-881D-467F-A05A-D4F8B6A0859A}">
      <dgm:prSet/>
      <dgm:spPr/>
      <dgm:t>
        <a:bodyPr/>
        <a:lstStyle/>
        <a:p>
          <a:endParaRPr lang="fr"/>
        </a:p>
      </dgm:t>
    </dgm:pt>
    <dgm:pt modelId="{3841480E-C99E-4CFF-83EB-592781E88643}">
      <dgm:prSet custT="1"/>
      <dgm:spPr/>
      <dgm:t>
        <a:bodyPr/>
        <a:lstStyle/>
        <a:p>
          <a:pPr algn="ctr" rtl="0">
            <a:spcBef>
              <a:spcPts val="600"/>
            </a:spcBef>
            <a:spcAft>
              <a:spcPts val="600"/>
            </a:spcAft>
            <a:buFont typeface="Arial" panose="020B0604020202020204" pitchFamily="34" charset="0"/>
            <a:buChar char="•"/>
          </a:pPr>
          <a:endParaRPr lang="fr" sz="1400"/>
        </a:p>
      </dgm:t>
    </dgm:pt>
    <dgm:pt modelId="{AA804A84-411D-4C09-846D-2D05A2C22861}" type="parTrans" cxnId="{85946FD4-EBA6-4963-940B-69966A8E738B}">
      <dgm:prSet/>
      <dgm:spPr/>
      <dgm:t>
        <a:bodyPr/>
        <a:lstStyle/>
        <a:p>
          <a:endParaRPr lang="fr"/>
        </a:p>
      </dgm:t>
    </dgm:pt>
    <dgm:pt modelId="{3471D3EC-8860-4FA0-8EF2-D55FD148C3EC}" type="sibTrans" cxnId="{85946FD4-EBA6-4963-940B-69966A8E738B}">
      <dgm:prSet/>
      <dgm:spPr/>
      <dgm:t>
        <a:bodyPr/>
        <a:lstStyle/>
        <a:p>
          <a:endParaRPr lang="fr"/>
        </a:p>
      </dgm:t>
    </dgm:pt>
    <dgm:pt modelId="{64DD2B9E-0983-44B4-B303-D5AD1E5938DA}">
      <dgm:prSet custT="1"/>
      <dgm:spPr/>
      <dgm:t>
        <a:bodyPr/>
        <a:lstStyle/>
        <a:p>
          <a:pPr algn="ctr" rtl="0"/>
          <a:r>
            <a:rPr lang="fr" sz="1400" b="0" i="0" u="none" baseline="0"/>
            <a:t>Le réseau SIMO a recueilli les données des sites de vaccination sur divers indicateurs de suivi qui couvrent une série de questions opérationnelles sur la vaccination contre la COVID-19 et la demande et l’offre de vaccins.</a:t>
          </a:r>
        </a:p>
      </dgm:t>
    </dgm:pt>
    <dgm:pt modelId="{553326FC-0633-487B-8570-1152EF9B284A}" type="parTrans" cxnId="{68015773-D17F-493B-82E1-F66113EB75A9}">
      <dgm:prSet/>
      <dgm:spPr/>
      <dgm:t>
        <a:bodyPr/>
        <a:lstStyle/>
        <a:p>
          <a:endParaRPr lang="fr"/>
        </a:p>
      </dgm:t>
    </dgm:pt>
    <dgm:pt modelId="{6B293D8C-338F-4C8E-A764-C8978160E953}" type="sibTrans" cxnId="{68015773-D17F-493B-82E1-F66113EB75A9}">
      <dgm:prSet/>
      <dgm:spPr/>
      <dgm:t>
        <a:bodyPr/>
        <a:lstStyle/>
        <a:p>
          <a:endParaRPr lang="fr"/>
        </a:p>
      </dgm:t>
    </dgm:pt>
    <dgm:pt modelId="{21CD0DB5-3A00-4F99-8998-6C4B78B8F301}">
      <dgm:prSet custT="1"/>
      <dgm:spPr/>
      <dgm:t>
        <a:bodyPr/>
        <a:lstStyle/>
        <a:p>
          <a:pPr algn="ctr" rtl="0"/>
          <a:r>
            <a:rPr lang="fr" sz="1400" b="0" i="0" u="none" baseline="0" dirty="0"/>
            <a:t>Les données ont été présentées en temps réel sur un tableau de bord</a:t>
          </a:r>
          <a:r>
            <a:rPr lang="ro-RO" sz="1400" b="0" i="0" u="none" baseline="0" dirty="0"/>
            <a:t>.</a:t>
          </a:r>
          <a:endParaRPr lang="fr" sz="1400" b="0" i="0" u="none" baseline="0" dirty="0"/>
        </a:p>
      </dgm:t>
    </dgm:pt>
    <dgm:pt modelId="{9503F83A-5C27-4161-9278-91711E8418C6}" type="parTrans" cxnId="{AD3C0D21-25A7-435D-A2CE-CD50766A80C0}">
      <dgm:prSet/>
      <dgm:spPr/>
      <dgm:t>
        <a:bodyPr/>
        <a:lstStyle/>
        <a:p>
          <a:endParaRPr lang="fr"/>
        </a:p>
      </dgm:t>
    </dgm:pt>
    <dgm:pt modelId="{F945E13C-8192-4D18-B038-AEF06F1C6C76}" type="sibTrans" cxnId="{AD3C0D21-25A7-435D-A2CE-CD50766A80C0}">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E8628400-12CF-4487-AD29-0EF8AC8F7C1C}" srcId="{8B418944-A43C-4CA5-8070-E07F6C584A8C}" destId="{97164072-D5D3-4AB3-A3F7-103A11B12B3F}" srcOrd="1" destOrd="0" parTransId="{D62C9A1D-BE3B-47E4-99A1-567FF9D81593}" sibTransId="{97EEF84A-C196-45B6-BA6B-2FB9E80A2624}"/>
    <dgm:cxn modelId="{559EAC12-9BB1-46DE-96C9-7F45501235DB}" type="presOf" srcId="{8153EC4F-6C8C-471D-A39B-06340D6F7AAE}" destId="{80F46D1E-8939-4D69-BDE1-B1C16F3C74E8}" srcOrd="0" destOrd="0" presId="urn:microsoft.com/office/officeart/2005/8/layout/vList5"/>
    <dgm:cxn modelId="{534EB714-881D-467F-A05A-D4F8B6A0859A}" srcId="{8B418944-A43C-4CA5-8070-E07F6C584A8C}" destId="{9FE6CDCC-198B-4AB6-BD7A-E03EDA2BDACF}" srcOrd="2" destOrd="0" parTransId="{46E891AA-43F7-4D8D-9FC6-3DB6F32DA41F}" sibTransId="{05303197-1DE5-485E-A573-C5B2D63E3132}"/>
    <dgm:cxn modelId="{AD3C0D21-25A7-435D-A2CE-CD50766A80C0}" srcId="{8153EC4F-6C8C-471D-A39B-06340D6F7AAE}" destId="{21CD0DB5-3A00-4F99-8998-6C4B78B8F301}" srcOrd="2" destOrd="0" parTransId="{9503F83A-5C27-4161-9278-91711E8418C6}" sibTransId="{F945E13C-8192-4D18-B038-AEF06F1C6C76}"/>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DADE716A-EACB-444A-96FC-E04627A4F3C3}" type="presOf" srcId="{64DD2B9E-0983-44B4-B303-D5AD1E5938DA}" destId="{A3463033-2E55-4A50-B868-0331C39926E2}" srcOrd="0" destOrd="1" presId="urn:microsoft.com/office/officeart/2005/8/layout/vList5"/>
    <dgm:cxn modelId="{68015773-D17F-493B-82E1-F66113EB75A9}" srcId="{8153EC4F-6C8C-471D-A39B-06340D6F7AAE}" destId="{64DD2B9E-0983-44B4-B303-D5AD1E5938DA}" srcOrd="1" destOrd="0" parTransId="{553326FC-0633-487B-8570-1152EF9B284A}" sibTransId="{6B293D8C-338F-4C8E-A764-C8978160E953}"/>
    <dgm:cxn modelId="{A0086856-F95B-4DC0-86EE-68356C585D67}" type="presOf" srcId="{BEA8A8E3-309C-4A23-B683-DCF16FEF0672}" destId="{57B58D7B-DFD6-41FB-BE66-CD09EB811652}" srcOrd="0" destOrd="0" presId="urn:microsoft.com/office/officeart/2005/8/layout/vList5"/>
    <dgm:cxn modelId="{48D08676-DE77-4399-9314-1B45F49006B1}" srcId="{8B418944-A43C-4CA5-8070-E07F6C584A8C}" destId="{BEA8A8E3-309C-4A23-B683-DCF16FEF0672}" srcOrd="0" destOrd="0" parTransId="{F4448C42-3BC2-4DE2-A62B-A860B0DDDBA5}" sibTransId="{69494F42-E35B-45DC-B59A-19374D3BFAFA}"/>
    <dgm:cxn modelId="{F704A97F-B564-42D6-93E8-9FEF8F160128}" type="presOf" srcId="{9FE6CDCC-198B-4AB6-BD7A-E03EDA2BDACF}" destId="{57B58D7B-DFD6-41FB-BE66-CD09EB811652}" srcOrd="0" destOrd="2"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D1082790-FE16-49B8-9F7F-04327259537C}" type="presOf" srcId="{3841480E-C99E-4CFF-83EB-592781E88643}" destId="{57B58D7B-DFD6-41FB-BE66-CD09EB811652}" srcOrd="0" destOrd="3" presId="urn:microsoft.com/office/officeart/2005/8/layout/vList5"/>
    <dgm:cxn modelId="{901EE294-DDD4-40DD-99CD-0F6588E1B77B}" srcId="{4390CB50-5166-48D8-99CA-E386D0DB8E6E}" destId="{A49FECB5-2BFF-4F3E-9257-255BC76CBD55}" srcOrd="0" destOrd="0" parTransId="{2286D25E-81C9-46B7-B136-B61E4077A4BB}" sibTransId="{222A8F2C-E5AA-4220-ADB3-710F220340F4}"/>
    <dgm:cxn modelId="{BD402796-AAEA-4A07-8752-CEE98C0C0091}" type="presOf" srcId="{21CD0DB5-3A00-4F99-8998-6C4B78B8F301}" destId="{A3463033-2E55-4A50-B868-0331C39926E2}" srcOrd="0" destOrd="2"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C2F9EAB4-EE3A-4E15-848F-F56B2CEEFC34}" type="presOf" srcId="{A49FECB5-2BFF-4F3E-9257-255BC76CBD55}" destId="{26A8BF07-0D8E-4300-9899-C6478080661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85946FD4-EBA6-4963-940B-69966A8E738B}" srcId="{8B418944-A43C-4CA5-8070-E07F6C584A8C}" destId="{3841480E-C99E-4CFF-83EB-592781E88643}" srcOrd="3" destOrd="0" parTransId="{AA804A84-411D-4C09-846D-2D05A2C22861}" sibTransId="{3471D3EC-8860-4FA0-8EF2-D55FD148C3EC}"/>
    <dgm:cxn modelId="{98E3B9DE-FFD9-43C2-9E1F-6034FA7AD89C}" type="presOf" srcId="{8B418944-A43C-4CA5-8070-E07F6C584A8C}" destId="{8C96A032-99E7-4F02-A6B8-1803D52B7956}" srcOrd="0" destOrd="0" presId="urn:microsoft.com/office/officeart/2005/8/layout/vList5"/>
    <dgm:cxn modelId="{6B2BACE0-B770-46FB-ABBC-8DCD5CD2B052}" type="presOf" srcId="{97164072-D5D3-4AB3-A3F7-103A11B12B3F}" destId="{57B58D7B-DFD6-41FB-BE66-CD09EB81165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BEA8A8E3-309C-4A23-B683-DCF16FEF0672}">
      <dgm:prSet custT="1"/>
      <dgm:spPr/>
      <dgm:t>
        <a:bodyPr/>
        <a:lstStyle/>
        <a:p>
          <a:pPr algn="ctr" rtl="0">
            <a:spcBef>
              <a:spcPts val="600"/>
            </a:spcBef>
            <a:spcAft>
              <a:spcPts val="600"/>
            </a:spcAft>
            <a:buFont typeface="Arial" panose="020B0604020202020204" pitchFamily="34" charset="0"/>
            <a:buChar char="•"/>
          </a:pPr>
          <a:r>
            <a:rPr lang="fr" sz="1400" b="0" i="0" u="none" baseline="0"/>
            <a:t>En raison des limitations d’accès aux services de santé, l’état de santé des réfugiés afghans s’est détérioré pendant la pandémie de COVID-19.</a:t>
          </a:r>
        </a:p>
      </dgm:t>
    </dgm:pt>
    <dgm:pt modelId="{F4448C42-3BC2-4DE2-A62B-A860B0DDDBA5}" type="parTrans" cxnId="{48D08676-DE77-4399-9314-1B45F49006B1}">
      <dgm:prSet/>
      <dgm:spPr/>
      <dgm:t>
        <a:bodyPr/>
        <a:lstStyle/>
        <a:p>
          <a:endParaRPr lang="fr"/>
        </a:p>
      </dgm:t>
    </dgm:pt>
    <dgm:pt modelId="{69494F42-E35B-45DC-B59A-19374D3BFAFA}" type="sibTrans" cxnId="{48D08676-DE77-4399-9314-1B45F49006B1}">
      <dgm:prSet/>
      <dgm:spPr/>
      <dgm:t>
        <a:bodyPr/>
        <a:lstStyle/>
        <a:p>
          <a:endParaRPr lang="fr"/>
        </a:p>
      </dgm:t>
    </dgm:pt>
    <dgm:pt modelId="{4390CB50-5166-48D8-99CA-E386D0DB8E6E}">
      <dgm:prSet phldrT="[Text]" custT="1">
        <dgm:style>
          <a:lnRef idx="1">
            <a:schemeClr val="accent2"/>
          </a:lnRef>
          <a:fillRef idx="2">
            <a:schemeClr val="accent2"/>
          </a:fillRef>
          <a:effectRef idx="1">
            <a:schemeClr val="accent2"/>
          </a:effectRef>
          <a:fontRef idx="minor">
            <a:schemeClr val="dk1"/>
          </a:fontRef>
        </dgm:style>
      </dgm:prSet>
      <dgm:spPr/>
      <dgm:t>
        <a:bodyPr/>
        <a:lstStyle/>
        <a:p>
          <a:pPr algn="ctr" rtl="0"/>
          <a:r>
            <a:rPr lang="fr" sz="1800" b="0" i="0" u="none" baseline="0">
              <a:solidFill>
                <a:schemeClr val="tx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49FECB5-2BFF-4F3E-9257-255BC76CBD55}">
      <dgm:prSet custT="1"/>
      <dgm:spPr/>
      <dgm:t>
        <a:bodyPr/>
        <a:lstStyle/>
        <a:p>
          <a:pPr algn="ctr" rtl="0">
            <a:spcAft>
              <a:spcPts val="600"/>
            </a:spcAft>
            <a:buFont typeface="Arial" panose="020B0604020202020204" pitchFamily="34" charset="0"/>
            <a:buChar char="•"/>
          </a:pPr>
          <a:r>
            <a:rPr lang="fr" sz="1400" b="0" i="0" u="none" baseline="0" dirty="0"/>
            <a:t>L’importante population d’Afghans non enregistrés et d’autres personnes sans papiers officiels n’a pas pu profiter du programme de vaccination.</a:t>
          </a:r>
          <a:endParaRPr lang="fr" sz="1400" dirty="0"/>
        </a:p>
      </dgm:t>
    </dgm:pt>
    <dgm:pt modelId="{2286D25E-81C9-46B7-B136-B61E4077A4BB}" type="parTrans" cxnId="{901EE294-DDD4-40DD-99CD-0F6588E1B77B}">
      <dgm:prSet/>
      <dgm:spPr/>
      <dgm:t>
        <a:bodyPr/>
        <a:lstStyle/>
        <a:p>
          <a:endParaRPr lang="fr"/>
        </a:p>
      </dgm:t>
    </dgm:pt>
    <dgm:pt modelId="{222A8F2C-E5AA-4220-ADB3-710F220340F4}" type="sibTrans" cxnId="{901EE294-DDD4-40DD-99CD-0F6588E1B77B}">
      <dgm:prSet/>
      <dgm:spPr/>
      <dgm:t>
        <a:bodyPr/>
        <a:lstStyle/>
        <a:p>
          <a:endParaRPr lang="fr"/>
        </a:p>
      </dgm:t>
    </dgm:pt>
    <dgm:pt modelId="{D008AADC-3622-430D-9474-BD803E5FA8E3}">
      <dgm:prSet custT="1"/>
      <dgm:spPr/>
      <dgm:t>
        <a:bodyPr/>
        <a:lstStyle/>
        <a:p>
          <a:pPr algn="ctr" rtl="0"/>
          <a:r>
            <a:rPr lang="fr" sz="1400" b="0" i="0" u="none" baseline="0"/>
            <a:t>Des camps de vaccination mobiles contre la COVID-19 avec services de santé intégrés ont été mis en place à travers le Pakistan ; sept dans des camps de réfugiés à Karachi, deux à Hyderabad et quatre à Islamabad.</a:t>
          </a:r>
          <a:endParaRPr lang="fr" sz="1400"/>
        </a:p>
      </dgm:t>
    </dgm:pt>
    <dgm:pt modelId="{1FEDB9F7-C383-49A7-A3E9-49C8EC775EE7}" type="parTrans" cxnId="{DEE66524-C64A-46B8-B864-90B7CCC85C76}">
      <dgm:prSet/>
      <dgm:spPr/>
      <dgm:t>
        <a:bodyPr/>
        <a:lstStyle/>
        <a:p>
          <a:endParaRPr lang="fr"/>
        </a:p>
      </dgm:t>
    </dgm:pt>
    <dgm:pt modelId="{C6219157-4996-4C6F-A8BD-542E4433742A}" type="sibTrans" cxnId="{DEE66524-C64A-46B8-B864-90B7CCC85C76}">
      <dgm:prSet/>
      <dgm:spPr/>
      <dgm:t>
        <a:bodyPr/>
        <a:lstStyle/>
        <a:p>
          <a:endParaRPr lang="fr"/>
        </a:p>
      </dgm:t>
    </dgm:pt>
    <dgm:pt modelId="{65F89C08-FD1B-4ACD-A37C-55EB11649E38}">
      <dgm:prSet custT="1"/>
      <dgm:spPr/>
      <dgm:t>
        <a:bodyPr/>
        <a:lstStyle/>
        <a:p>
          <a:pPr algn="ctr" rtl="0">
            <a:spcBef>
              <a:spcPts val="600"/>
            </a:spcBef>
            <a:spcAft>
              <a:spcPts val="600"/>
            </a:spcAft>
            <a:buFont typeface="Arial" panose="020B0604020202020204" pitchFamily="34" charset="0"/>
            <a:buNone/>
          </a:pPr>
          <a:endParaRPr lang="fr" sz="1400"/>
        </a:p>
      </dgm:t>
    </dgm:pt>
    <dgm:pt modelId="{336A6A3E-5B27-47C5-B272-5C604E726BB4}" type="parTrans" cxnId="{CB553475-FA0A-4DAA-A573-C1C2BFB4DBAC}">
      <dgm:prSet/>
      <dgm:spPr/>
      <dgm:t>
        <a:bodyPr/>
        <a:lstStyle/>
        <a:p>
          <a:endParaRPr lang="fr"/>
        </a:p>
      </dgm:t>
    </dgm:pt>
    <dgm:pt modelId="{91AF5B27-A9CE-4A6A-BBEA-FBE40FF70B9C}" type="sibTrans" cxnId="{CB553475-FA0A-4DAA-A573-C1C2BFB4DBAC}">
      <dgm:prSet/>
      <dgm:spPr/>
      <dgm:t>
        <a:bodyPr/>
        <a:lstStyle/>
        <a:p>
          <a:endParaRPr lang="fr"/>
        </a:p>
      </dgm:t>
    </dgm:pt>
    <dgm:pt modelId="{56DEB177-76AE-4768-9541-E13F287685FC}">
      <dgm:prSet custT="1"/>
      <dgm:spPr/>
      <dgm:t>
        <a:bodyPr/>
        <a:lstStyle/>
        <a:p>
          <a:pPr algn="ctr" rtl="0"/>
          <a:r>
            <a:rPr lang="fr" sz="1400" b="0" i="0" u="none" baseline="0" dirty="0"/>
            <a:t>La campagne de vaccination a été complétée par 63 camps de santé intégrés afin de fournir une variété d’interventions de soins de santé primaires.</a:t>
          </a:r>
        </a:p>
      </dgm:t>
    </dgm:pt>
    <dgm:pt modelId="{997C41BF-2673-4564-80B7-C3B335982B26}" type="parTrans" cxnId="{8773E1AD-4421-4B44-8697-40151AEEA46B}">
      <dgm:prSet/>
      <dgm:spPr/>
      <dgm:t>
        <a:bodyPr/>
        <a:lstStyle/>
        <a:p>
          <a:endParaRPr lang="fr"/>
        </a:p>
      </dgm:t>
    </dgm:pt>
    <dgm:pt modelId="{6E89DD66-121A-4BD7-9ACE-5DB1D5046E0D}" type="sibTrans" cxnId="{8773E1AD-4421-4B44-8697-40151AEEA46B}">
      <dgm:prSet/>
      <dgm:spPr/>
      <dgm:t>
        <a:bodyPr/>
        <a:lstStyle/>
        <a:p>
          <a:endParaRPr lang="fr"/>
        </a:p>
      </dgm:t>
    </dgm:pt>
    <dgm:pt modelId="{1A5527B5-4450-455D-B73E-E416A2520296}">
      <dgm:prSet custT="1"/>
      <dgm:spPr/>
      <dgm:t>
        <a:bodyPr/>
        <a:lstStyle/>
        <a:p>
          <a:pPr algn="ctr" rtl="0"/>
          <a:r>
            <a:rPr lang="fr" sz="1400" b="0" i="0" u="none" baseline="0" dirty="0"/>
            <a:t>Des postes de vaccination ont été installés aux postes frontaliers.</a:t>
          </a:r>
        </a:p>
      </dgm:t>
    </dgm:pt>
    <dgm:pt modelId="{2D511BD6-2A59-4B07-A7AC-1BD2CC14960C}" type="parTrans" cxnId="{72618DB9-F638-494F-AD18-73D6D2635304}">
      <dgm:prSet/>
      <dgm:spPr/>
      <dgm:t>
        <a:bodyPr/>
        <a:lstStyle/>
        <a:p>
          <a:endParaRPr lang="fr"/>
        </a:p>
      </dgm:t>
    </dgm:pt>
    <dgm:pt modelId="{8593E56E-908A-401B-B393-F14E4B2D73BF}" type="sibTrans" cxnId="{72618DB9-F638-494F-AD18-73D6D2635304}">
      <dgm:prSet/>
      <dgm:spPr/>
      <dgm:t>
        <a:bodyPr/>
        <a:lstStyle/>
        <a:p>
          <a:endParaRPr lang="fr"/>
        </a:p>
      </dgm:t>
    </dgm:pt>
    <dgm:pt modelId="{22F70A88-2A61-4A31-9314-3BCCDD4EACBB}">
      <dgm:prSet custT="1"/>
      <dgm:spPr/>
      <dgm:t>
        <a:bodyPr/>
        <a:lstStyle/>
        <a:p>
          <a:pPr algn="ctr" rtl="0">
            <a:spcBef>
              <a:spcPts val="600"/>
            </a:spcBef>
            <a:spcAft>
              <a:spcPts val="600"/>
            </a:spcAft>
            <a:buFont typeface="Arial" panose="020B0604020202020204" pitchFamily="34" charset="0"/>
            <a:buChar char="•"/>
          </a:pPr>
          <a:r>
            <a:rPr lang="fr" sz="1400" b="0" i="0" u="none" baseline="0"/>
            <a:t>Selon les registres officiels, le Pakistan accueille 1,4 million de réfugiés afghans, auxquels s’ajoutent 2 millions de migrants afghans non enregistrés.</a:t>
          </a:r>
          <a:endParaRPr lang="fr" sz="1400"/>
        </a:p>
      </dgm:t>
    </dgm:pt>
    <dgm:pt modelId="{4AED5F52-D46E-4813-88F1-949CE1B3BDDB}" type="parTrans" cxnId="{C2C1163C-2312-482B-8A91-2E9280AB1D11}">
      <dgm:prSet/>
      <dgm:spPr/>
      <dgm:t>
        <a:bodyPr/>
        <a:lstStyle/>
        <a:p>
          <a:endParaRPr lang="fr"/>
        </a:p>
      </dgm:t>
    </dgm:pt>
    <dgm:pt modelId="{613F5559-C263-419C-A58C-BE45FDDA30F1}" type="sibTrans" cxnId="{C2C1163C-2312-482B-8A91-2E9280AB1D11}">
      <dgm:prSet/>
      <dgm:spPr/>
      <dgm:t>
        <a:bodyPr/>
        <a:lstStyle/>
        <a:p>
          <a:endParaRPr lang="fr"/>
        </a:p>
      </dgm:t>
    </dgm:pt>
    <dgm:pt modelId="{A1ECA103-B347-4B86-8B49-B160E698F9E5}">
      <dgm:prSet custT="1"/>
      <dgm:spPr/>
      <dgm:t>
        <a:bodyPr/>
        <a:lstStyle/>
        <a:p>
          <a:pPr algn="ctr" rtl="0">
            <a:spcAft>
              <a:spcPts val="600"/>
            </a:spcAft>
            <a:buFont typeface="Arial" panose="020B0604020202020204" pitchFamily="34" charset="0"/>
            <a:buChar char="•"/>
          </a:pPr>
          <a:r>
            <a:rPr lang="fr" sz="1400" b="0" i="0" u="none" baseline="0"/>
            <a:t>Il n’y avait pas de centres de vaccination contre la COVID-19 dans les camps de réfugiés.</a:t>
          </a:r>
          <a:endParaRPr lang="fr" sz="1400"/>
        </a:p>
      </dgm:t>
    </dgm:pt>
    <dgm:pt modelId="{F785B78F-7562-4DFA-BA61-7A570BB5EA22}" type="parTrans" cxnId="{11F31DA1-FCE6-4954-8D42-5E21C61315AF}">
      <dgm:prSet/>
      <dgm:spPr/>
      <dgm:t>
        <a:bodyPr/>
        <a:lstStyle/>
        <a:p>
          <a:endParaRPr lang="fr"/>
        </a:p>
      </dgm:t>
    </dgm:pt>
    <dgm:pt modelId="{D810ABE7-BE69-4AE7-B2DD-867BB6DFC43F}" type="sibTrans" cxnId="{11F31DA1-FCE6-4954-8D42-5E21C61315AF}">
      <dgm:prSet/>
      <dgm:spPr/>
      <dgm:t>
        <a:bodyPr/>
        <a:lstStyle/>
        <a:p>
          <a:endParaRPr lang="fr"/>
        </a:p>
      </dgm:t>
    </dgm:pt>
    <dgm:pt modelId="{1409E8F9-3BE5-49F5-B8F0-0FC14C1464BB}">
      <dgm:prSet custT="1"/>
      <dgm:spPr/>
      <dgm:t>
        <a:bodyPr/>
        <a:lstStyle/>
        <a:p>
          <a:pPr algn="ctr" rtl="0">
            <a:spcAft>
              <a:spcPts val="600"/>
            </a:spcAft>
            <a:buFont typeface="Arial" panose="020B0604020202020204" pitchFamily="34" charset="0"/>
            <a:buChar char="•"/>
          </a:pPr>
          <a:r>
            <a:rPr lang="fr" sz="1400" b="0" i="0" u="none" baseline="0"/>
            <a:t>Les populations réfugiées qui souhaitaient se faire vacciner n’avaient pas connaissance du processus d’enregistrement ni de la manière d’accéder aux services de vaccination.</a:t>
          </a:r>
          <a:endParaRPr lang="fr" sz="1400"/>
        </a:p>
      </dgm:t>
    </dgm:pt>
    <dgm:pt modelId="{98561A12-6E70-4D5F-932E-4A08A7865FDD}" type="parTrans" cxnId="{C162646F-E261-469E-9E45-07039298F3A4}">
      <dgm:prSet/>
      <dgm:spPr/>
      <dgm:t>
        <a:bodyPr/>
        <a:lstStyle/>
        <a:p>
          <a:endParaRPr lang="fr"/>
        </a:p>
      </dgm:t>
    </dgm:pt>
    <dgm:pt modelId="{092AB542-75B2-4DE3-A946-3138EFC8D08C}" type="sibTrans" cxnId="{C162646F-E261-469E-9E45-07039298F3A4}">
      <dgm:prSet/>
      <dgm:spPr/>
      <dgm:t>
        <a:bodyPr/>
        <a:lstStyle/>
        <a:p>
          <a:endParaRPr lang="fr"/>
        </a:p>
      </dgm:t>
    </dgm:pt>
    <dgm:pt modelId="{1F4B04C8-24EA-4483-9376-B0CE852EC596}">
      <dgm:prSet custT="1"/>
      <dgm:spPr/>
      <dgm:t>
        <a:bodyPr/>
        <a:lstStyle/>
        <a:p>
          <a:pPr algn="ctr" rtl="0"/>
          <a:r>
            <a:rPr lang="fr" sz="1400" b="0" i="0" u="none" baseline="0" dirty="0"/>
            <a:t>Du matériel d’information et de communication a été affiché dans les villages de réfugiés afghans pour promouvoir la vaccination.</a:t>
          </a:r>
        </a:p>
      </dgm:t>
    </dgm:pt>
    <dgm:pt modelId="{212CAEFE-303E-4111-9C37-7A5FF1F3A1A8}" type="parTrans" cxnId="{9FCB3835-96B5-4B87-B504-688A81F77C6C}">
      <dgm:prSet/>
      <dgm:spPr/>
      <dgm:t>
        <a:bodyPr/>
        <a:lstStyle/>
        <a:p>
          <a:endParaRPr lang="fr"/>
        </a:p>
      </dgm:t>
    </dgm:pt>
    <dgm:pt modelId="{9DA2122B-02AB-4A03-AFB2-2879887BA26F}" type="sibTrans" cxnId="{9FCB3835-96B5-4B87-B504-688A81F77C6C}">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custScaleY="114789">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23926">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694BD71A-DBC2-4729-9979-9E8B013F20DB}" type="presOf" srcId="{56DEB177-76AE-4768-9541-E13F287685FC}" destId="{A3463033-2E55-4A50-B868-0331C39926E2}" srcOrd="0" destOrd="2" presId="urn:microsoft.com/office/officeart/2005/8/layout/vList5"/>
    <dgm:cxn modelId="{DEE66524-C64A-46B8-B864-90B7CCC85C76}" srcId="{8153EC4F-6C8C-471D-A39B-06340D6F7AAE}" destId="{D008AADC-3622-430D-9474-BD803E5FA8E3}" srcOrd="0" destOrd="0" parTransId="{1FEDB9F7-C383-49A7-A3E9-49C8EC775EE7}" sibTransId="{C6219157-4996-4C6F-A8BD-542E4433742A}"/>
    <dgm:cxn modelId="{47AAB725-584E-4764-BC82-AA619ADA4E00}" type="presOf" srcId="{D008AADC-3622-430D-9474-BD803E5FA8E3}" destId="{A3463033-2E55-4A50-B868-0331C39926E2}" srcOrd="0" destOrd="0" presId="urn:microsoft.com/office/officeart/2005/8/layout/vList5"/>
    <dgm:cxn modelId="{9FCB3835-96B5-4B87-B504-688A81F77C6C}" srcId="{8153EC4F-6C8C-471D-A39B-06340D6F7AAE}" destId="{1F4B04C8-24EA-4483-9376-B0CE852EC596}" srcOrd="1" destOrd="0" parTransId="{212CAEFE-303E-4111-9C37-7A5FF1F3A1A8}" sibTransId="{9DA2122B-02AB-4A03-AFB2-2879887BA26F}"/>
    <dgm:cxn modelId="{C2C1163C-2312-482B-8A91-2E9280AB1D11}" srcId="{8B418944-A43C-4CA5-8070-E07F6C584A8C}" destId="{22F70A88-2A61-4A31-9314-3BCCDD4EACBB}" srcOrd="0" destOrd="0" parTransId="{4AED5F52-D46E-4813-88F1-949CE1B3BDDB}" sibTransId="{613F5559-C263-419C-A58C-BE45FDDA30F1}"/>
    <dgm:cxn modelId="{329F4168-6FA0-459A-A91D-A5FB1B0D59B5}" type="presOf" srcId="{1F4B04C8-24EA-4483-9376-B0CE852EC596}" destId="{A3463033-2E55-4A50-B868-0331C39926E2}" srcOrd="0" destOrd="1" presId="urn:microsoft.com/office/officeart/2005/8/layout/vList5"/>
    <dgm:cxn modelId="{C162646F-E261-469E-9E45-07039298F3A4}" srcId="{4390CB50-5166-48D8-99CA-E386D0DB8E6E}" destId="{1409E8F9-3BE5-49F5-B8F0-0FC14C1464BB}" srcOrd="2" destOrd="0" parTransId="{98561A12-6E70-4D5F-932E-4A08A7865FDD}" sibTransId="{092AB542-75B2-4DE3-A946-3138EFC8D08C}"/>
    <dgm:cxn modelId="{263C2373-E606-43EE-981F-F297EA3110A6}" type="presOf" srcId="{1A5527B5-4450-455D-B73E-E416A2520296}" destId="{A3463033-2E55-4A50-B868-0331C39926E2}" srcOrd="0" destOrd="3" presId="urn:microsoft.com/office/officeart/2005/8/layout/vList5"/>
    <dgm:cxn modelId="{CB553475-FA0A-4DAA-A573-C1C2BFB4DBAC}" srcId="{8B418944-A43C-4CA5-8070-E07F6C584A8C}" destId="{65F89C08-FD1B-4ACD-A37C-55EB11649E38}" srcOrd="2" destOrd="0" parTransId="{336A6A3E-5B27-47C5-B272-5C604E726BB4}" sibTransId="{91AF5B27-A9CE-4A6A-BBEA-FBE40FF70B9C}"/>
    <dgm:cxn modelId="{A0086856-F95B-4DC0-86EE-68356C585D67}" type="presOf" srcId="{BEA8A8E3-309C-4A23-B683-DCF16FEF0672}" destId="{57B58D7B-DFD6-41FB-BE66-CD09EB811652}" srcOrd="0" destOrd="1" presId="urn:microsoft.com/office/officeart/2005/8/layout/vList5"/>
    <dgm:cxn modelId="{48D08676-DE77-4399-9314-1B45F49006B1}" srcId="{8B418944-A43C-4CA5-8070-E07F6C584A8C}" destId="{BEA8A8E3-309C-4A23-B683-DCF16FEF0672}" srcOrd="1" destOrd="0" parTransId="{F4448C42-3BC2-4DE2-A62B-A860B0DDDBA5}" sibTransId="{69494F42-E35B-45DC-B59A-19374D3BFAFA}"/>
    <dgm:cxn modelId="{15D5BE7F-929F-4280-BFF1-DDD7D18C59F1}" srcId="{F88B266D-FB32-47DA-8FA7-CE4B5868E5D2}" destId="{8153EC4F-6C8C-471D-A39B-06340D6F7AAE}" srcOrd="2" destOrd="0" parTransId="{90EA02A4-EE82-4639-9AA7-B6A92397F19B}" sibTransId="{B4805742-9A11-432F-9D4B-E611CEBB5B0A}"/>
    <dgm:cxn modelId="{901EE294-DDD4-40DD-99CD-0F6588E1B77B}" srcId="{4390CB50-5166-48D8-99CA-E386D0DB8E6E}" destId="{A49FECB5-2BFF-4F3E-9257-255BC76CBD55}" srcOrd="0" destOrd="0" parTransId="{2286D25E-81C9-46B7-B136-B61E4077A4BB}" sibTransId="{222A8F2C-E5AA-4220-ADB3-710F220340F4}"/>
    <dgm:cxn modelId="{11F31DA1-FCE6-4954-8D42-5E21C61315AF}" srcId="{4390CB50-5166-48D8-99CA-E386D0DB8E6E}" destId="{A1ECA103-B347-4B86-8B49-B160E698F9E5}" srcOrd="1" destOrd="0" parTransId="{F785B78F-7562-4DFA-BA61-7A570BB5EA22}" sibTransId="{D810ABE7-BE69-4AE7-B2DD-867BB6DFC43F}"/>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24B68BAD-7F30-4759-9D2F-2E1845A6E0E1}" type="presOf" srcId="{A1ECA103-B347-4B86-8B49-B160E698F9E5}" destId="{26A8BF07-0D8E-4300-9899-C64780806612}" srcOrd="0" destOrd="1" presId="urn:microsoft.com/office/officeart/2005/8/layout/vList5"/>
    <dgm:cxn modelId="{8773E1AD-4421-4B44-8697-40151AEEA46B}" srcId="{8153EC4F-6C8C-471D-A39B-06340D6F7AAE}" destId="{56DEB177-76AE-4768-9541-E13F287685FC}" srcOrd="2" destOrd="0" parTransId="{997C41BF-2673-4564-80B7-C3B335982B26}" sibTransId="{6E89DD66-121A-4BD7-9ACE-5DB1D5046E0D}"/>
    <dgm:cxn modelId="{C2F9EAB4-EE3A-4E15-848F-F56B2CEEFC34}" type="presOf" srcId="{A49FECB5-2BFF-4F3E-9257-255BC76CBD55}" destId="{26A8BF07-0D8E-4300-9899-C64780806612}" srcOrd="0" destOrd="0" presId="urn:microsoft.com/office/officeart/2005/8/layout/vList5"/>
    <dgm:cxn modelId="{72618DB9-F638-494F-AD18-73D6D2635304}" srcId="{8153EC4F-6C8C-471D-A39B-06340D6F7AAE}" destId="{1A5527B5-4450-455D-B73E-E416A2520296}" srcOrd="3" destOrd="0" parTransId="{2D511BD6-2A59-4B07-A7AC-1BD2CC14960C}" sibTransId="{8593E56E-908A-401B-B393-F14E4B2D73BF}"/>
    <dgm:cxn modelId="{DCA482BF-E158-4783-8E23-E041C9EA8723}" type="presOf" srcId="{F88B266D-FB32-47DA-8FA7-CE4B5868E5D2}" destId="{E2DF43E3-1B76-4C95-8AC8-5B69492B69C9}" srcOrd="0" destOrd="0" presId="urn:microsoft.com/office/officeart/2005/8/layout/vList5"/>
    <dgm:cxn modelId="{97A255C3-4295-4307-9813-B5014E42CF46}" type="presOf" srcId="{65F89C08-FD1B-4ACD-A37C-55EB11649E38}" destId="{57B58D7B-DFD6-41FB-BE66-CD09EB811652}" srcOrd="0" destOrd="2" presId="urn:microsoft.com/office/officeart/2005/8/layout/vList5"/>
    <dgm:cxn modelId="{2EF47FCF-F62C-45C1-9610-A2D37C383105}" type="presOf" srcId="{1409E8F9-3BE5-49F5-B8F0-0FC14C1464BB}" destId="{26A8BF07-0D8E-4300-9899-C64780806612}" srcOrd="0" destOrd="2" presId="urn:microsoft.com/office/officeart/2005/8/layout/vList5"/>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3B96CEFA-EBE3-462D-8141-11DB34DB804C}" type="presOf" srcId="{22F70A88-2A61-4A31-9314-3BCCDD4EACBB}" destId="{57B58D7B-DFD6-41FB-BE66-CD09EB811652}"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PARTENARIATS</a:t>
          </a:r>
        </a:p>
        <a:p>
          <a:pPr marL="0" lvl="0" algn="l" defTabSz="533400" rtl="0">
            <a:lnSpc>
              <a:spcPct val="90000"/>
            </a:lnSpc>
            <a:spcBef>
              <a:spcPct val="0"/>
            </a:spcBef>
            <a:spcAft>
              <a:spcPct val="35000"/>
            </a:spcAft>
            <a:buNone/>
          </a:pPr>
          <a:r>
            <a:rPr lang="fr" sz="1200" b="1" i="0" u="none" kern="1200" baseline="0">
              <a:solidFill>
                <a:schemeClr val="tx1"/>
              </a:solidFill>
            </a:rPr>
            <a:t>Bolivie : </a:t>
          </a:r>
          <a:r>
            <a:rPr lang="fr" sz="1200" b="0" i="0" u="none" kern="1200" baseline="0">
              <a:solidFill>
                <a:schemeClr val="tx1"/>
              </a:solidFill>
            </a:rPr>
            <a:t>le programme de vaccination contre la COVID-19 a établi une alliance stratégique avec </a:t>
          </a:r>
          <a:r>
            <a:rPr lang="fr" sz="1200" b="0" i="1" u="none" kern="1200" baseline="0">
              <a:solidFill>
                <a:schemeClr val="tx1"/>
              </a:solidFill>
            </a:rPr>
            <a:t>Boliviana de Aviacion</a:t>
          </a:r>
          <a:r>
            <a:rPr lang="fr" sz="1200" b="0" i="0" u="none" kern="1200" baseline="0">
              <a:solidFill>
                <a:schemeClr val="tx1"/>
              </a:solidFill>
            </a:rPr>
            <a:t> et la police nationale qui a permis la distribution et la protection des vaccins.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EXPLOITER LES PLATES-FORMES NUMÉRIQUES</a:t>
          </a:r>
        </a:p>
        <a:p>
          <a:pPr marL="0" lvl="0" algn="l" defTabSz="533400" rtl="0">
            <a:lnSpc>
              <a:spcPct val="90000"/>
            </a:lnSpc>
            <a:spcBef>
              <a:spcPct val="0"/>
            </a:spcBef>
            <a:spcAft>
              <a:spcPct val="35000"/>
            </a:spcAft>
            <a:buNone/>
          </a:pPr>
          <a:r>
            <a:rPr lang="fr" sz="1200" b="0"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a:t>
          </a:r>
          <a:r>
            <a:rPr lang="fr" sz="1200" b="1"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Inde</a:t>
          </a:r>
          <a:r>
            <a:rPr lang="fr" sz="1200" b="0" i="0" u="none" kern="1200" baseline="0">
              <a:solidFill>
                <a:schemeClr val="tx1"/>
              </a:solidFill>
            </a:rPr>
            <a:t> a mis à profit son Réseau électronique de renseignements sur les vaccins et l’a lié à une application numérique pour l’enregistrement et la planification de la vaccination afin d’assurer un approvisionnement adéquat à chaque séance de vaccination.</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ENGAGEMENT DU SECTEUR PRIVÉ</a:t>
          </a:r>
        </a:p>
        <a:p>
          <a:pPr marL="0" lvl="0" algn="l" defTabSz="533400" rtl="0">
            <a:lnSpc>
              <a:spcPct val="90000"/>
            </a:lnSpc>
            <a:spcBef>
              <a:spcPct val="0"/>
            </a:spcBef>
            <a:spcAft>
              <a:spcPct val="35000"/>
            </a:spcAft>
            <a:buNone/>
          </a:pPr>
          <a:r>
            <a:rPr lang="fr" sz="1200" b="1" i="0" u="none" kern="1200" baseline="0">
              <a:solidFill>
                <a:schemeClr val="accent4">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Ghana</a:t>
          </a:r>
          <a:r>
            <a:rPr lang="fr" sz="1200" b="0" i="0" u="none" kern="1200" baseline="0">
              <a:solidFill>
                <a:schemeClr val="tx1"/>
              </a:solidFill>
            </a:rPr>
            <a:t> : le ministère de la Santé s'est associé à des entreprises de gestion des déchets pour faciliter la gestion des énormes déchets d'injection qui ont été générés pendant la vaccination,</a:t>
          </a:r>
          <a:endParaRPr lang="fr" sz="1200" kern="1200"/>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42255" custLinFactNeighborY="2844"/>
      <dgm:spPr>
        <a:blipFill rotWithShape="1">
          <a:blip xmlns:r="http://schemas.openxmlformats.org/officeDocument/2006/relationships" r:embed="rId3"/>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3513" custLinFactNeighborX="6863" custLinFactNeighborY="2133">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42255" custLinFactNeighborY="2133"/>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3513" custLinFactNeighborX="6863" custLinFactNeighborY="2133">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42255" custLinFactNeighborY="2133"/>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3513" custLinFactNeighborX="6863" custLinFactNeighborY="2133">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APPROCHES NOVATRICES POUR LA DISTRIBUTION DES VACCINS</a:t>
          </a:r>
        </a:p>
        <a:p>
          <a:pPr marL="0" lvl="0" algn="l" defTabSz="533400" rtl="0">
            <a:lnSpc>
              <a:spcPct val="90000"/>
            </a:lnSpc>
            <a:spcBef>
              <a:spcPct val="0"/>
            </a:spcBef>
            <a:spcAft>
              <a:spcPct val="35000"/>
            </a:spcAft>
            <a:buNone/>
          </a:pPr>
          <a:r>
            <a:rPr lang="fr" sz="1200" b="0"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Ghana</a:t>
          </a:r>
          <a:r>
            <a:rPr lang="fr" sz="1200" b="0" i="0" u="none" kern="1200" baseline="0">
              <a:solidFill>
                <a:schemeClr val="tx1"/>
              </a:solidFill>
            </a:rPr>
            <a:t> a utilisé des drones pour livrer des vaccins dans des zones difficiles d’accès.</a:t>
          </a: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ÉVALUATION ET SURVEILLANCE DE LA CHAÎNE DU FROID</a:t>
          </a:r>
        </a:p>
        <a:p>
          <a:pPr marL="0" lvl="0" algn="l" defTabSz="533400" rtl="0">
            <a:lnSpc>
              <a:spcPct val="90000"/>
            </a:lnSpc>
            <a:spcBef>
              <a:spcPct val="0"/>
            </a:spcBef>
            <a:spcAft>
              <a:spcPct val="35000"/>
            </a:spcAft>
            <a:buNone/>
          </a:pPr>
          <a:r>
            <a:rPr lang="fr" sz="1200" b="1" i="0" u="none" kern="1200" baseline="0" dirty="0">
              <a:solidFill>
                <a:schemeClr val="tx1"/>
              </a:solidFill>
              <a:hlinkClick xmlns:r="http://schemas.openxmlformats.org/officeDocument/2006/relationships" r:id="rId2"/>
            </a:rPr>
            <a:t>L’Ouganda</a:t>
          </a:r>
          <a:r>
            <a:rPr lang="fr" sz="1200" b="0" i="0" u="none" kern="1200" baseline="0" dirty="0">
              <a:solidFill>
                <a:schemeClr val="tx1"/>
              </a:solidFill>
            </a:rPr>
            <a:t> a effectué une évaluation nationale de la capacité de stockage de la chaîne du froid et les rapports hebdomadaires des districts permettait de s’assurer qu’il y avait une capacité adéquate et une gestion appropriée de la température.</a:t>
          </a: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PLANIFICATION AVANCÉE ET ACQUISITION OPPORTUNE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3"/>
            </a:rPr>
            <a:t>Les mesures de planification au</a:t>
          </a:r>
          <a:r>
            <a:rPr lang="fr" sz="1200" b="1" i="0" u="none" kern="1200" baseline="0" dirty="0">
              <a:solidFill>
                <a:schemeClr val="tx1"/>
              </a:solidFill>
              <a:hlinkClick xmlns:r="http://schemas.openxmlformats.org/officeDocument/2006/relationships" r:id="rId3"/>
            </a:rPr>
            <a:t> Salvador </a:t>
          </a:r>
          <a:r>
            <a:rPr lang="fr" sz="1200" b="0" i="0" u="none" kern="1200" baseline="0" dirty="0">
              <a:solidFill>
                <a:schemeClr val="tx1"/>
              </a:solidFill>
            </a:rPr>
            <a:t>ont permis l’acquisition en temps opportun d’équipements de la chaîne du froid, de camions frigorifiques et d’autres équipements adaptés pour le stockage et le transport optimal des vaccins.</a:t>
          </a: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3021" custLinFactNeighborY="68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26082" custLinFactNeighborY="755">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43373" custLinFactNeighborY="-711"/>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A6993E9-8266-46BC-B04C-904098557E8E}" type="pres">
      <dgm:prSet presAssocID="{E7405B8F-AD5C-414B-90B3-CCD5F1A99E1D}" presName="txShp" presStyleLbl="node1" presStyleIdx="1" presStyleCnt="3" custScaleX="126082" custScaleY="127937">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43373" custLinFactNeighborY="-711"/>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6082">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solidFill>
      </dgm:spPr>
      <dgm: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UTILISATION D’EXERCICES DE SIMULATION POUR LA PLANIFICATION ET LA PRÉPARATION</a:t>
          </a:r>
        </a:p>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hlinkClick xmlns:r="http://schemas.openxmlformats.org/officeDocument/2006/relationships" r:id="rId1"/>
            </a:rPr>
            <a:t>L’Inde</a:t>
          </a:r>
          <a:r>
            <a:rPr lang="fr" sz="1200" b="0" i="0" u="none" kern="1200" baseline="0">
              <a:solidFill>
                <a:srgbClr val="008DC9">
                  <a:lumMod val="40000"/>
                  <a:lumOff val="60000"/>
                </a:srgbClr>
              </a:solidFill>
              <a:latin typeface="Arial"/>
              <a:ea typeface="+mn-ea"/>
              <a:cs typeface="+mn-cs"/>
            </a:rPr>
            <a:t> </a:t>
          </a:r>
          <a:r>
            <a:rPr lang="fr" sz="1200" b="0" i="0" u="none" kern="1200" baseline="0">
              <a:solidFill>
                <a:schemeClr val="bg1"/>
              </a:solidFill>
              <a:latin typeface="Arial"/>
              <a:ea typeface="+mn-ea"/>
              <a:cs typeface="+mn-cs"/>
            </a:rPr>
            <a:t>a utilisé des exercices de simulation pour évaluer la faisabilité opérationnelle de l’utilisation de l’application Co-WIN, tester les liens entre la planification, la mise en œuvre et l’établissement de rapports et identifier les défis potentiels afin d’informer la planification.</a:t>
          </a:r>
          <a:endParaRPr lang="fr" sz="1200" b="0" kern="1200" dirty="0">
            <a:solidFill>
              <a:srgbClr val="008DC9">
                <a:lumMod val="40000"/>
                <a:lumOff val="60000"/>
              </a:srgbClr>
            </a:solidFill>
            <a:latin typeface="Arial"/>
            <a:ea typeface="+mn-ea"/>
            <a:cs typeface="+mn-cs"/>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4"/>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FAIRE PARTICIPER LES RESPONSABLES COMMUNAUTAIRES À LA PLANIFICATION</a:t>
          </a:r>
        </a:p>
        <a:p>
          <a:pPr marL="0" lvl="0" algn="l" defTabSz="533400" rtl="0">
            <a:lnSpc>
              <a:spcPct val="90000"/>
            </a:lnSpc>
            <a:spcBef>
              <a:spcPct val="0"/>
            </a:spcBef>
            <a:spcAft>
              <a:spcPct val="35000"/>
            </a:spcAft>
            <a:buNone/>
          </a:pPr>
          <a:r>
            <a:rPr lang="fr" sz="1200" b="0" i="0" u="none" kern="1200" baseline="0" dirty="0">
              <a:solidFill>
                <a:srgbClr val="008DC9">
                  <a:lumMod val="40000"/>
                  <a:lumOff val="60000"/>
                </a:srgbClr>
              </a:solidFill>
              <a:latin typeface="Arial"/>
              <a:ea typeface="+mn-ea"/>
              <a:cs typeface="+mn-cs"/>
              <a:hlinkClick xmlns:r="http://schemas.openxmlformats.org/officeDocument/2006/relationships" r:id="rId2"/>
            </a:rPr>
            <a:t>Le </a:t>
          </a:r>
          <a:r>
            <a:rPr lang="fr" sz="1200" b="1" i="0" u="none" kern="1200" baseline="0" dirty="0">
              <a:solidFill>
                <a:srgbClr val="008DC9">
                  <a:lumMod val="40000"/>
                  <a:lumOff val="60000"/>
                </a:srgbClr>
              </a:solidFill>
              <a:latin typeface="Arial"/>
              <a:ea typeface="+mn-ea"/>
              <a:cs typeface="+mn-cs"/>
              <a:hlinkClick xmlns:r="http://schemas.openxmlformats.org/officeDocument/2006/relationships" r:id="rId2"/>
            </a:rPr>
            <a:t>Ghana</a:t>
          </a:r>
          <a:r>
            <a:rPr lang="fr" sz="1200" b="0" i="0" u="none" kern="1200" baseline="0" dirty="0"/>
            <a:t> a organisé un atelier pour les femmes chefs traditionnels, les représentants des </a:t>
          </a:r>
          <a:r>
            <a:rPr lang="fr" sz="1200" b="0" i="0" u="none" kern="1200" baseline="0" dirty="0">
              <a:solidFill>
                <a:schemeClr val="bg1"/>
              </a:solidFill>
              <a:latin typeface="Arial"/>
              <a:ea typeface="+mn-ea"/>
              <a:cs typeface="+mn-cs"/>
            </a:rPr>
            <a:t>syndicats</a:t>
          </a:r>
          <a:r>
            <a:rPr lang="fr" sz="1200" b="0" i="0" u="none" kern="1200" baseline="0" dirty="0"/>
            <a:t> de chauffeurs, les chefs religieux et les chefs traditionnels qui ont servi de ressources pour aider les districts à résoudre les problèmes liés à la planification et à la mise en œuvre de la campagne de vaccination contre la COVID-19.</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2" custScaleX="65187" custScaleY="65187" custLinFactNeighborX="-37422" custLinFactNeighborY="-5130"/>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2" custScaleX="139061" custScaleY="69983"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2" custScaleX="65187" custScaleY="65187" custLinFactNeighborX="-23458" custLinFactNeighborY="-1430"/>
      <dgm:spPr>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2" custScaleX="139061" custScaleY="89047"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UTILISER DES DRONES</a:t>
          </a:r>
          <a:r>
            <a:rPr lang="fr" sz="1200" b="0" i="0" u="none" kern="1200" baseline="0">
              <a:solidFill>
                <a:schemeClr val="tx1"/>
              </a:solidFill>
            </a:rPr>
            <a:t> </a:t>
          </a:r>
          <a:r>
            <a:rPr lang="fr" sz="1200" b="1" i="0" u="none" kern="1200" baseline="0">
              <a:solidFill>
                <a:srgbClr val="092C3A">
                  <a:lumMod val="75000"/>
                  <a:lumOff val="25000"/>
                </a:srgbClr>
              </a:solidFill>
              <a:latin typeface="Arial"/>
              <a:ea typeface="+mn-ea"/>
              <a:cs typeface="+mn-cs"/>
            </a:rPr>
            <a:t>POUR LIVRER DES VACCINS</a:t>
          </a:r>
        </a:p>
        <a:p>
          <a:pPr marL="0" lvl="0" indent="0" algn="l" defTabSz="533400" rtl="0">
            <a:lnSpc>
              <a:spcPct val="90000"/>
            </a:lnSpc>
            <a:spcBef>
              <a:spcPct val="0"/>
            </a:spcBef>
            <a:spcAft>
              <a:spcPct val="35000"/>
            </a:spcAft>
            <a:buNone/>
          </a:pPr>
          <a:r>
            <a:rPr lang="fr" sz="1200" b="0" i="0" u="none" kern="1200" baseline="0">
              <a:solidFill>
                <a:schemeClr val="tx1"/>
              </a:solidFill>
            </a:rPr>
            <a:t> </a:t>
          </a:r>
          <a:r>
            <a:rPr lang="fr" sz="1200" b="0" i="0" u="none" kern="1200" baseline="0">
              <a:solidFill>
                <a:schemeClr val="accent4">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Malawi</a:t>
          </a:r>
          <a:r>
            <a:rPr lang="fr" sz="1200" b="1" i="0" u="none" kern="1200" baseline="0">
              <a:solidFill>
                <a:schemeClr val="tx1"/>
              </a:solidFill>
              <a:latin typeface="Arial"/>
              <a:ea typeface="+mn-ea"/>
              <a:cs typeface="+mn-cs"/>
            </a:rPr>
            <a:t> </a:t>
          </a:r>
          <a:r>
            <a:rPr lang="fr" sz="1200" b="0" i="0" u="none" kern="1200" baseline="0">
              <a:solidFill>
                <a:schemeClr val="tx1"/>
              </a:solidFill>
              <a:latin typeface="Arial"/>
              <a:ea typeface="+mn-ea"/>
              <a:cs typeface="+mn-cs"/>
            </a:rPr>
            <a:t>a tiré parti de son réseau de drones existant pour distribuer des vaccins contre la COVID-19 à 25 centres de santé difficiles d'accès dans deux districts qui risquaient d'être complètement isolés en raison des inondations.</a:t>
          </a:r>
          <a:endParaRPr lang="fr" sz="1200" kern="1200">
            <a:solidFill>
              <a:schemeClr val="tx1"/>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DISTRIBUTION DU VACCIN JUSQU’AU</a:t>
          </a:r>
          <a:r>
            <a:rPr lang="fr" sz="1200" b="0" i="0" u="none" kern="1200" baseline="0" dirty="0">
              <a:solidFill>
                <a:schemeClr val="tx1"/>
              </a:solidFill>
              <a:latin typeface="Arial"/>
              <a:ea typeface="+mn-ea"/>
              <a:cs typeface="+mn-cs"/>
            </a:rPr>
            <a:t> </a:t>
          </a:r>
          <a:r>
            <a:rPr lang="fr" sz="1200" b="1" i="0" u="none" kern="1200" baseline="0" dirty="0">
              <a:solidFill>
                <a:srgbClr val="092C3A">
                  <a:lumMod val="75000"/>
                  <a:lumOff val="25000"/>
                </a:srgbClr>
              </a:solidFill>
              <a:latin typeface="Arial"/>
              <a:ea typeface="+mn-ea"/>
              <a:cs typeface="+mn-cs"/>
            </a:rPr>
            <a:t>DERNIER KILOMÈTRE</a:t>
          </a:r>
        </a:p>
        <a:p>
          <a:pPr marL="0" lvl="0" indent="0" algn="l" defTabSz="533400" rtl="0">
            <a:lnSpc>
              <a:spcPct val="90000"/>
            </a:lnSpc>
            <a:spcBef>
              <a:spcPct val="0"/>
            </a:spcBef>
            <a:spcAft>
              <a:spcPct val="35000"/>
            </a:spcAft>
            <a:buNone/>
          </a:pPr>
          <a:r>
            <a:rPr lang="fr" sz="1200" b="0" i="0" u="none" kern="1200" baseline="0" dirty="0">
              <a:solidFill>
                <a:schemeClr val="accent4">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Le </a:t>
          </a:r>
          <a:r>
            <a:rPr lang="fr" sz="1200" b="1" i="0" u="none" kern="1200" baseline="0" dirty="0">
              <a:solidFill>
                <a:schemeClr val="accent4">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Mozambique</a:t>
          </a:r>
          <a:r>
            <a:rPr lang="fr" sz="1200" b="1" i="0" u="none" kern="1200" baseline="0" dirty="0">
              <a:solidFill>
                <a:schemeClr val="tx1"/>
              </a:solidFill>
              <a:latin typeface="Arial"/>
              <a:ea typeface="+mn-ea"/>
              <a:cs typeface="+mn-cs"/>
            </a:rPr>
            <a:t> </a:t>
          </a:r>
          <a:r>
            <a:rPr lang="fr" sz="1200" b="0" i="0" u="none" kern="1200" baseline="0" dirty="0">
              <a:solidFill>
                <a:schemeClr val="tx1"/>
              </a:solidFill>
              <a:latin typeface="Arial"/>
              <a:ea typeface="+mn-ea"/>
              <a:cs typeface="+mn-cs"/>
            </a:rPr>
            <a:t>a créé un modèle novateur pour l’ approvisionnement jusqu’au dernier kilomètre, mis en œuvre par VillageReach en partenariat avec le gouvernement du Mozambique et des entreprises du secteur privé pour assurer la distribution jusqu’au dernier kilomètre des vaccins contre la COVID-19.</a:t>
          </a:r>
          <a:endParaRPr lang="fr" sz="1200" b="1" kern="1200" dirty="0">
            <a:solidFill>
              <a:schemeClr val="tx1"/>
            </a:solidFill>
            <a:latin typeface="Arial"/>
            <a:ea typeface="+mn-ea"/>
            <a:cs typeface="+mn-cs"/>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pPr>
        <a:solidFill>
          <a:schemeClr val="accent5">
            <a:lumMod val="60000"/>
            <a:lumOff val="40000"/>
          </a:schemeClr>
        </a:solidFill>
      </dgm:spPr>
      <dgm:t>
        <a:bodyPr/>
        <a:lstStyle/>
        <a:p>
          <a:pPr algn="l" rtl="0"/>
          <a:r>
            <a:rPr lang="fr" sz="1200" b="1" i="0" u="none" kern="1200" baseline="0">
              <a:solidFill>
                <a:srgbClr val="092C3A">
                  <a:lumMod val="75000"/>
                  <a:lumOff val="25000"/>
                </a:srgbClr>
              </a:solidFill>
              <a:latin typeface="Arial"/>
              <a:ea typeface="+mn-ea"/>
              <a:cs typeface="+mn-cs"/>
            </a:rPr>
            <a:t>SYSTÈMES NATIONAUX D'INFORMATION SUR LA SANTÉ</a:t>
          </a:r>
          <a:r>
            <a:rPr lang="fr" sz="1200" b="0" i="0" u="none" kern="1200" baseline="0"/>
            <a:t> </a:t>
          </a:r>
          <a:r>
            <a:rPr lang="fr" sz="1200" b="1" i="0" u="none" kern="1200" baseline="0">
              <a:solidFill>
                <a:srgbClr val="092C3A">
                  <a:lumMod val="75000"/>
                  <a:lumOff val="25000"/>
                </a:srgbClr>
              </a:solidFill>
              <a:latin typeface="Arial"/>
              <a:ea typeface="+mn-ea"/>
              <a:cs typeface="+mn-cs"/>
            </a:rPr>
            <a:t>POUR FAIRE ÉVOLUER LA VACCINATION</a:t>
          </a:r>
          <a:r>
            <a:rPr lang="fr" sz="1200" b="0" i="0" u="none" kern="1200" baseline="0"/>
            <a:t> </a:t>
          </a:r>
        </a:p>
        <a:p>
          <a:pPr algn="l" rtl="0"/>
          <a:r>
            <a:rPr lang="fr" sz="1200" b="0" i="0" u="none" kern="1200" baseline="0">
              <a:solidFill>
                <a:schemeClr val="accent4">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Rwanda</a:t>
          </a:r>
          <a:r>
            <a:rPr lang="fr" sz="1200" b="0" i="0" u="none" kern="1200" baseline="0">
              <a:solidFill>
                <a:schemeClr val="tx1"/>
              </a:solidFill>
            </a:rPr>
            <a:t> s'appuie sur les approches nationales de surveillance en temps réel existantes en utilisant les systèmes d'information nationaux existants, à savoir le DHIS2, pour étendre le programme de vaccination contre la COVID-19</a:t>
          </a:r>
          <a:endParaRPr lang="fr" sz="1200" kern="1200"/>
        </a:p>
        <a:p>
          <a:pPr algn="l" rtl="0"/>
          <a:endParaRPr lang="fr" sz="1200" kern="1200"/>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082" custScaleY="97082" custLinFactNeighborX="-42255" custLinFactNeighborY="284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3513" custLinFactNeighborX="3010" custLinFactNeighborY="2133">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42255" custLinFactNeighborY="2133"/>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EA6993E9-8266-46BC-B04C-904098557E8E}" type="pres">
      <dgm:prSet presAssocID="{E7405B8F-AD5C-414B-90B3-CCD5F1A99E1D}" presName="txShp" presStyleLbl="node1" presStyleIdx="1" presStyleCnt="3" custScaleX="134501" custScaleY="117740" custLinFactNeighborX="3010" custLinFactNeighborY="2133">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42255" custLinFactNeighborY="2133"/>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3513" custLinFactNeighborX="3010" custLinFactNeighborY="69">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RÉDUIRE LE GASPILLAGE DE VACCINS</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rPr>
            <a:t>Le Bénin </a:t>
          </a:r>
          <a:r>
            <a:rPr lang="fr" sz="1200" b="0" i="0" u="none" kern="1200" baseline="0">
              <a:solidFill>
                <a:schemeClr val="tx1"/>
              </a:solidFill>
              <a:latin typeface="Arial"/>
              <a:ea typeface="+mn-ea"/>
              <a:cs typeface="+mn-cs"/>
            </a:rPr>
            <a:t>a contrôlé la distribution des vaccins en allouant les vaccins aux sites de vaccination en fonction des taux d'utilisation pour réduire le gaspillage des vaccins.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RÉDUIRE LE GASPILLAGE DE VACCINS</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rPr>
            <a:t>Niger : </a:t>
          </a:r>
          <a:r>
            <a:rPr lang="fr" sz="1200" b="0" i="0" u="none" kern="1200" baseline="0">
              <a:solidFill>
                <a:schemeClr val="tx1"/>
              </a:solidFill>
              <a:latin typeface="Arial"/>
              <a:ea typeface="+mn-ea"/>
              <a:cs typeface="+mn-cs"/>
            </a:rPr>
            <a:t>les agents de santé ont surveillé les taux d'utilisation quotidienne des vaccins pour éclairer les stratégies de déploiement et redéployer le vaccin d'un site à l'autre, au besoin, afin d'éviter la péremption.</a:t>
          </a:r>
          <a:endParaRPr lang="fr" sz="1200" kern="1200">
            <a:solidFill>
              <a:schemeClr val="tx1"/>
            </a:solidFill>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6224DA53-53DA-460A-A312-E470B1030472}">
      <dgm:prSet phldrT="[Text]" custT="1"/>
      <dgm:spPr>
        <a:solidFill>
          <a:schemeClr val="accent5">
            <a:lumMod val="60000"/>
            <a:lumOff val="40000"/>
          </a:schemeClr>
        </a:solidFill>
      </dgm:spPr>
      <dgm:t>
        <a:bodyPr/>
        <a:lstStyle/>
        <a:p>
          <a:pPr algn="l" rtl="0">
            <a:buNone/>
          </a:pPr>
          <a:r>
            <a:rPr lang="fr" sz="1200" b="1" i="0" u="none" baseline="0" dirty="0">
              <a:solidFill>
                <a:schemeClr val="accent3">
                  <a:lumMod val="75000"/>
                </a:schemeClr>
              </a:solidFill>
            </a:rPr>
            <a:t>LE PROGRAMME iDRONE EN INDE</a:t>
          </a:r>
        </a:p>
        <a:p>
          <a:pPr algn="l" rtl="0">
            <a:buNone/>
          </a:pPr>
          <a:r>
            <a:rPr lang="fr" sz="1200" b="1" i="0" u="none" baseline="0" dirty="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L’Inde</a:t>
          </a:r>
          <a:r>
            <a:rPr lang="fr" sz="1200" b="1" i="0" u="none" baseline="0" dirty="0">
              <a:solidFill>
                <a:schemeClr val="tx1"/>
              </a:solidFill>
            </a:rPr>
            <a:t> </a:t>
          </a:r>
          <a:r>
            <a:rPr lang="fr" sz="1200" b="0" i="0" u="none" baseline="0" dirty="0">
              <a:solidFill>
                <a:schemeClr val="tx1"/>
              </a:solidFill>
            </a:rPr>
            <a:t>a utilisé des drones pour livrer des fournitures médicales dans des zones géographiquement difficiles d’accès, notamment des vaccins contre la COVID-19, d’autres vaccins, des médicaments pour les soins prénataux, des multivitamines, des seringues et des gants dans trois districts de Manipur et deux districts de Nagaland, dans le nord-est du pays.</a:t>
          </a:r>
        </a:p>
      </dgm:t>
    </dgm:pt>
    <dgm:pt modelId="{9AE83D17-0358-435B-B42E-6A19EA4D8DF1}" type="sibTrans" cxnId="{F8DC611F-C0FB-4739-A1F1-11F773C8E959}">
      <dgm:prSet/>
      <dgm:spPr/>
      <dgm:t>
        <a:bodyPr/>
        <a:lstStyle/>
        <a:p>
          <a:endParaRPr lang="fr"/>
        </a:p>
      </dgm:t>
    </dgm:pt>
    <dgm:pt modelId="{6D54689A-1B52-4D59-B61D-C159E6B90E83}" type="parTrans" cxnId="{F8DC611F-C0FB-4739-A1F1-11F773C8E959}">
      <dgm:prSet/>
      <dgm:spPr/>
      <dgm:t>
        <a:bodyPr/>
        <a:lstStyle/>
        <a:p>
          <a:endParaRPr lang="f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78969" custScaleY="78969" custLinFactNeighborX="-42255" custLinFactNeighborY="284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3483" custScaleY="72162" custLinFactNeighborX="1065" custLinFactNeighborY="6535">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79663" custScaleY="79663" custLinFactNeighborX="-42255" custLinFactNeighborY="213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rgbClr val="7F7F7F"/>
          </a:solidFill>
        </a:ln>
      </dgm:spPr>
      <dgm:extLst>
        <a:ext uri="{E40237B7-FDA0-4F09-8148-C483321AD2D9}">
          <dgm14:cNvPr xmlns:dgm14="http://schemas.microsoft.com/office/drawing/2010/diagram" id="0" name="" descr="Delivery with solid fill"/>
        </a:ext>
      </dgm:extLst>
    </dgm:pt>
    <dgm:pt modelId="{EA6993E9-8266-46BC-B04C-904098557E8E}" type="pres">
      <dgm:prSet presAssocID="{E7405B8F-AD5C-414B-90B3-CCD5F1A99E1D}" presName="txShp" presStyleLbl="node1" presStyleIdx="1" presStyleCnt="3" custScaleX="133483" custScaleY="77061" custLinFactNeighborX="1480" custLinFactNeighborY="2332">
        <dgm:presLayoutVars>
          <dgm:bulletEnabled val="1"/>
        </dgm:presLayoutVars>
      </dgm:prSet>
      <dgm:spPr/>
    </dgm:pt>
    <dgm:pt modelId="{67C5D180-BC88-4361-8E5C-0910A95E9B63}" type="pres">
      <dgm:prSet presAssocID="{DFBD3D8C-3E06-43B0-9E98-EC52E77CBF3B}" presName="spacing" presStyleCnt="0"/>
      <dgm:spPr/>
    </dgm:pt>
    <dgm:pt modelId="{D69BCEB0-01E8-4A0B-8EBA-1727EC14BBFE}" type="pres">
      <dgm:prSet presAssocID="{6224DA53-53DA-460A-A312-E470B1030472}" presName="composite" presStyleCnt="0"/>
      <dgm:spPr/>
    </dgm:pt>
    <dgm:pt modelId="{98FAF20E-F2A9-44D4-BC82-2B197E4EB7A9}" type="pres">
      <dgm:prSet presAssocID="{6224DA53-53DA-460A-A312-E470B1030472}" presName="imgShp" presStyleLbl="fgImgPlace1" presStyleIdx="2" presStyleCnt="3" custScaleX="80675" custScaleY="80675" custLinFactNeighborX="-42255" custLinFactNeighborY="2133"/>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a:solidFill>
            <a:srgbClr val="7F7F7F"/>
          </a:solidFill>
        </a:ln>
      </dgm:spPr>
    </dgm:pt>
    <dgm:pt modelId="{270A7088-DFED-4685-841C-5C30EF0457AF}" type="pres">
      <dgm:prSet presAssocID="{6224DA53-53DA-460A-A312-E470B1030472}" presName="txShp" presStyleLbl="node1" presStyleIdx="2" presStyleCnt="3" custScaleX="133483" custScaleY="96983" custLinFactNeighborX="469" custLinFactNeighborY="99">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F8DC611F-C0FB-4739-A1F1-11F773C8E959}" srcId="{10FFE8D9-2523-4D21-B683-665DC183BD34}" destId="{6224DA53-53DA-460A-A312-E470B1030472}" srcOrd="2" destOrd="0" parTransId="{6D54689A-1B52-4D59-B61D-C159E6B90E83}" sibTransId="{9AE83D17-0358-435B-B42E-6A19EA4D8DF1}"/>
    <dgm:cxn modelId="{1FF52E27-E43A-4254-86C1-FA108D9BF24F}" srcId="{10FFE8D9-2523-4D21-B683-665DC183BD34}" destId="{E7405B8F-AD5C-414B-90B3-CCD5F1A99E1D}" srcOrd="1" destOrd="0" parTransId="{6748EC12-2114-4DE6-ADD3-8CBBA0FF7104}" sibTransId="{DFBD3D8C-3E06-43B0-9E98-EC52E77CBF3B}"/>
    <dgm:cxn modelId="{F8DA8A49-84DE-430C-AF8D-F1F09B183E1D}" type="presOf" srcId="{6224DA53-53DA-460A-A312-E470B1030472}" destId="{270A7088-DFED-4685-841C-5C30EF0457AF}" srcOrd="0" destOrd="0" presId="urn:microsoft.com/office/officeart/2005/8/layout/vList3"/>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2A869A75-359B-418B-B2F2-9080EADA35B7}" type="presParOf" srcId="{F62C43F7-0315-498D-9E30-10F0A0B9BBD9}" destId="{67C5D180-BC88-4361-8E5C-0910A95E9B63}" srcOrd="3" destOrd="0" presId="urn:microsoft.com/office/officeart/2005/8/layout/vList3"/>
    <dgm:cxn modelId="{E80F5F4A-4A95-4F07-B10A-9D7BABEC2531}" type="presParOf" srcId="{F62C43F7-0315-498D-9E30-10F0A0B9BBD9}" destId="{D69BCEB0-01E8-4A0B-8EBA-1727EC14BBFE}" srcOrd="4" destOrd="0" presId="urn:microsoft.com/office/officeart/2005/8/layout/vList3"/>
    <dgm:cxn modelId="{8EAB19F7-094C-4597-9488-FA0D7C6B6A14}" type="presParOf" srcId="{D69BCEB0-01E8-4A0B-8EBA-1727EC14BBFE}" destId="{98FAF20E-F2A9-44D4-BC82-2B197E4EB7A9}" srcOrd="0" destOrd="0" presId="urn:microsoft.com/office/officeart/2005/8/layout/vList3"/>
    <dgm:cxn modelId="{6BEEC87B-AB59-469C-B7CD-0B45CBC0E730}" type="presParOf" srcId="{D69BCEB0-01E8-4A0B-8EBA-1727EC14BBFE}" destId="{270A7088-DFED-4685-841C-5C30EF0457AF}"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DES EXERCICES DE SIMULATION POUR ÉVALUER L’ÉTAT DE PRÉPARATION</a:t>
          </a:r>
        </a:p>
        <a:p>
          <a:pPr marL="0" lvl="0" indent="0" algn="l" defTabSz="533400" rtl="0">
            <a:lnSpc>
              <a:spcPct val="90000"/>
            </a:lnSpc>
            <a:spcBef>
              <a:spcPct val="0"/>
            </a:spcBef>
            <a:spcAft>
              <a:spcPct val="35000"/>
            </a:spcAft>
            <a:buNone/>
          </a:pPr>
          <a:r>
            <a:rPr lang="fr" sz="1200" b="1"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La Moldavie</a:t>
          </a:r>
          <a:r>
            <a:rPr lang="fr" sz="1200" b="1" i="0" u="none" kern="1200" baseline="0">
              <a:solidFill>
                <a:schemeClr val="tx1"/>
              </a:solidFill>
            </a:rPr>
            <a:t> </a:t>
          </a:r>
          <a:r>
            <a:rPr lang="fr" sz="1200" b="0" i="0" u="none" kern="1200" baseline="0">
              <a:solidFill>
                <a:schemeClr val="tx1"/>
              </a:solidFill>
            </a:rPr>
            <a:t>a mené un exercice de simulation pour tester l’état de préparation au déploiement des vaccins et identifier les forces et les défis potentiels.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TECHNOLOGIES ALTERNATIVES DE TRAITEMENT DES DÉCHETS ET RECYCLAGE DES DÉCHETS DE VACCINATION</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hlinkClick xmlns:r="http://schemas.openxmlformats.org/officeDocument/2006/relationships" r:id="rId2"/>
            </a:rPr>
            <a:t>Le Népal</a:t>
          </a:r>
          <a:r>
            <a:rPr lang="fr" sz="1200" b="0" i="0" u="none" kern="1200" baseline="0">
              <a:solidFill>
                <a:srgbClr val="092C3A">
                  <a:lumMod val="75000"/>
                  <a:lumOff val="25000"/>
                </a:srgbClr>
              </a:solidFill>
              <a:latin typeface="Arial"/>
              <a:ea typeface="+mn-ea"/>
              <a:cs typeface="+mn-cs"/>
            </a:rPr>
            <a:t> </a:t>
          </a:r>
          <a:r>
            <a:rPr lang="fr" sz="1200" b="0" i="0" u="none" kern="1200" baseline="0">
              <a:solidFill>
                <a:schemeClr val="tx1"/>
              </a:solidFill>
              <a:latin typeface="Arial"/>
              <a:ea typeface="+mn-ea"/>
              <a:cs typeface="+mn-cs"/>
            </a:rPr>
            <a:t>a utilisé deux technologies sans combustion pour l’élimination sûre des déchets d’injection et de vaccination.</a:t>
          </a:r>
          <a:endParaRPr lang="fr" sz="1200" b="1" kern="1200">
            <a:solidFill>
              <a:srgbClr val="092C3A">
                <a:lumMod val="75000"/>
                <a:lumOff val="25000"/>
              </a:srgbClr>
            </a:solidFill>
            <a:latin typeface="Arial"/>
            <a:ea typeface="+mn-ea"/>
            <a:cs typeface="+mn-cs"/>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2" custScaleX="62003" custScaleY="62003" custLinFactNeighborX="-42255" custLinFactNeighborY="284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2" custScaleX="133483" custScaleY="70574" custLinFactNeighborX="3010" custLinFactNeighborY="2133">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2" custScaleX="62003" custScaleY="62003" custLinFactNeighborX="-42255" custLinFactNeighborY="2133"/>
      <dgm:spPr>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2" custScaleX="133483" custScaleY="70574" custLinFactNeighborX="3010" custLinFactNeighborY="2133">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5">
            <a:lumMod val="60000"/>
            <a:lumOff val="40000"/>
          </a:schemeClr>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INITIATIVES MENÉES PAR LES ÉTABLISSEMENTS POUR LUTTER CONTRE LES DÉCHETS D’INJECTION</a:t>
          </a:r>
        </a:p>
        <a:p>
          <a:pPr marL="0" lvl="0" indent="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1"/>
            </a:rPr>
            <a:t>La </a:t>
          </a:r>
          <a:r>
            <a:rPr lang="fr" sz="1200" b="0" i="1" u="none" kern="1200" baseline="0" dirty="0">
              <a:solidFill>
                <a:schemeClr val="tx1"/>
              </a:solidFill>
              <a:hlinkClick xmlns:r="http://schemas.openxmlformats.org/officeDocument/2006/relationships" r:id="rId1"/>
            </a:rPr>
            <a:t>Fundación Clínica Infantil </a:t>
          </a:r>
          <a:r>
            <a:rPr lang="fr" sz="1200" b="0" i="0" u="none" kern="1200" baseline="0" dirty="0">
              <a:solidFill>
                <a:schemeClr val="tx1"/>
              </a:solidFill>
              <a:hlinkClick xmlns:r="http://schemas.openxmlformats.org/officeDocument/2006/relationships" r:id="rId1"/>
            </a:rPr>
            <a:t>Club Noel de </a:t>
          </a:r>
          <a:r>
            <a:rPr lang="fr" sz="1200" b="1" i="0" u="none" kern="1200" baseline="0" dirty="0">
              <a:solidFill>
                <a:schemeClr val="tx1"/>
              </a:solidFill>
              <a:hlinkClick xmlns:r="http://schemas.openxmlformats.org/officeDocument/2006/relationships" r:id="rId1"/>
            </a:rPr>
            <a:t>Colombie</a:t>
          </a:r>
          <a:r>
            <a:rPr lang="fr" sz="1200" b="0" i="0" u="none" kern="1200" baseline="0" dirty="0">
              <a:solidFill>
                <a:schemeClr val="tx1"/>
              </a:solidFill>
            </a:rPr>
            <a:t>, un hôpital tertiaire de taille moyenne situé dans le sud-ouest du pays, a renforcé sa méthode de gestion des déchets en riposte à la COVID-19 en sensibilisant le personnel à la biosécurité et à la gestion des déchets dans les zones de vaccination.</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5">
            <a:lumMod val="60000"/>
            <a:lumOff val="40000"/>
          </a:schemeClr>
        </a:solidFill>
      </dgm:spPr>
      <dgm:t>
        <a:bodyPr anchor="ctr"/>
        <a:lstStyle/>
        <a:p>
          <a:pPr marL="0" lvl="0" indent="0" algn="l" defTabSz="533400" rtl="0">
            <a:lnSpc>
              <a:spcPct val="90000"/>
            </a:lnSpc>
            <a:spcBef>
              <a:spcPct val="0"/>
            </a:spcBef>
            <a:spcAft>
              <a:spcPct val="35000"/>
            </a:spcAft>
            <a:buNone/>
          </a:pPr>
          <a:r>
            <a:rPr lang="fr" sz="1200" b="1" i="0" u="none" kern="1200" baseline="0">
              <a:solidFill>
                <a:schemeClr val="accent1">
                  <a:lumMod val="75000"/>
                  <a:lumOff val="25000"/>
                </a:schemeClr>
              </a:solidFill>
            </a:rPr>
            <a:t>SUIVI DE LA DISTRIBUTION DES VACCINS</a:t>
          </a:r>
        </a:p>
        <a:p>
          <a:pPr marL="0" lvl="0" indent="0" algn="l" defTabSz="533400" rtl="0">
            <a:lnSpc>
              <a:spcPct val="90000"/>
            </a:lnSpc>
            <a:spcBef>
              <a:spcPct val="0"/>
            </a:spcBef>
            <a:spcAft>
              <a:spcPct val="35000"/>
            </a:spcAft>
            <a:buNone/>
          </a:pPr>
          <a:r>
            <a:rPr lang="fr" sz="1200" b="1" i="0" u="none" kern="1200" baseline="0">
              <a:solidFill>
                <a:schemeClr val="tx1"/>
              </a:solidFill>
            </a:rPr>
            <a:t>L’Argentine </a:t>
          </a:r>
          <a:r>
            <a:rPr lang="fr" sz="1200" b="0" i="0" u="none" kern="1200" baseline="0">
              <a:solidFill>
                <a:schemeClr val="tx1"/>
              </a:solidFill>
            </a:rPr>
            <a:t>a surveillé la distribution des vaccins depuis leur arrivée dans le pays jusqu’à leur utilisation grâce à deux modules du système intégré d’information sanitaire argentin, à savoir le système de surveillance des fournitures médicales (SMIS) et le registre fédéral de la vaccination nominalisée (Nomivac), qui enregistre l’application nominalisée des vaccins.</a:t>
          </a:r>
          <a:r>
            <a:rPr lang="fr" sz="1200" b="0" i="0" u="none" kern="1200" baseline="0">
              <a:solidFill>
                <a:schemeClr val="tx1"/>
              </a:solidFill>
              <a:latin typeface="Arial"/>
              <a:ea typeface="Arial"/>
              <a:cs typeface="Arial"/>
              <a:sym typeface="Arial"/>
            </a:rPr>
            <a:t> </a:t>
          </a:r>
          <a:endParaRPr lang="fr" sz="1200" kern="1200">
            <a:solidFill>
              <a:schemeClr val="tx1"/>
            </a:solidFill>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2" custScaleX="62064" custScaleY="62064" custLinFactNeighborX="-42255" custLinFactNeighborY="284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solidFill>
            <a:srgbClr val="7F7F7F"/>
          </a:solidFill>
        </a:ln>
      </dgm:spPr>
    </dgm:pt>
    <dgm:pt modelId="{231C5DC9-3B94-4233-B75F-2F187107BF74}" type="pres">
      <dgm:prSet presAssocID="{012CEA51-7305-48A0-AF33-E67B6539B7AE}" presName="txShp" presStyleLbl="node1" presStyleIdx="0" presStyleCnt="2" custScaleX="133513" custScaleY="70643" custLinFactNeighborX="3010" custLinFactNeighborY="2133">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2" custScaleX="62064" custScaleY="62064" custLinFactNeighborX="-42255" custLinFactNeighborY="2133"/>
      <dgm:spPr>
        <a:blipFill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2" custScaleX="133483" custScaleY="70643" custLinFactNeighborX="3010" custLinFactNeighborY="2133">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chemeClr val="accent5">
            <a:lumMod val="60000"/>
            <a:lumOff val="40000"/>
          </a:schemeClr>
        </a:solidFill>
      </dgm:spPr>
      <dgm:t>
        <a:bodyPr/>
        <a:lstStyle/>
        <a:p>
          <a:pPr algn="ctr" rtl="0"/>
          <a:r>
            <a:rPr lang="fr" sz="1800" b="0" i="0" u="none" baseline="0">
              <a:solidFill>
                <a:schemeClr val="tx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Fin 2021, le Rwanda a enregistré plus de 110 000 cas positifs à la COVID-19.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chemeClr val="accent5">
            <a:lumMod val="60000"/>
            <a:lumOff val="40000"/>
          </a:schemeClr>
        </a:solidFill>
      </dgm:spPr>
      <dgm:t>
        <a:bodyPr/>
        <a:lstStyle/>
        <a:p>
          <a:pPr algn="ctr" rtl="0"/>
          <a:r>
            <a:rPr lang="fr" sz="1800" b="0" i="0" u="none" baseline="0">
              <a:solidFill>
                <a:schemeClr val="tx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Problèmes liés à la chaîne d'approvisionnement et à la logistique inhérents au déploiement et à l'utilisation appropriée de plusieurs vaccins contre la COVID-19.</a:t>
          </a:r>
          <a:endParaRPr lang="fr" sz="1400"/>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pPr>
        <a:solidFill>
          <a:schemeClr val="accent5">
            <a:lumMod val="60000"/>
            <a:lumOff val="40000"/>
          </a:schemeClr>
        </a:solidFill>
      </dgm:spPr>
      <dgm:t>
        <a:bodyPr/>
        <a:lstStyle/>
        <a:p>
          <a:pPr algn="ctr" rtl="0"/>
          <a:r>
            <a:rPr lang="fr" sz="1800" b="0" i="0" u="none" baseline="0">
              <a:solidFill>
                <a:schemeClr val="tx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a:t>Exploitation de la plate-forme DHIS2 déjà utilisée à l'échelle nationale pour le programme de vaccination contre la COVID-19. </a:t>
          </a:r>
          <a:endParaRPr lang="fr" sz="1400"/>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408EE192-5366-4479-ADC9-8A279B71FD63}">
      <dgm:prSet phldrT="[Text]" custT="1"/>
      <dgm:spPr/>
      <dgm:t>
        <a:bodyPr/>
        <a:lstStyle/>
        <a:p>
          <a:pPr algn="ctr" rtl="0">
            <a:buFont typeface="Arial" panose="020B0604020202020204" pitchFamily="34" charset="0"/>
            <a:buChar char="•"/>
          </a:pPr>
          <a:r>
            <a:rPr lang="fr" sz="1400" b="0" i="0" u="none" baseline="0"/>
            <a:t>L'intervention en cas de pandémie a été gérée par le Groupe de travail national conjoint contre la COVID-19, composé de conseillers multisectoriels des ministères et institutions externes concernés.</a:t>
          </a:r>
          <a:endParaRPr lang="fr" sz="1400"/>
        </a:p>
      </dgm:t>
    </dgm:pt>
    <dgm:pt modelId="{9DCEA9E8-51C5-40E9-A03E-008088270203}" type="parTrans" cxnId="{3E6B70D0-97A1-4F36-8E00-6BE9A7C101F5}">
      <dgm:prSet/>
      <dgm:spPr/>
      <dgm:t>
        <a:bodyPr/>
        <a:lstStyle/>
        <a:p>
          <a:endParaRPr lang="fr"/>
        </a:p>
      </dgm:t>
    </dgm:pt>
    <dgm:pt modelId="{B79CBC7C-EB0D-4B64-8D9B-5F5278A849A1}" type="sibTrans" cxnId="{3E6B70D0-97A1-4F36-8E00-6BE9A7C101F5}">
      <dgm:prSet/>
      <dgm:spPr/>
      <dgm:t>
        <a:bodyPr/>
        <a:lstStyle/>
        <a:p>
          <a:endParaRPr lang="fr"/>
        </a:p>
      </dgm:t>
    </dgm:pt>
    <dgm:pt modelId="{5EAA91F4-8158-4717-8F85-B11D236E6696}">
      <dgm:prSet phldrT="[Text]" custT="1"/>
      <dgm:spPr/>
      <dgm:t>
        <a:bodyPr/>
        <a:lstStyle/>
        <a:p>
          <a:pPr algn="ctr" rtl="0">
            <a:buFont typeface="Arial" panose="020B0604020202020204" pitchFamily="34" charset="0"/>
            <a:buChar char="•"/>
          </a:pPr>
          <a:r>
            <a:rPr lang="fr" sz="1400" b="0" i="0" u="none" baseline="0"/>
            <a:t> Lacunes dans la coordination intersectorielle. </a:t>
          </a:r>
          <a:endParaRPr lang="fr" sz="1400"/>
        </a:p>
      </dgm:t>
    </dgm:pt>
    <dgm:pt modelId="{5A866812-0A5E-4020-AAA2-904B1CF0AAE7}" type="parTrans" cxnId="{8E4C087F-1449-4223-9BBB-96C65D52E35E}">
      <dgm:prSet/>
      <dgm:spPr/>
      <dgm:t>
        <a:bodyPr/>
        <a:lstStyle/>
        <a:p>
          <a:endParaRPr lang="fr"/>
        </a:p>
      </dgm:t>
    </dgm:pt>
    <dgm:pt modelId="{DF6DB233-D5B4-4EB1-A474-2ACD04036786}" type="sibTrans" cxnId="{8E4C087F-1449-4223-9BBB-96C65D52E35E}">
      <dgm:prSet/>
      <dgm:spPr/>
      <dgm:t>
        <a:bodyPr/>
        <a:lstStyle/>
        <a:p>
          <a:endParaRPr lang="fr"/>
        </a:p>
      </dgm:t>
    </dgm:pt>
    <dgm:pt modelId="{4BD9C94E-26CE-4A88-859E-4FA3265A8821}">
      <dgm:prSet phldrT="[Text]" custT="1"/>
      <dgm:spPr/>
      <dgm:t>
        <a:bodyPr/>
        <a:lstStyle/>
        <a:p>
          <a:pPr algn="ctr" rtl="0"/>
          <a:r>
            <a:rPr lang="fr" sz="1400" b="0" i="0" u="none" baseline="0"/>
            <a:t>Mise en œuvre de structures de responsabilisation et de mécanismes de coordination clairs. </a:t>
          </a:r>
          <a:endParaRPr lang="fr" sz="1400"/>
        </a:p>
      </dgm:t>
    </dgm:pt>
    <dgm:pt modelId="{02E5AA85-2B4C-44BC-8226-6656F980A3F5}" type="parTrans" cxnId="{9E1B7DE7-FAF5-4858-BA8E-66A1F8643E0F}">
      <dgm:prSet/>
      <dgm:spPr/>
      <dgm:t>
        <a:bodyPr/>
        <a:lstStyle/>
        <a:p>
          <a:endParaRPr lang="fr"/>
        </a:p>
      </dgm:t>
    </dgm:pt>
    <dgm:pt modelId="{77CE2609-E85F-422C-A8F0-53D66A7B19D8}" type="sibTrans" cxnId="{9E1B7DE7-FAF5-4858-BA8E-66A1F8643E0F}">
      <dgm:prSet/>
      <dgm:spPr/>
      <dgm:t>
        <a:bodyPr/>
        <a:lstStyle/>
        <a:p>
          <a:endParaRPr lang="fr"/>
        </a:p>
      </dgm:t>
    </dgm:pt>
    <dgm:pt modelId="{B77362AE-9AC7-4C16-A397-254A87335569}">
      <dgm:prSet phldrT="[Text]" custT="1"/>
      <dgm:spPr/>
      <dgm:t>
        <a:bodyPr/>
        <a:lstStyle/>
        <a:p>
          <a:pPr algn="ctr" rtl="0"/>
          <a:r>
            <a:rPr lang="fr" sz="1400" b="0" i="0" u="none" baseline="0"/>
            <a:t>Collaboration avec plusieurs parties prenantes par le biais de l’utilisation de plates-formes en source libre pour gérer les données et les informations sur la gestion logistique. </a:t>
          </a:r>
          <a:endParaRPr lang="fr" sz="1400"/>
        </a:p>
      </dgm:t>
    </dgm:pt>
    <dgm:pt modelId="{5D531A93-D1A6-42AE-98B7-2DE5C6E1DDCB}" type="parTrans" cxnId="{05198609-8A37-43F0-9F97-B4E379CDB01B}">
      <dgm:prSet/>
      <dgm:spPr/>
      <dgm:t>
        <a:bodyPr/>
        <a:lstStyle/>
        <a:p>
          <a:endParaRPr lang="fr"/>
        </a:p>
      </dgm:t>
    </dgm:pt>
    <dgm:pt modelId="{ABCBD904-AD2E-4B07-B358-FAF2441945CE}" type="sibTrans" cxnId="{05198609-8A37-43F0-9F97-B4E379CDB01B}">
      <dgm:prSet/>
      <dgm:spPr/>
      <dgm:t>
        <a:bodyPr/>
        <a:lstStyle/>
        <a:p>
          <a:endParaRPr lang="fr"/>
        </a:p>
      </dgm:t>
    </dgm:pt>
    <dgm:pt modelId="{4E1E1B21-9295-4B16-A294-9DCEC3A6D837}">
      <dgm:prSet phldrT="[Text]" custT="1"/>
      <dgm:spPr/>
      <dgm:t>
        <a:bodyPr/>
        <a:lstStyle/>
        <a:p>
          <a:pPr algn="ctr" rtl="0"/>
          <a:r>
            <a:rPr lang="fr" sz="1400" b="0" i="0" u="none" baseline="0" dirty="0"/>
            <a:t>Fourniture de conseils techniques et d'un soutien à la maintenance du système pour faciliter le suivi des vaccins. </a:t>
          </a:r>
          <a:endParaRPr lang="fr" sz="1400" dirty="0"/>
        </a:p>
      </dgm:t>
    </dgm:pt>
    <dgm:pt modelId="{4169D0AE-7F9E-46C2-BC77-D650EA8D278B}" type="parTrans" cxnId="{02EE5447-6438-4346-A90E-688F08902197}">
      <dgm:prSet/>
      <dgm:spPr/>
      <dgm:t>
        <a:bodyPr/>
        <a:lstStyle/>
        <a:p>
          <a:endParaRPr lang="fr"/>
        </a:p>
      </dgm:t>
    </dgm:pt>
    <dgm:pt modelId="{8B720F1D-5D3D-4B15-B5F2-9F8C6BF9B793}" type="sibTrans" cxnId="{02EE5447-6438-4346-A90E-688F08902197}">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4181">
        <dgm:presLayoutVars>
          <dgm:bulletEnabled val="1"/>
        </dgm:presLayoutVars>
      </dgm:prSet>
      <dgm:spPr/>
    </dgm:pt>
  </dgm:ptLst>
  <dgm:cxnLst>
    <dgm:cxn modelId="{05198609-8A37-43F0-9F97-B4E379CDB01B}" srcId="{8153EC4F-6C8C-471D-A39B-06340D6F7AAE}" destId="{B77362AE-9AC7-4C16-A397-254A87335569}" srcOrd="2" destOrd="0" parTransId="{5D531A93-D1A6-42AE-98B7-2DE5C6E1DDCB}" sibTransId="{ABCBD904-AD2E-4B07-B358-FAF2441945CE}"/>
    <dgm:cxn modelId="{559EAC12-9BB1-46DE-96C9-7F45501235DB}" type="presOf" srcId="{8153EC4F-6C8C-471D-A39B-06340D6F7AAE}" destId="{80F46D1E-8939-4D69-BDE1-B1C16F3C74E8}" srcOrd="0" destOrd="0" presId="urn:microsoft.com/office/officeart/2005/8/layout/vList5"/>
    <dgm:cxn modelId="{78641A1D-046B-469B-8827-6C87D97FE24E}" type="presOf" srcId="{4E1E1B21-9295-4B16-A294-9DCEC3A6D837}" destId="{A3463033-2E55-4A50-B868-0331C39926E2}" srcOrd="0" destOrd="3" presId="urn:microsoft.com/office/officeart/2005/8/layout/vList5"/>
    <dgm:cxn modelId="{8B571337-9E4C-48B2-AE0E-110B83E4625C}" type="presOf" srcId="{8C5DD39C-76A9-4249-986E-B6778ACD3A2C}" destId="{26A8BF07-0D8E-4300-9899-C64780806612}" srcOrd="0" destOrd="0" presId="urn:microsoft.com/office/officeart/2005/8/layout/vList5"/>
    <dgm:cxn modelId="{65291F60-C502-42A1-885F-D9FF8D56B2BD}" type="presOf" srcId="{B77362AE-9AC7-4C16-A397-254A87335569}" destId="{A3463033-2E55-4A50-B868-0331C39926E2}" srcOrd="0" destOrd="2" presId="urn:microsoft.com/office/officeart/2005/8/layout/vList5"/>
    <dgm:cxn modelId="{50DC9C62-0866-4F47-94FD-F6D89EF5E889}" type="presOf" srcId="{48D71E75-FF32-460D-BF2B-D400DDB64EC4}" destId="{A3463033-2E55-4A50-B868-0331C39926E2}" srcOrd="0" destOrd="0" presId="urn:microsoft.com/office/officeart/2005/8/layout/vList5"/>
    <dgm:cxn modelId="{02EE5447-6438-4346-A90E-688F08902197}" srcId="{8153EC4F-6C8C-471D-A39B-06340D6F7AAE}" destId="{4E1E1B21-9295-4B16-A294-9DCEC3A6D837}" srcOrd="3" destOrd="0" parTransId="{4169D0AE-7F9E-46C2-BC77-D650EA8D278B}" sibTransId="{8B720F1D-5D3D-4B15-B5F2-9F8C6BF9B793}"/>
    <dgm:cxn modelId="{BB751751-56B4-467D-A9F6-59E04557F60C}" type="presOf" srcId="{92A0AF85-5BAA-497F-A9F7-5A3B34E9E4BE}" destId="{57B58D7B-DFD6-41FB-BE66-CD09EB811652}" srcOrd="0" destOrd="0" presId="urn:microsoft.com/office/officeart/2005/8/layout/vList5"/>
    <dgm:cxn modelId="{8E4C087F-1449-4223-9BBB-96C65D52E35E}" srcId="{4390CB50-5166-48D8-99CA-E386D0DB8E6E}" destId="{5EAA91F4-8158-4717-8F85-B11D236E6696}" srcOrd="1" destOrd="0" parTransId="{5A866812-0A5E-4020-AAA2-904B1CF0AAE7}" sibTransId="{DF6DB233-D5B4-4EB1-A474-2ACD04036786}"/>
    <dgm:cxn modelId="{74C77B7F-2090-492B-9637-E822A4F1BFA1}" type="presOf" srcId="{408EE192-5366-4479-ADC9-8A279B71FD63}" destId="{57B58D7B-DFD6-41FB-BE66-CD09EB81165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2653E1C7-BFC4-4F32-A182-37D0BBDEDE3A}" type="presOf" srcId="{4BD9C94E-26CE-4A88-859E-4FA3265A8821}" destId="{A3463033-2E55-4A50-B868-0331C39926E2}" srcOrd="0" destOrd="1" presId="urn:microsoft.com/office/officeart/2005/8/layout/vList5"/>
    <dgm:cxn modelId="{3E6B70D0-97A1-4F36-8E00-6BE9A7C101F5}" srcId="{8B418944-A43C-4CA5-8070-E07F6C584A8C}" destId="{408EE192-5366-4479-ADC9-8A279B71FD63}" srcOrd="1" destOrd="0" parTransId="{9DCEA9E8-51C5-40E9-A03E-008088270203}" sibTransId="{B79CBC7C-EB0D-4B64-8D9B-5F5278A849A1}"/>
    <dgm:cxn modelId="{98E3B9DE-FFD9-43C2-9E1F-6034FA7AD89C}" type="presOf" srcId="{8B418944-A43C-4CA5-8070-E07F6C584A8C}" destId="{8C96A032-99E7-4F02-A6B8-1803D52B7956}" srcOrd="0" destOrd="0" presId="urn:microsoft.com/office/officeart/2005/8/layout/vList5"/>
    <dgm:cxn modelId="{C1349FE1-D69F-4BBD-A6B2-6760A5BC48AB}" type="presOf" srcId="{5EAA91F4-8158-4717-8F85-B11D236E6696}" destId="{26A8BF07-0D8E-4300-9899-C64780806612}" srcOrd="0" destOrd="1" presId="urn:microsoft.com/office/officeart/2005/8/layout/vList5"/>
    <dgm:cxn modelId="{9E1B7DE7-FAF5-4858-BA8E-66A1F8643E0F}" srcId="{8153EC4F-6C8C-471D-A39B-06340D6F7AAE}" destId="{4BD9C94E-26CE-4A88-859E-4FA3265A8821}" srcOrd="1" destOrd="0" parTransId="{02E5AA85-2B4C-44BC-8226-6656F980A3F5}" sibTransId="{77CE2609-E85F-422C-A8F0-53D66A7B19D8}"/>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lumMod val="75000"/>
          </a:schemeClr>
        </a:solidFill>
      </dgm:spPr>
      <dgm:t>
        <a:bodyPr/>
        <a:lstStyle/>
        <a:p>
          <a:pPr algn="l" rtl="0"/>
          <a:r>
            <a:rPr lang="fr" sz="1200" b="1" i="0" u="none" baseline="0">
              <a:solidFill>
                <a:schemeClr val="accent4">
                  <a:lumMod val="40000"/>
                  <a:lumOff val="60000"/>
                </a:schemeClr>
              </a:solidFill>
            </a:rPr>
            <a:t>UTILISATION DE DIFFÉRENTES SOURCES POUR LA CAPACITÉ D’URGENCE</a:t>
          </a:r>
        </a:p>
        <a:p>
          <a:pPr algn="l" rtl="0"/>
          <a:r>
            <a:rPr lang="fr" sz="1200" b="0" i="0" u="none" baseline="0"/>
            <a:t>La </a:t>
          </a:r>
          <a:r>
            <a:rPr lang="fr" sz="1200" b="1" i="0" u="none" baseline="0"/>
            <a:t>Zambie</a:t>
          </a:r>
          <a:r>
            <a:rPr lang="fr" sz="1200" b="0" i="0" u="none" baseline="0"/>
            <a:t> a développé une capacité d’urgence grâce à l’implication de travailleurs de la santé nouvellement diplômés et au détachement de membres du personnel d'organisations partenaires.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chemeClr val="accent4">
            <a:lumMod val="75000"/>
          </a:schemeClr>
        </a:solidFill>
      </dgm:spPr>
      <dgm:t>
        <a:bodyPr/>
        <a:lstStyle/>
        <a:p>
          <a:pPr algn="l" rtl="0"/>
          <a:r>
            <a:rPr lang="fr" sz="1200" b="1" i="0" u="none" baseline="0" dirty="0">
              <a:solidFill>
                <a:schemeClr val="accent4">
                  <a:lumMod val="40000"/>
                  <a:lumOff val="60000"/>
                </a:schemeClr>
              </a:solidFill>
            </a:rPr>
            <a:t>TECHNOLOGIE NUMÉRIQUE POUR LA FORMATION</a:t>
          </a:r>
        </a:p>
        <a:p>
          <a:pPr algn="l" rtl="0"/>
          <a:r>
            <a:rPr lang="fr" sz="1200" b="0" i="0" u="none" baseline="0" dirty="0"/>
            <a:t>Le </a:t>
          </a:r>
          <a:r>
            <a:rPr lang="fr" sz="1200" b="1" i="0" u="none" baseline="0" dirty="0"/>
            <a:t>Ghana </a:t>
          </a:r>
          <a:r>
            <a:rPr lang="fr" sz="1200" b="0" i="0" u="none" baseline="0" dirty="0"/>
            <a:t>a utilisé des systèmes de conférence électronique et des appareils électroniques personnels pour proposer une formation rapide à faible coût.</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pPr>
        <a:solidFill>
          <a:schemeClr val="accent4">
            <a:lumMod val="75000"/>
          </a:schemeClr>
        </a:solidFill>
      </dgm:spPr>
      <dgm:t>
        <a:bodyPr/>
        <a:lstStyle/>
        <a:p>
          <a:pPr algn="l" rtl="0"/>
          <a:r>
            <a:rPr lang="fr" sz="1200" b="1" i="0" u="none" kern="1200" baseline="0">
              <a:solidFill>
                <a:srgbClr val="008DC9">
                  <a:lumMod val="40000"/>
                  <a:lumOff val="60000"/>
                </a:srgbClr>
              </a:solidFill>
              <a:latin typeface="Arial"/>
              <a:ea typeface="+mn-ea"/>
              <a:cs typeface="+mn-cs"/>
            </a:rPr>
            <a:t>ENSEMBLE DE CAPACITÉS D’URGENCE ADAPTÉES AUX TÂCHES </a:t>
          </a:r>
        </a:p>
        <a:p>
          <a:pPr algn="l" rtl="0"/>
          <a:r>
            <a:rPr lang="fr" sz="1200" b="0" i="0" u="none" kern="1200" baseline="0"/>
            <a:t>La </a:t>
          </a:r>
          <a:r>
            <a:rPr lang="fr" sz="1200" b="1" i="0" u="none" kern="1200" baseline="0"/>
            <a:t>Bolivie </a:t>
          </a:r>
          <a:r>
            <a:rPr lang="fr" sz="1200" b="0" i="0" u="none" kern="1200" baseline="0"/>
            <a:t>a embauché des personnes sans expérience en matière de santé pour procéder à un pré-enregistrement et pour soutenir la saisie et la déclaration des données, ce qui permet aux agents de santé de se concentrer sur la vaccination.</a:t>
          </a: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185" custScaleY="97185" custLinFactNeighborX="-42255" custLinFactNeighborY="213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7F7F7F"/>
          </a:solidFill>
        </a:ln>
      </dgm:spPr>
    </dgm:pt>
    <dgm:pt modelId="{231C5DC9-3B94-4233-B75F-2F187107BF74}" type="pres">
      <dgm:prSet presAssocID="{012CEA51-7305-48A0-AF33-E67B6539B7AE}" presName="txShp" presStyleLbl="node1" presStyleIdx="0" presStyleCnt="3" custScaleX="1303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97185" custScaleY="97185" custLinFactNeighborX="-42255" custLinFactNeighborY="213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rgbClr val="7F7F7F"/>
          </a:solidFill>
        </a:ln>
      </dgm:spPr>
    </dgm:pt>
    <dgm:pt modelId="{EA6993E9-8266-46BC-B04C-904098557E8E}" type="pres">
      <dgm:prSet presAssocID="{E7405B8F-AD5C-414B-90B3-CCD5F1A99E1D}" presName="txShp" presStyleLbl="node1" presStyleIdx="1" presStyleCnt="3" custScaleX="1303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7185" custScaleY="97185" custLinFactNeighborX="-42255" custLinFactNeighborY="213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rgbClr val="7F7F7F"/>
          </a:solidFill>
        </a:ln>
      </dgm:spPr>
    </dgm:pt>
    <dgm:pt modelId="{8B7D3A15-85F3-4171-96D0-9BED0914AB08}" type="pres">
      <dgm:prSet presAssocID="{52D9B8AF-FFF4-4736-85FB-1C4756CA9572}" presName="txShp" presStyleLbl="node1" presStyleIdx="2" presStyleCnt="3" custScaleX="1303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lumMod val="75000"/>
          </a:schemeClr>
        </a:solidFill>
      </dgm:spPr>
      <dgm:t>
        <a:bodyPr/>
        <a:lstStyle/>
        <a:p>
          <a:pPr algn="l" rtl="0"/>
          <a:r>
            <a:rPr lang="fr" sz="1200" b="1" i="0" u="none" baseline="0">
              <a:solidFill>
                <a:schemeClr val="accent4">
                  <a:lumMod val="40000"/>
                  <a:lumOff val="60000"/>
                </a:schemeClr>
              </a:solidFill>
            </a:rPr>
            <a:t>RECOURS AUX PRESTATAIRES PRIVÉS</a:t>
          </a:r>
        </a:p>
        <a:p>
          <a:pPr algn="l" rtl="0"/>
          <a:r>
            <a:rPr lang="fr" sz="1200" b="0" i="0" u="none" baseline="0"/>
            <a:t>La </a:t>
          </a:r>
          <a:r>
            <a:rPr lang="fr" sz="1200" b="1" i="0" u="none" baseline="0"/>
            <a:t>Somalie </a:t>
          </a:r>
          <a:r>
            <a:rPr lang="fr" sz="1200" b="0" i="0" u="none" baseline="0"/>
            <a:t>a complété ses ressources humaines existantes dans les établissements de santé par des capacités supplémentaires d’urgence du secteur privé et des organisations non gouvernementales. </a:t>
          </a: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pPr>
        <a:solidFill>
          <a:schemeClr val="accent4">
            <a:lumMod val="75000"/>
          </a:schemeClr>
        </a:solidFill>
      </dgm:spPr>
      <dgm:t>
        <a:bodyPr/>
        <a:lstStyle/>
        <a:p>
          <a:pPr algn="l" rtl="0"/>
          <a:r>
            <a:rPr lang="fr" sz="1200" b="1" i="0" u="none" baseline="0" dirty="0">
              <a:solidFill>
                <a:schemeClr val="accent4">
                  <a:lumMod val="40000"/>
                  <a:lumOff val="60000"/>
                </a:schemeClr>
              </a:solidFill>
            </a:rPr>
            <a:t>BIEN-ÊTRE DU PERSONNEL</a:t>
          </a:r>
        </a:p>
        <a:p>
          <a:pPr algn="l" rtl="0"/>
          <a:r>
            <a:rPr lang="fr" sz="1200" b="0" i="0" u="none" baseline="0" dirty="0"/>
            <a:t>Le </a:t>
          </a:r>
          <a:r>
            <a:rPr lang="fr" sz="1200" b="1" i="0" u="none" baseline="0" dirty="0"/>
            <a:t>Salvador </a:t>
          </a:r>
          <a:r>
            <a:rPr lang="fr" sz="1200" b="0" i="0" u="none" baseline="0" dirty="0"/>
            <a:t>a indiqué avoir pris des mesures supplémentaires pour assurer le bien-être de son personnel et préserver sa motivation, y compris la fourniture d'une assurance maladie pour couvrir toute maladie, et assurer un bon environnement de travail, p. ex., des plateaux repas, des cabines climatisées et de la musique relaxante.</a:t>
          </a: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pPr>
        <a:solidFill>
          <a:schemeClr val="accent4">
            <a:lumMod val="75000"/>
          </a:schemeClr>
        </a:solidFill>
      </dgm:spPr>
      <dgm:t>
        <a:bodyPr/>
        <a:lstStyle/>
        <a:p>
          <a:pPr algn="l" rtl="0"/>
          <a:r>
            <a:rPr lang="fr" sz="1200" b="1" i="0" u="none" baseline="0">
              <a:solidFill>
                <a:schemeClr val="accent4">
                  <a:lumMod val="40000"/>
                  <a:lumOff val="60000"/>
                </a:schemeClr>
              </a:solidFill>
            </a:rPr>
            <a:t>EXERCICES DE SIMULATION</a:t>
          </a:r>
        </a:p>
        <a:p>
          <a:pPr algn="l" rtl="0"/>
          <a:r>
            <a:rPr lang="fr" sz="1200" b="0" i="0" u="none" baseline="0"/>
            <a:t>Le </a:t>
          </a:r>
          <a:r>
            <a:rPr lang="fr" sz="1200" b="1" i="0" u="none" baseline="0"/>
            <a:t>Salvador</a:t>
          </a:r>
          <a:r>
            <a:rPr lang="fr" sz="1200" b="0" i="0" u="none" baseline="0"/>
            <a:t> a mis en place des exercices de simulation pour compléter la formation des travailleurs de la santé et a utilisé les médias numériques et les plates-formes électroniques pour diffuser les mises à jour.</a:t>
          </a: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7082" custScaleY="97082" custLinFactNeighborX="-43373" custLinFactNeighborY="-6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31C5DC9-3B94-4233-B75F-2F187107BF74}" type="pres">
      <dgm:prSet presAssocID="{012CEA51-7305-48A0-AF33-E67B6539B7AE}" presName="txShp" presStyleLbl="node1" presStyleIdx="0" presStyleCnt="3" custScaleX="126868" custLinFactNeighborX="1977" custLinFactNeighborY="-69">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97082" custScaleY="97082" custLinFactNeighborX="-43373" custLinFactNeighborY="-69"/>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A6993E9-8266-46BC-B04C-904098557E8E}" type="pres">
      <dgm:prSet presAssocID="{E7405B8F-AD5C-414B-90B3-CCD5F1A99E1D}" presName="txShp" presStyleLbl="node1" presStyleIdx="1" presStyleCnt="3" custScaleX="126868" custScaleY="121951" custLinFactNeighborX="1511" custLinFactNeighborY="-69">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7082" custScaleY="97082" custLinFactNeighborX="-43373" custLinFactNeighborY="-69"/>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6868" custLinFactNeighborX="1511" custLinFactNeighborY="-69">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lumMod val="75000"/>
          </a:schemeClr>
        </a:solidFill>
      </dgm:spPr>
      <dgm: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APPRENTISSAGE ENTRE PAIRS</a:t>
          </a:r>
        </a:p>
        <a:p>
          <a:pPr marL="0" lvl="0" algn="l" defTabSz="533400" rtl="0">
            <a:lnSpc>
              <a:spcPct val="90000"/>
            </a:lnSpc>
            <a:spcBef>
              <a:spcPct val="0"/>
            </a:spcBef>
            <a:spcAft>
              <a:spcPct val="35000"/>
            </a:spcAft>
            <a:buNone/>
          </a:pPr>
          <a:r>
            <a:rPr lang="fr" sz="1200" b="1" i="0" u="none" kern="1200" baseline="0"/>
            <a:t>Bhoutan </a:t>
          </a:r>
          <a:r>
            <a:rPr lang="fr" sz="1200" b="0" i="0" u="none" kern="1200" baseline="0"/>
            <a:t>: Le partage régulier des pratiques exemplaires et des défis par les gestionnaires de district a favorisé l'apprentissage entre pairs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LinFactNeighborX="-15315"/>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1" custScaleX="133754" custLinFactNeighborX="7932">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lumMod val="75000"/>
          </a:schemeClr>
        </a:solidFill>
      </dgm:spPr>
      <dgm:t>
        <a:bodyPr/>
        <a:lstStyle/>
        <a:p>
          <a:pPr algn="l" rtl="0">
            <a:buNone/>
          </a:pPr>
          <a:r>
            <a:rPr lang="fr" sz="1200" b="1" i="0" u="none" baseline="0">
              <a:solidFill>
                <a:srgbClr val="008DC9">
                  <a:lumMod val="40000"/>
                  <a:lumOff val="60000"/>
                </a:srgbClr>
              </a:solidFill>
              <a:latin typeface="Arial"/>
              <a:ea typeface="+mn-ea"/>
              <a:cs typeface="+mn-cs"/>
            </a:rPr>
            <a:t>APPRENTISSAGE ENTRE PAIRS</a:t>
          </a:r>
        </a:p>
        <a:p>
          <a:pPr algn="l" rtl="0">
            <a:buNone/>
          </a:pPr>
          <a:r>
            <a:rPr lang="fr" sz="1200" b="1" i="0" u="none" baseline="0">
              <a:solidFill>
                <a:schemeClr val="bg1"/>
              </a:solidFill>
              <a:latin typeface="Arial"/>
              <a:ea typeface="+mn-ea"/>
              <a:cs typeface="+mn-cs"/>
              <a:hlinkClick xmlns:r="http://schemas.openxmlformats.org/officeDocument/2006/relationships" r:id="rId1"/>
            </a:rPr>
            <a:t>Kenya : </a:t>
          </a:r>
          <a:r>
            <a:rPr lang="fr" sz="1200" b="0" i="0" u="none" baseline="0">
              <a:solidFill>
                <a:schemeClr val="bg1"/>
              </a:solidFill>
              <a:latin typeface="Arial"/>
              <a:ea typeface="+mn-ea"/>
              <a:cs typeface="+mn-cs"/>
            </a:rPr>
            <a:t>Mobilisation de groupes WhatsApp pour promouvoir une meilleure sensibilisation à l'innocuité et à l'efficacité des vaccins auprès des travailleurs de la santé et des agents de santé désignés et formés pour servir « d'ambassadeurs de l’information ».</a:t>
          </a:r>
          <a:endParaRPr lang="fr" sz="1200"/>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LinFactNeighborX="-30135" custLinFactNeighborY="-129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1" custScaleX="134151" custLinFactNeighborX="11549" custLinFactNeighborY="-1293">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chemeClr val="accent4">
            <a:lumMod val="75000"/>
          </a:schemeClr>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La complexité, l’échelle et la rapidité de la riposte vaccinale contre la COVID-19 ont été sans précédent.</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chemeClr val="accent4">
            <a:lumMod val="75000"/>
          </a:schemeClr>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Après une formation initiale de 255 agents de santé travaillant au sein de 50 équipes mobiles en stratégie avancée, il fut rapidement nécessaire de passer à l’échelle supérieure pour le déploiement des vaccins dans tout le pays.</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pPr>
        <a:solidFill>
          <a:schemeClr val="accent4">
            <a:lumMod val="75000"/>
          </a:schemeClr>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a:t>Une approche en cascade a été adoptée, en commençant par un cours de formation des formateurs pour 340 formateurs régionaux.</a:t>
          </a:r>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9511CBE0-CCF7-4C0D-BD76-42CF9B256776}">
      <dgm:prSet phldrT="[Text]" custT="1"/>
      <dgm:spPr/>
      <dgm:t>
        <a:bodyPr/>
        <a:lstStyle/>
        <a:p>
          <a:pPr algn="ctr" rtl="0">
            <a:buFont typeface="Arial" panose="020B0604020202020204" pitchFamily="34" charset="0"/>
            <a:buChar char="•"/>
          </a:pPr>
          <a:r>
            <a:rPr lang="fr" sz="1400" b="0" i="0" u="none" baseline="0"/>
            <a:t>La formation des agents de santé qui administreront la vaccination est un élément essentiel du déploiement des vaccins.</a:t>
          </a:r>
        </a:p>
      </dgm:t>
    </dgm:pt>
    <dgm:pt modelId="{893EF191-5139-42AF-82CC-6D5F5E409D09}" type="parTrans" cxnId="{2B6C688D-89ED-4E93-A72F-9B18B52A3F49}">
      <dgm:prSet/>
      <dgm:spPr/>
      <dgm:t>
        <a:bodyPr/>
        <a:lstStyle/>
        <a:p>
          <a:endParaRPr lang="fr"/>
        </a:p>
      </dgm:t>
    </dgm:pt>
    <dgm:pt modelId="{A4AAE064-5DF9-4313-9753-3A38A439538B}" type="sibTrans" cxnId="{2B6C688D-89ED-4E93-A72F-9B18B52A3F49}">
      <dgm:prSet/>
      <dgm:spPr/>
      <dgm:t>
        <a:bodyPr/>
        <a:lstStyle/>
        <a:p>
          <a:endParaRPr lang="fr"/>
        </a:p>
      </dgm:t>
    </dgm:pt>
    <dgm:pt modelId="{ADF7B6A9-6E77-4F27-9676-A74B49044B73}">
      <dgm:prSet phldrT="[Text]" custT="1"/>
      <dgm:spPr/>
      <dgm:t>
        <a:bodyPr/>
        <a:lstStyle/>
        <a:p>
          <a:pPr algn="ctr" rtl="0"/>
          <a:r>
            <a:rPr lang="fr" sz="1400" b="0" i="0" u="none" baseline="0"/>
            <a:t>Les formateurs régionaux ont travaillé par le biais de 28 centres de formation régionaux, 12 centres dans des facultés de médecine et 1 centre de formation des forces armées.</a:t>
          </a:r>
        </a:p>
      </dgm:t>
    </dgm:pt>
    <dgm:pt modelId="{B514D9C4-6A02-4382-9420-95F2389B06E7}" type="parTrans" cxnId="{B69E3D6E-EBE1-4C99-86DA-CD1BDD9976E2}">
      <dgm:prSet/>
      <dgm:spPr/>
      <dgm:t>
        <a:bodyPr/>
        <a:lstStyle/>
        <a:p>
          <a:endParaRPr lang="fr"/>
        </a:p>
      </dgm:t>
    </dgm:pt>
    <dgm:pt modelId="{93B4F044-CCF7-4A82-AD23-FE4C776F004D}" type="sibTrans" cxnId="{B69E3D6E-EBE1-4C99-86DA-CD1BDD9976E2}">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A2B86E65-F992-405F-8667-822F492105D0}" type="presOf" srcId="{9511CBE0-CCF7-4C0D-BD76-42CF9B256776}" destId="{57B58D7B-DFD6-41FB-BE66-CD09EB811652}" srcOrd="0" destOrd="1" presId="urn:microsoft.com/office/officeart/2005/8/layout/vList5"/>
    <dgm:cxn modelId="{B69E3D6E-EBE1-4C99-86DA-CD1BDD9976E2}" srcId="{8153EC4F-6C8C-471D-A39B-06340D6F7AAE}" destId="{ADF7B6A9-6E77-4F27-9676-A74B49044B73}" srcOrd="1" destOrd="0" parTransId="{B514D9C4-6A02-4382-9420-95F2389B06E7}" sibTransId="{93B4F044-CCF7-4A82-AD23-FE4C776F004D}"/>
    <dgm:cxn modelId="{BB751751-56B4-467D-A9F6-59E04557F60C}" type="presOf" srcId="{92A0AF85-5BAA-497F-A9F7-5A3B34E9E4BE}" destId="{57B58D7B-DFD6-41FB-BE66-CD09EB811652}" srcOrd="0" destOrd="0" presId="urn:microsoft.com/office/officeart/2005/8/layout/vList5"/>
    <dgm:cxn modelId="{64D6EC75-5898-46CD-ACC3-7B52887541C8}" type="presOf" srcId="{ADF7B6A9-6E77-4F27-9676-A74B49044B73}" destId="{A3463033-2E55-4A50-B868-0331C39926E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2B6C688D-89ED-4E93-A72F-9B18B52A3F49}" srcId="{8B418944-A43C-4CA5-8070-E07F6C584A8C}" destId="{9511CBE0-CCF7-4C0D-BD76-42CF9B256776}" srcOrd="1" destOrd="0" parTransId="{893EF191-5139-42AF-82CC-6D5F5E409D09}" sibTransId="{A4AAE064-5DF9-4313-9753-3A38A439538B}"/>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chemeClr val="accent4"/>
        </a:solidFill>
      </dgm:spPr>
      <dgm: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MICROPLANIFICATION À L’AIDE DE SOLUTIONS GÉOSPATIALES</a:t>
          </a:r>
        </a:p>
        <a:p>
          <a:pPr marL="0" lvl="0" algn="l" defTabSz="533400" rtl="0">
            <a:lnSpc>
              <a:spcPct val="90000"/>
            </a:lnSpc>
            <a:spcBef>
              <a:spcPct val="0"/>
            </a:spcBef>
            <a:spcAft>
              <a:spcPct val="35000"/>
            </a:spcAft>
            <a:buNone/>
          </a:pPr>
          <a:r>
            <a:rPr lang="fr" sz="1200" b="1" i="0" u="none" kern="1200" baseline="0" dirty="0">
              <a:solidFill>
                <a:schemeClr val="accent3">
                  <a:lumMod val="40000"/>
                  <a:lumOff val="60000"/>
                </a:schemeClr>
              </a:solidFill>
              <a:hlinkClick xmlns:r="http://schemas.openxmlformats.org/officeDocument/2006/relationships" r:id="rId1">
                <a:extLst>
                  <a:ext uri="{A12FA001-AC4F-418D-AE19-62706E023703}">
                    <ahyp:hlinkClr xmlns:ahyp="http://schemas.microsoft.com/office/drawing/2018/hyperlinkcolor" val="tx"/>
                  </a:ext>
                </a:extLst>
              </a:hlinkClick>
            </a:rPr>
            <a:t>Zambie</a:t>
          </a:r>
          <a:r>
            <a:rPr lang="fr" sz="1200" b="1" i="0" u="none" kern="1200" baseline="0" dirty="0"/>
            <a:t> :</a:t>
          </a:r>
          <a:r>
            <a:rPr lang="fr" sz="1200" b="0" i="0" u="none" kern="1200" baseline="0" dirty="0"/>
            <a:t> Le projet GRID3 (Geo-referenced Infrastructure Development Data for Development) s’est associé au Health Information Systems Program (HISP) pour fournir des cartes pour la microplanification, y compris des informations démographiques, les emplacements des colonies, les points de prestation de services (c’est-à-dire les établissements de santé) et les zones desservies par les établissements de santé. </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ScaleX="65187" custScaleY="65187" custLinFactNeighborX="-37422" custLinFactNeighborY="-513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solidFill>
            <a:srgbClr val="7F7F7F"/>
          </a:solidFill>
        </a:ln>
      </dgm:spPr>
    </dgm:pt>
    <dgm:pt modelId="{231C5DC9-3B94-4233-B75F-2F187107BF74}" type="pres">
      <dgm:prSet presAssocID="{012CEA51-7305-48A0-AF33-E67B6539B7AE}" presName="txShp" presStyleLbl="node1" presStyleIdx="0" presStyleCnt="1" custScaleX="139061" custScaleY="92687"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GESTION DE LA MÉSINFORMATION</a:t>
          </a:r>
        </a:p>
        <a:p>
          <a:pPr algn="l" rtl="0"/>
          <a:r>
            <a:rPr lang="fr" sz="1200" b="0" i="0" u="none"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Ghana</a:t>
          </a:r>
          <a:r>
            <a:rPr lang="fr" sz="1200" b="0" i="0" u="none" baseline="0"/>
            <a:t> a créé un groupe de travail sur la gestion de la mésinformation et de la rumeur pour l'écoute sociale et la gestion proactive de la mésinformation.</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MESSAGERIE FONDÉE SUR DES DONNÉES PROBANTES</a:t>
          </a:r>
        </a:p>
        <a:p>
          <a:pPr algn="l" rtl="0"/>
          <a:r>
            <a:rPr lang="fr" sz="1200" b="0" i="0" u="none" baseline="0">
              <a:hlinkClick xmlns:r="http://schemas.openxmlformats.org/officeDocument/2006/relationships" r:id="rId2"/>
            </a:rPr>
            <a:t>Le </a:t>
          </a:r>
          <a:r>
            <a:rPr lang="fr" sz="1200" b="1" i="0" u="none" baseline="0">
              <a:hlinkClick xmlns:r="http://schemas.openxmlformats.org/officeDocument/2006/relationships" r:id="rId2"/>
            </a:rPr>
            <a:t>Soudan du Sud </a:t>
          </a:r>
          <a:r>
            <a:rPr lang="fr" sz="1200" b="0" i="0" u="none" baseline="0"/>
            <a:t>a utilisé les données probantes provenant d'études sur les facteurs comportementaux et sociaux de l'acceptation du vaccin pour éclairer la conception de ses plans et pour élaborer des messages appropriés. </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a:solidFill>
                <a:schemeClr val="accent4">
                  <a:lumMod val="40000"/>
                  <a:lumOff val="60000"/>
                </a:schemeClr>
              </a:solidFill>
            </a:rPr>
            <a:t>OFFRIR DES INCITATIONS</a:t>
          </a:r>
        </a:p>
        <a:p>
          <a:pPr algn="l" rtl="0"/>
          <a:r>
            <a:rPr lang="fr" sz="1200" b="0" i="0" u="none" baseline="0">
              <a:solidFill>
                <a:schemeClr val="accent4">
                  <a:lumMod val="60000"/>
                  <a:lumOff val="40000"/>
                </a:schemeClr>
              </a:solidFill>
              <a:hlinkClick xmlns:r="http://schemas.openxmlformats.org/officeDocument/2006/relationships" r:id="rId3">
                <a:extLst>
                  <a:ext uri="{A12FA001-AC4F-418D-AE19-62706E023703}">
                    <ahyp:hlinkClr xmlns:ahyp="http://schemas.microsoft.com/office/drawing/2018/hyperlinkcolor" val="tx"/>
                  </a:ext>
                </a:extLst>
              </a:hlinkClick>
            </a:rPr>
            <a:t>La </a:t>
          </a:r>
          <a:r>
            <a:rPr lang="fr" sz="1200" b="1" i="0" u="none" baseline="0">
              <a:solidFill>
                <a:schemeClr val="accent4">
                  <a:lumMod val="60000"/>
                  <a:lumOff val="40000"/>
                </a:schemeClr>
              </a:solidFill>
              <a:hlinkClick xmlns:r="http://schemas.openxmlformats.org/officeDocument/2006/relationships" r:id="rId3">
                <a:extLst>
                  <a:ext uri="{A12FA001-AC4F-418D-AE19-62706E023703}">
                    <ahyp:hlinkClr xmlns:ahyp="http://schemas.microsoft.com/office/drawing/2018/hyperlinkcolor" val="tx"/>
                  </a:ext>
                </a:extLst>
              </a:hlinkClick>
            </a:rPr>
            <a:t>Tanzanie</a:t>
          </a:r>
          <a:r>
            <a:rPr lang="fr" sz="1200" b="0" i="0" u="none" baseline="0"/>
            <a:t> a collaboré avec la Fédération tanzanienne de football pour offrir des billets gratuits aux 50 premières personnes qui seraient prêtes à recevoir le vaccin contre la COVID-19 avant d'entrer sur le terrain de football pour assister à un match.</a:t>
          </a: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162"/>
      <dgm:spPr>
        <a:blipFill rotWithShape="1">
          <a:blip xmlns:r="http://schemas.openxmlformats.org/officeDocument/2006/relationships" r:embed="rId5">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rcRect/>
          <a:stretch>
            <a:fillRect l="-3000" r="-3000"/>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867"/>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l="-17000" r="-17000"/>
          </a:stretch>
        </a:blipFill>
        <a:ln>
          <a:solidFill>
            <a:srgbClr val="7F7F7F"/>
          </a:solidFill>
        </a:ln>
      </dgm:spPr>
    </dgm:pt>
    <dgm:pt modelId="{8B7D3A15-85F3-4171-96D0-9BED0914AB08}" type="pres">
      <dgm:prSet presAssocID="{52D9B8AF-FFF4-4736-85FB-1C4756CA9572}" presName="txShp" presStyleLbl="node1" presStyleIdx="2" presStyleCnt="3" custScaleX="135241"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RENFORCEMENT DES COMPÉTENCES EN COMMUNICATION</a:t>
          </a:r>
        </a:p>
        <a:p>
          <a:pPr algn="l" rtl="0"/>
          <a:r>
            <a:rPr lang="fr" sz="1200" b="0" i="0" u="none" baseline="0"/>
            <a:t>Le </a:t>
          </a:r>
          <a:r>
            <a:rPr lang="fr" sz="1200" b="1" i="0" u="none" baseline="0"/>
            <a:t>Bhoutan</a:t>
          </a:r>
          <a:r>
            <a:rPr lang="fr" sz="1200" b="0" i="0" u="none" baseline="0"/>
            <a:t> a investi dans la formation de son personnel de santé et de communication pour améliorer ses compétences en communication afin de renforcer la confiance et d'apaiser les craintes.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ENGAGEMENT PROACTIF DES MÉDIAS</a:t>
          </a:r>
        </a:p>
        <a:p>
          <a:pPr algn="l" rtl="0"/>
          <a:r>
            <a:rPr lang="fr" sz="1200" b="0" i="0" u="none" baseline="0">
              <a:hlinkClick xmlns:r="http://schemas.openxmlformats.org/officeDocument/2006/relationships" r:id="rId1"/>
            </a:rPr>
            <a:t>La </a:t>
          </a:r>
          <a:r>
            <a:rPr lang="fr" sz="1200" b="1" i="0" u="none" baseline="0">
              <a:hlinkClick xmlns:r="http://schemas.openxmlformats.org/officeDocument/2006/relationships" r:id="rId1"/>
            </a:rPr>
            <a:t>Bolivie</a:t>
          </a:r>
          <a:r>
            <a:rPr lang="fr" sz="1200" b="0" i="0" u="none" baseline="0"/>
            <a:t> a travaillé de manière proactive avec la presse, ayant recours à des porte-parole désignés pour diffuser des messages visant à améliorer la demande et l’acceptation de la vaccination.</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dirty="0">
              <a:solidFill>
                <a:schemeClr val="accent4">
                  <a:lumMod val="60000"/>
                  <a:lumOff val="40000"/>
                </a:schemeClr>
              </a:solidFill>
              <a:hlinkClick xmlns:r="http://schemas.openxmlformats.org/officeDocument/2006/relationships" r:id="rId2">
                <a:extLst>
                  <a:ext uri="{A12FA001-AC4F-418D-AE19-62706E023703}">
                    <ahyp:hlinkClr xmlns:ahyp="http://schemas.microsoft.com/office/drawing/2018/hyperlinkcolor" val="tx"/>
                  </a:ext>
                </a:extLst>
              </a:hlinkClick>
            </a:rPr>
            <a:t>CARAVANES DE VACCINATION</a:t>
          </a:r>
          <a:endParaRPr lang="fr" sz="1200" b="1" dirty="0">
            <a:solidFill>
              <a:schemeClr val="accent4">
                <a:lumMod val="60000"/>
                <a:lumOff val="40000"/>
              </a:schemeClr>
            </a:solidFill>
          </a:endParaRPr>
        </a:p>
        <a:p>
          <a:pPr algn="l" rtl="0"/>
          <a:r>
            <a:rPr lang="fr" sz="1200" b="0" i="0" u="none" baseline="0" dirty="0">
              <a:solidFill>
                <a:schemeClr val="accent4">
                  <a:lumMod val="60000"/>
                  <a:lumOff val="40000"/>
                </a:schemeClr>
              </a:solidFill>
              <a:hlinkClick xmlns:r="http://schemas.openxmlformats.org/officeDocument/2006/relationships" r:id="rId2">
                <a:extLst>
                  <a:ext uri="{A12FA001-AC4F-418D-AE19-62706E023703}">
                    <ahyp:hlinkClr xmlns:ahyp="http://schemas.microsoft.com/office/drawing/2018/hyperlinkcolor" val="tx"/>
                  </a:ext>
                </a:extLst>
              </a:hlinkClick>
            </a:rPr>
            <a:t>La </a:t>
          </a:r>
          <a:r>
            <a:rPr lang="fr" sz="1200" b="1" i="0" u="none" baseline="0" dirty="0">
              <a:solidFill>
                <a:schemeClr val="accent4">
                  <a:lumMod val="60000"/>
                  <a:lumOff val="40000"/>
                </a:schemeClr>
              </a:solidFill>
              <a:hlinkClick xmlns:r="http://schemas.openxmlformats.org/officeDocument/2006/relationships" r:id="rId2">
                <a:extLst>
                  <a:ext uri="{A12FA001-AC4F-418D-AE19-62706E023703}">
                    <ahyp:hlinkClr xmlns:ahyp="http://schemas.microsoft.com/office/drawing/2018/hyperlinkcolor" val="tx"/>
                  </a:ext>
                </a:extLst>
              </a:hlinkClick>
            </a:rPr>
            <a:t>Gambie </a:t>
          </a:r>
          <a:r>
            <a:rPr lang="fr" sz="1200" b="0" i="0" u="none" baseline="0" dirty="0"/>
            <a:t>a utilisé une « caravane de vaccination » impliquant le public par le biais d'approches ludo-éducatives* et a eu recours à des influenceurs locaux pour fournir des informations précises sur les vaccins contre la COVID-19, les campagnes de vaccination prévues et la lutte contre les erreurs ou la mésinformation sur les vaccins. </a:t>
          </a: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69000" r="-69000"/>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2" custLinFactNeighborY="-111">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918"/>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2" custLinFactNeighborY="-111">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867"/>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5241" custScaleY="127872"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MISE EN ŒUVRE D'UNE VACCINATION BASÉE SUR LES ÉVÉNEMENTS POUR FRANCHIR LES OBSTACLES ​</a:t>
          </a:r>
        </a:p>
        <a:p>
          <a:pPr algn="l" rtl="0"/>
          <a:r>
            <a:rPr lang="fr" sz="1200" b="0" i="0" u="none" baseline="0">
              <a:solidFill>
                <a:schemeClr val="bg1"/>
              </a:solidFill>
              <a:hlinkClick xmlns:r="http://schemas.openxmlformats.org/officeDocument/2006/relationships" r:id="rId1"/>
            </a:rPr>
            <a:t>La </a:t>
          </a:r>
          <a:r>
            <a:rPr lang="fr" sz="1200" b="1" i="0" u="none" baseline="0">
              <a:solidFill>
                <a:schemeClr val="bg1"/>
              </a:solidFill>
              <a:hlinkClick xmlns:r="http://schemas.openxmlformats.org/officeDocument/2006/relationships" r:id="rId1"/>
            </a:rPr>
            <a:t>Tanzanie </a:t>
          </a:r>
          <a:r>
            <a:rPr lang="fr" sz="1200" b="0" i="0" u="none" baseline="0">
              <a:solidFill>
                <a:schemeClr val="bg1"/>
              </a:solidFill>
            </a:rPr>
            <a:t>a réussi à tirer parti de la visibilité des médias autour des matchs de football et a utilisé les joueurs comme défenseurs de la vaccination.</a:t>
          </a:r>
          <a:endParaRPr lang="fr" sz="1200" b="1">
            <a:solidFill>
              <a:schemeClr val="accent4">
                <a:lumMod val="40000"/>
                <a:lumOff val="60000"/>
              </a:schemeClr>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PLANS D'ACTION SPÉCIFIQUES AU CONTEXTE POUR ACCÉLÉRER LA VACCINATION CONTRE LA COVID-19.</a:t>
          </a:r>
        </a:p>
        <a:p>
          <a:pPr algn="l" rtl="0"/>
          <a:r>
            <a:rPr lang="fr" sz="1200" b="0" i="0" u="none" baseline="0"/>
            <a:t>En </a:t>
          </a:r>
          <a:r>
            <a:rPr lang="fr" sz="1200" b="1" i="0" u="none" baseline="0"/>
            <a:t>Côte d’Ivoire, </a:t>
          </a:r>
          <a:r>
            <a:rPr lang="fr" sz="1200" b="0" i="0" u="none" baseline="0"/>
            <a:t>165 plans d’action spécifiques au contexte pour accélérer la vaccination contre la COVID-19 ont été mis en place afin de vacciner environ 3,5 millions de personnes</a:t>
          </a:r>
          <a:endParaRPr lang="fr" sz="1200"/>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dirty="0">
              <a:solidFill>
                <a:schemeClr val="accent4">
                  <a:lumMod val="40000"/>
                  <a:lumOff val="60000"/>
                </a:schemeClr>
              </a:solidFill>
              <a:latin typeface="Arial"/>
              <a:ea typeface="Arial"/>
              <a:cs typeface="Arial"/>
              <a:sym typeface="Arial"/>
            </a:rPr>
            <a:t>PARTICIPATION DE LA COMMUNAUTÉ ET INTÉGRATION DE LA </a:t>
          </a:r>
          <a:r>
            <a:rPr lang="fr" sz="1200" b="1" i="0" u="none" baseline="0" dirty="0">
              <a:solidFill>
                <a:schemeClr val="accent4">
                  <a:lumMod val="40000"/>
                  <a:lumOff val="60000"/>
                </a:schemeClr>
              </a:solidFill>
            </a:rPr>
            <a:t>VACCINATION DE ROUTINE ET DES SERVICES​</a:t>
          </a:r>
          <a:r>
            <a:rPr lang="fr" sz="1200" b="0" i="0" u="none" baseline="0" dirty="0">
              <a:solidFill>
                <a:schemeClr val="accent4">
                  <a:lumMod val="40000"/>
                  <a:lumOff val="60000"/>
                </a:schemeClr>
              </a:solidFill>
              <a:latin typeface="Arial"/>
              <a:ea typeface="Arial"/>
              <a:cs typeface="Arial"/>
              <a:sym typeface="Arial"/>
            </a:rPr>
            <a:t> </a:t>
          </a:r>
          <a:endParaRPr lang="fr" sz="1200" b="1" dirty="0">
            <a:solidFill>
              <a:schemeClr val="accent4">
                <a:lumMod val="40000"/>
                <a:lumOff val="60000"/>
              </a:schemeClr>
            </a:solidFill>
          </a:endParaRPr>
        </a:p>
        <a:p>
          <a:pPr algn="l" rtl="0"/>
          <a:r>
            <a:rPr lang="fr" sz="1200" b="0" i="0" u="none" baseline="0" dirty="0">
              <a:hlinkClick xmlns:r="http://schemas.openxmlformats.org/officeDocument/2006/relationships" r:id="rId2"/>
            </a:rPr>
            <a:t>Les îles </a:t>
          </a:r>
          <a:r>
            <a:rPr lang="fr" sz="1200" b="1" i="0" u="none" baseline="0" dirty="0">
              <a:hlinkClick xmlns:r="http://schemas.openxmlformats.org/officeDocument/2006/relationships" r:id="rId2"/>
            </a:rPr>
            <a:t>Fidji</a:t>
          </a:r>
          <a:r>
            <a:rPr lang="fr" sz="1200" b="0" i="0" u="none" baseline="0" dirty="0"/>
            <a:t> ont utilisé les commentaires de la communauté et ont créé un sous-groupe dédié à l’écoute sociale, axé sur la communication sur les risques et la participation communautaire (RCCE) multipartenaire pour améliorer la demande de vaccination de routine et de vaccination contre la COVID-19.</a:t>
          </a:r>
          <a:r>
            <a:rPr lang="fr" sz="1200" b="0" i="0" u="none" baseline="0" dirty="0">
              <a:latin typeface="Arial"/>
              <a:ea typeface="Arial"/>
              <a:cs typeface="Arial"/>
              <a:sym typeface="Arial"/>
            </a:rPr>
            <a:t> </a:t>
          </a:r>
          <a:endParaRPr lang="fr" sz="1200" dirty="0"/>
        </a:p>
      </dgm:t>
    </dgm:pt>
    <dgm:pt modelId="{9850A410-9A4F-4903-8C04-B681A6C60DAE}" type="sibTrans" cxnId="{B1FA6BB3-6B2E-4EB6-BFA9-B0C9C4C0794D}">
      <dgm:prSet/>
      <dgm:spPr/>
      <dgm:t>
        <a:bodyPr/>
        <a:lstStyle/>
        <a:p>
          <a:endParaRPr lang="fr" sz="2000"/>
        </a:p>
      </dgm:t>
    </dgm:pt>
    <dgm:pt modelId="{75026698-B741-4139-AA29-AC5951E6AC9C}" type="par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rotWithShape="1">
          <a:blip xmlns:r="http://schemas.openxmlformats.org/officeDocument/2006/relationships" r:embed="rId3"/>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5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37422" custLinFactNeighborY="-513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a:solidFill>
            <a:srgbClr val="7F7F7F"/>
          </a:solidFill>
        </a:ln>
      </dgm:spPr>
    </dgm:pt>
    <dgm:pt modelId="{8B7D3A15-85F3-4171-96D0-9BED0914AB08}" type="pres">
      <dgm:prSet presAssocID="{52D9B8AF-FFF4-4736-85FB-1C4756CA9572}" presName="txShp" presStyleLbl="node1" presStyleIdx="2" presStyleCnt="3" custScaleX="135241" custScaleY="127879"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COMMUNICATION INNOVANTE</a:t>
          </a:r>
        </a:p>
        <a:p>
          <a:pPr algn="l" rtl="0"/>
          <a:r>
            <a:rPr lang="fr" sz="1200" b="0" i="0" u="none" baseline="0"/>
            <a:t>Le </a:t>
          </a:r>
          <a:r>
            <a:rPr lang="fr" sz="1200" b="1" i="0" u="none" baseline="0"/>
            <a:t>Nigeria </a:t>
          </a:r>
          <a:r>
            <a:rPr lang="fr" sz="1200" b="0" i="0" u="none" baseline="0"/>
            <a:t>a utilisé des messagers de confiance pour diffuser des messages ciblés qui répondent aux préoccupations de la communauté avec l’objectif de changer les comportements pour augmenter la couverture vaccinale contre la COVID-19 au Nigeria.</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a:solidFill>
                <a:schemeClr val="accent4">
                  <a:lumMod val="40000"/>
                  <a:lumOff val="60000"/>
                </a:schemeClr>
              </a:solidFill>
            </a:rPr>
            <a:t>COMMUNICATION BIDIRECTIONNELLE  </a:t>
          </a:r>
        </a:p>
        <a:p>
          <a:pPr algn="l" rtl="0"/>
          <a:r>
            <a:rPr lang="fr" sz="1200" b="0" i="0" u="none" baseline="0">
              <a:hlinkClick xmlns:r="http://schemas.openxmlformats.org/officeDocument/2006/relationships" r:id="rId1"/>
            </a:rPr>
            <a:t>Au </a:t>
          </a:r>
          <a:r>
            <a:rPr lang="fr" sz="1200" b="1" i="0" u="none" baseline="0">
              <a:hlinkClick xmlns:r="http://schemas.openxmlformats.org/officeDocument/2006/relationships" r:id="rId1"/>
            </a:rPr>
            <a:t>Malawi,</a:t>
          </a:r>
          <a:r>
            <a:rPr lang="fr" sz="1200" b="0" i="0" u="none" baseline="0">
              <a:hlinkClick xmlns:r="http://schemas.openxmlformats.org/officeDocument/2006/relationships" r:id="rId1"/>
            </a:rPr>
            <a:t> </a:t>
          </a:r>
          <a:r>
            <a:rPr lang="fr" sz="1200" b="0" i="0" u="none" baseline="0"/>
            <a:t> </a:t>
          </a:r>
          <a:r>
            <a:rPr lang="fr" sz="1200" b="0" i="0" u="none" baseline="0">
              <a:solidFill>
                <a:schemeClr val="bg2"/>
              </a:solidFill>
            </a:rPr>
            <a:t>la Croix-Rouge, en partenariat avec Katikati, a utilisé un logiciel de communication avec communication SMS bidirectionnelle pour gérer les rumeurs et recueillir des informations pour lutter contre la réticence.</a:t>
          </a:r>
          <a:endParaRPr lang="fr" sz="1200" b="0">
            <a:solidFill>
              <a:schemeClr val="bg2"/>
            </a:solidFill>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dirty="0">
              <a:solidFill>
                <a:schemeClr val="accent4">
                  <a:lumMod val="40000"/>
                  <a:lumOff val="60000"/>
                </a:schemeClr>
              </a:solidFill>
            </a:rPr>
            <a:t>CAMPAGNES DE VACCINATION DE RUE </a:t>
          </a:r>
        </a:p>
        <a:p>
          <a:pPr algn="l" rtl="0"/>
          <a:r>
            <a:rPr lang="fr" sz="1200" b="0" i="0" u="none" baseline="0" dirty="0">
              <a:hlinkClick xmlns:r="http://schemas.openxmlformats.org/officeDocument/2006/relationships" r:id="rId2"/>
            </a:rPr>
            <a:t>Le </a:t>
          </a:r>
          <a:r>
            <a:rPr lang="fr" sz="1200" b="1" i="0" u="none" baseline="0" dirty="0">
              <a:hlinkClick xmlns:r="http://schemas.openxmlformats.org/officeDocument/2006/relationships" r:id="rId2"/>
            </a:rPr>
            <a:t>Nigeria </a:t>
          </a:r>
          <a:r>
            <a:rPr lang="fr" sz="1200" b="0" i="0" u="none" baseline="0" dirty="0"/>
            <a:t>a mené une campagne de vaccination de rue, ainsi qu'une campagne de sensibilisation de maison en maison sans oublier une mobilisation sociale et une émission radio interactive en direct pour lutter contre la réticence face à la vaccination.</a:t>
          </a:r>
          <a:endParaRPr lang="fr" sz="2000" dirty="0"/>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790"/>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852"/>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5241"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CAMPAGNES INTENSIVES MENÉES PAR LA COMMUNAUTÉ </a:t>
          </a:r>
        </a:p>
        <a:p>
          <a:pPr algn="l" rtl="0"/>
          <a:r>
            <a:rPr lang="fr" sz="1200" b="0" i="0" u="none" baseline="0"/>
            <a:t>Le </a:t>
          </a:r>
          <a:r>
            <a:rPr lang="fr" sz="1200" b="1" i="0" u="none" baseline="0"/>
            <a:t>Madagascar</a:t>
          </a:r>
          <a:r>
            <a:rPr lang="fr" sz="1200" b="0" i="0" u="none" baseline="0"/>
            <a:t> a travaillé sur des campagnes intensives menées par la communauté et a vacciné avec succès 1 million de personnes en 6 mois.</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PLUSIEURS STRATÉGIES DE COMMUNICATION LORS DES CAMPAGNES </a:t>
          </a:r>
        </a:p>
        <a:p>
          <a:pPr algn="l" rtl="0"/>
          <a:r>
            <a:rPr lang="fr" sz="1200" b="1" i="0" u="none" baseline="0">
              <a:hlinkClick xmlns:r="http://schemas.openxmlformats.org/officeDocument/2006/relationships" r:id="rId1"/>
            </a:rPr>
            <a:t>L'Éthiopie </a:t>
          </a:r>
          <a:r>
            <a:rPr lang="fr" sz="1200" b="0" i="0" u="none" baseline="0"/>
            <a:t>a utilisé de multiples stratégies de communication comme l'engagement des informateurs clés et le modèle RCCE pour vacciner avec succès 33 000 personnes en 2 jours. </a:t>
          </a:r>
          <a:endParaRPr lang="fr" sz="2000"/>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dirty="0">
              <a:solidFill>
                <a:schemeClr val="accent4">
                  <a:lumMod val="40000"/>
                  <a:lumOff val="60000"/>
                </a:schemeClr>
              </a:solidFill>
            </a:rPr>
            <a:t>PROMOTION DES VACCINS PAR DES CÉLÉBRITÉS  </a:t>
          </a:r>
        </a:p>
        <a:p>
          <a:pPr algn="l" rtl="0"/>
          <a:r>
            <a:rPr lang="fr" sz="1200" b="0" i="0" u="none" baseline="0" dirty="0">
              <a:hlinkClick xmlns:r="http://schemas.openxmlformats.org/officeDocument/2006/relationships" r:id="rId2"/>
            </a:rPr>
            <a:t>Le </a:t>
          </a:r>
          <a:r>
            <a:rPr lang="fr" sz="1200" b="1" i="0" u="none" baseline="0" dirty="0">
              <a:hlinkClick xmlns:r="http://schemas.openxmlformats.org/officeDocument/2006/relationships" r:id="rId2"/>
            </a:rPr>
            <a:t>Burkina Faso </a:t>
          </a:r>
          <a:r>
            <a:rPr lang="fr" sz="1200" b="0" i="0" u="none" baseline="0" dirty="0"/>
            <a:t>a lancé une campagne de sensibilisation à la vaccination avec le chanteur reggae Sana Bob, ce qui a augmenté la fréquentation des centres de vaccination. </a:t>
          </a:r>
          <a:endParaRPr lang="fr" sz="1200" b="1" dirty="0">
            <a:solidFill>
              <a:schemeClr val="accent4">
                <a:lumMod val="40000"/>
                <a:lumOff val="60000"/>
              </a:schemeClr>
            </a:solidFill>
          </a:endParaRPr>
        </a:p>
        <a:p>
          <a:pPr algn="l" rtl="0"/>
          <a:endParaRPr lang="fr" sz="1200" dirty="0"/>
        </a:p>
      </dgm:t>
    </dgm:pt>
    <dgm:pt modelId="{9850A410-9A4F-4903-8C04-B681A6C60DAE}" type="sibTrans" cxnId="{B1FA6BB3-6B2E-4EB6-BFA9-B0C9C4C0794D}">
      <dgm:prSet/>
      <dgm:spPr/>
      <dgm:t>
        <a:bodyPr/>
        <a:lstStyle/>
        <a:p>
          <a:endParaRPr lang="fr" sz="2000"/>
        </a:p>
      </dgm:t>
    </dgm:pt>
    <dgm:pt modelId="{75026698-B741-4139-AA29-AC5951E6AC9C}" type="par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790"/>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690"/>
      <dgm:spPr>
        <a:blipFill rotWithShape="1">
          <a:blip xmlns:r="http://schemas.openxmlformats.org/officeDocument/2006/relationships" r:embed="rId5">
            <a:duotone>
              <a:prstClr val="black"/>
              <a:srgbClr val="FF0000">
                <a:tint val="45000"/>
                <a:satMod val="400000"/>
              </a:srgbClr>
            </a:duotone>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5241"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nchor="t"/>
        <a:lstStyle/>
        <a:p>
          <a:pPr algn="l" rtl="0"/>
          <a:r>
            <a:rPr lang="fr" sz="1200" b="1" i="0" u="none" baseline="0" dirty="0">
              <a:solidFill>
                <a:schemeClr val="accent4">
                  <a:lumMod val="40000"/>
                  <a:lumOff val="60000"/>
                </a:schemeClr>
              </a:solidFill>
            </a:rPr>
            <a:t>STRATÉGIQUEMENT AXÉ SUR L’UTILISATION DE LA RADIO COMMUNAUTAIRE POUR LUTTER CONTRE LES RUMEURS SUR LA VACCINATION</a:t>
          </a:r>
        </a:p>
        <a:p>
          <a:pPr algn="l" rtl="0"/>
          <a:r>
            <a:rPr lang="fr" sz="1200" b="0" i="0" u="none" baseline="0" dirty="0">
              <a:hlinkClick xmlns:r="http://schemas.openxmlformats.org/officeDocument/2006/relationships" r:id="rId1"/>
            </a:rPr>
            <a:t>Le </a:t>
          </a:r>
          <a:r>
            <a:rPr lang="fr" sz="1200" b="1" i="0" u="none" baseline="0" dirty="0">
              <a:hlinkClick xmlns:r="http://schemas.openxmlformats.org/officeDocument/2006/relationships" r:id="rId1"/>
            </a:rPr>
            <a:t>Bangladesh</a:t>
          </a:r>
          <a:r>
            <a:rPr lang="fr" sz="1200" b="0" i="0" u="none" baseline="0" dirty="0"/>
            <a:t> </a:t>
          </a:r>
          <a:r>
            <a:rPr lang="fr" sz="1200" b="0" i="0" u="none" baseline="0" dirty="0">
              <a:latin typeface="Arial"/>
              <a:ea typeface="Arial"/>
              <a:cs typeface="Arial"/>
              <a:sym typeface="Arial"/>
            </a:rPr>
            <a:t>a établi un partenariat</a:t>
          </a:r>
          <a:r>
            <a:rPr lang="fr" sz="1200" b="0" i="0" u="none" baseline="0" dirty="0"/>
            <a:t> avec une station FM et 16 stations de radio communautaires pour diffuser des informations correctes sur les vaccins contre la COVID-19, en mettant l'accent sur des messages adaptés aux groupes à haut risque.</a:t>
          </a:r>
          <a:r>
            <a:rPr lang="fr" sz="1200" b="0" i="0" u="none" baseline="0" dirty="0">
              <a:latin typeface="Arial"/>
              <a:ea typeface="Arial"/>
              <a:cs typeface="Arial"/>
              <a:sym typeface="Arial"/>
            </a:rPr>
            <a:t> </a:t>
          </a:r>
          <a:endParaRPr lang="fr" sz="1200" b="0" dirty="0"/>
        </a:p>
        <a:p>
          <a:pPr algn="l" rtl="0"/>
          <a:endParaRPr lang="fr" sz="1200" b="1" dirty="0">
            <a:solidFill>
              <a:schemeClr val="accent4">
                <a:lumMod val="40000"/>
                <a:lumOff val="60000"/>
              </a:schemeClr>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a:solidFill>
                <a:schemeClr val="accent4">
                  <a:lumMod val="40000"/>
                  <a:lumOff val="60000"/>
                </a:schemeClr>
              </a:solidFill>
            </a:rPr>
            <a:t>FORUMS DE DISCUSSION COMMUNAUTAIRES SUR LE VACCIN CONTRE LA COVID-19​</a:t>
          </a:r>
        </a:p>
        <a:p>
          <a:pPr algn="l" rtl="0"/>
          <a:r>
            <a:rPr lang="fr" sz="1200" b="1" i="0" u="none" baseline="0">
              <a:solidFill>
                <a:schemeClr val="bg1"/>
              </a:solidFill>
              <a:hlinkClick xmlns:r="http://schemas.openxmlformats.org/officeDocument/2006/relationships" r:id="rId2"/>
            </a:rPr>
            <a:t>Le Cameroun</a:t>
          </a:r>
          <a:r>
            <a:rPr lang="fr" sz="1200" b="1" i="0" u="none" baseline="0">
              <a:solidFill>
                <a:schemeClr val="bg1"/>
              </a:solidFill>
            </a:rPr>
            <a:t> </a:t>
          </a:r>
          <a:r>
            <a:rPr lang="fr" sz="1200" b="0" i="0" u="none" baseline="0">
              <a:solidFill>
                <a:schemeClr val="bg1"/>
              </a:solidFill>
            </a:rPr>
            <a:t>a classé la population en fonction du risque et a développé une communication sociale et de changement de comportement spécifique pour chaque groupe afin d'améliorer l'acceptation du vaccin.</a:t>
          </a:r>
          <a:r>
            <a:rPr lang="fr" sz="1200" b="0" i="0" u="none" baseline="0">
              <a:solidFill>
                <a:schemeClr val="bg1"/>
              </a:solidFill>
              <a:latin typeface="Arial"/>
              <a:ea typeface="Arial"/>
              <a:cs typeface="Arial"/>
              <a:sym typeface="Arial"/>
            </a:rPr>
            <a:t> </a:t>
          </a:r>
          <a:endParaRPr lang="fr" sz="1200" b="0">
            <a:solidFill>
              <a:schemeClr val="bg1"/>
            </a:solidFill>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APPROCHE </a:t>
          </a:r>
          <a:r>
            <a:rPr lang="fr" sz="1200" b="1" i="0" u="none" baseline="0">
              <a:solidFill>
                <a:schemeClr val="accent4">
                  <a:lumMod val="40000"/>
                  <a:lumOff val="60000"/>
                </a:schemeClr>
              </a:solidFill>
              <a:latin typeface="Arial"/>
              <a:ea typeface="Arial"/>
              <a:cs typeface="Arial"/>
              <a:sym typeface="Arial"/>
            </a:rPr>
            <a:t>CENTRÉE SUR LA COMMUNAUTÉ</a:t>
          </a:r>
          <a:r>
            <a:rPr lang="fr" sz="1200" b="0" i="0" u="none" baseline="0">
              <a:solidFill>
                <a:schemeClr val="bg1"/>
              </a:solidFill>
              <a:latin typeface="Arial"/>
              <a:ea typeface="Arial"/>
              <a:cs typeface="Arial"/>
              <a:sym typeface="Arial"/>
            </a:rPr>
            <a:t>  </a:t>
          </a:r>
        </a:p>
        <a:p>
          <a:pPr algn="l" rtl="0"/>
          <a:r>
            <a:rPr lang="fr" sz="1200" b="1" i="0" u="none" baseline="0">
              <a:solidFill>
                <a:schemeClr val="bg1"/>
              </a:solidFill>
              <a:hlinkClick xmlns:r="http://schemas.openxmlformats.org/officeDocument/2006/relationships" r:id="rId3"/>
            </a:rPr>
            <a:t>L'Éthiopie (région de Sidama)</a:t>
          </a:r>
          <a:r>
            <a:rPr lang="fr" sz="1200" b="1" i="0" u="none" baseline="0">
              <a:solidFill>
                <a:schemeClr val="bg1"/>
              </a:solidFill>
            </a:rPr>
            <a:t> </a:t>
          </a:r>
          <a:r>
            <a:rPr lang="fr" sz="1200" b="0" i="0" u="none" baseline="0">
              <a:solidFill>
                <a:schemeClr val="bg1"/>
              </a:solidFill>
            </a:rPr>
            <a:t>a suivi une approche ascendante centrée sur la communauté pour accroître la sensibilisation à la vaccination, ce qui a conduit à un taux </a:t>
          </a:r>
          <a:r>
            <a:rPr lang="fr" sz="1200" b="0" i="0" u="none" baseline="0">
              <a:solidFill>
                <a:schemeClr val="bg1"/>
              </a:solidFill>
              <a:latin typeface="Arial"/>
              <a:ea typeface="Arial"/>
              <a:cs typeface="Arial"/>
              <a:sym typeface="Arial"/>
            </a:rPr>
            <a:t>d'utilisation de </a:t>
          </a:r>
          <a:r>
            <a:rPr lang="fr" sz="1200" b="0" i="0" u="none" baseline="0">
              <a:solidFill>
                <a:schemeClr val="bg1"/>
              </a:solidFill>
            </a:rPr>
            <a:t>98 %</a:t>
          </a:r>
          <a:r>
            <a:rPr lang="fr" sz="1200" b="0" i="0" u="none" baseline="0">
              <a:solidFill>
                <a:schemeClr val="bg1"/>
              </a:solidFill>
              <a:latin typeface="Arial"/>
              <a:ea typeface="Arial"/>
              <a:cs typeface="Arial"/>
              <a:sym typeface="Arial"/>
            </a:rPr>
            <a:t>.</a:t>
          </a:r>
          <a:endParaRPr lang="fr" sz="1200" b="0">
            <a:solidFill>
              <a:schemeClr val="bg1"/>
            </a:solidFill>
          </a:endParaRPr>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a:blip xmlns:r="http://schemas.openxmlformats.org/officeDocument/2006/relationships"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ScaleY="117344"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79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790"/>
      <dgm:spPr>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a:ln>
          <a:solidFill>
            <a:srgbClr val="7F7F7F"/>
          </a:solidFill>
        </a:ln>
      </dgm:spPr>
    </dgm:pt>
    <dgm:pt modelId="{8B7D3A15-85F3-4171-96D0-9BED0914AB08}" type="pres">
      <dgm:prSet presAssocID="{52D9B8AF-FFF4-4736-85FB-1C4756CA9572}" presName="txShp" presStyleLbl="node1" presStyleIdx="2" presStyleCnt="3" custScaleX="135241"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4">
                  <a:lumMod val="40000"/>
                  <a:lumOff val="60000"/>
                </a:schemeClr>
              </a:solidFill>
            </a:rPr>
            <a:t>UTILISER L'OBSERVATOIRE DE LA DEMANDE DE VACCINATION (VDO) POUR ASSURER LE SUCCÈS DE LA CAMPAGNE​</a:t>
          </a:r>
        </a:p>
        <a:p>
          <a:pPr algn="l" rtl="0"/>
          <a:r>
            <a:rPr lang="fr" sz="1200" b="0" i="0" u="none" baseline="0">
              <a:solidFill>
                <a:schemeClr val="bg1"/>
              </a:solidFill>
              <a:hlinkClick xmlns:r="http://schemas.openxmlformats.org/officeDocument/2006/relationships" r:id="rId1"/>
            </a:rPr>
            <a:t>Le </a:t>
          </a:r>
          <a:r>
            <a:rPr lang="fr" sz="1200" b="1" i="0" u="none" baseline="0">
              <a:solidFill>
                <a:schemeClr val="bg1"/>
              </a:solidFill>
              <a:hlinkClick xmlns:r="http://schemas.openxmlformats.org/officeDocument/2006/relationships" r:id="rId1"/>
            </a:rPr>
            <a:t>Vietnam</a:t>
          </a:r>
          <a:r>
            <a:rPr lang="fr" sz="1200" b="1" i="0" u="none" baseline="0">
              <a:solidFill>
                <a:schemeClr val="bg1"/>
              </a:solidFill>
            </a:rPr>
            <a:t> </a:t>
          </a:r>
          <a:r>
            <a:rPr lang="fr" sz="1200" b="0" i="0" u="none" baseline="0">
              <a:solidFill>
                <a:schemeClr val="bg1"/>
              </a:solidFill>
            </a:rPr>
            <a:t>a utilisé son VDO pour surveiller les conversations publiques en ligne dans la langue locale afin d’identifier la mésinformation et de fournir des messages et des ressources créatives approuvés en guise de réponse.</a:t>
          </a:r>
          <a:r>
            <a:rPr lang="fr" sz="1200" b="0" i="0" u="none" baseline="0">
              <a:latin typeface="Arial"/>
              <a:ea typeface="Arial"/>
              <a:cs typeface="Arial"/>
              <a:sym typeface="Arial"/>
            </a:rPr>
            <a:t> </a:t>
          </a:r>
          <a:endParaRPr lang="fr" sz="1200"/>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ASSOCIATION DU SYSTÈME DE GESTION DES RUMEURS AVEC L'APPROCHE MULTIMÉDIA</a:t>
          </a:r>
          <a:r>
            <a:rPr lang="fr" sz="1200" b="0" i="0" u="none" baseline="0">
              <a:solidFill>
                <a:schemeClr val="accent4">
                  <a:lumMod val="40000"/>
                  <a:lumOff val="60000"/>
                </a:schemeClr>
              </a:solidFill>
              <a:latin typeface="Arial"/>
              <a:ea typeface="Arial"/>
              <a:cs typeface="Arial"/>
              <a:sym typeface="Arial"/>
            </a:rPr>
            <a:t> </a:t>
          </a:r>
          <a:endParaRPr lang="fr" sz="1200" b="1">
            <a:solidFill>
              <a:schemeClr val="accent4">
                <a:lumMod val="40000"/>
                <a:lumOff val="60000"/>
              </a:schemeClr>
            </a:solidFill>
          </a:endParaRPr>
        </a:p>
        <a:p>
          <a:pPr algn="l" rtl="0"/>
          <a:r>
            <a:rPr lang="fr" sz="1200" b="0" i="0" u="none" baseline="0">
              <a:hlinkClick xmlns:r="http://schemas.openxmlformats.org/officeDocument/2006/relationships" r:id="rId2"/>
            </a:rPr>
            <a:t>La </a:t>
          </a:r>
          <a:r>
            <a:rPr lang="fr" sz="1200" b="1" i="0" u="none" baseline="0">
              <a:hlinkClick xmlns:r="http://schemas.openxmlformats.org/officeDocument/2006/relationships" r:id="rId2"/>
            </a:rPr>
            <a:t>Côte ​d’Ivoire</a:t>
          </a:r>
          <a:r>
            <a:rPr lang="fr" sz="1200" b="1" i="0" u="none" baseline="0">
              <a:latin typeface="Arial"/>
              <a:ea typeface="Arial"/>
              <a:cs typeface="Arial"/>
              <a:sym typeface="Arial"/>
            </a:rPr>
            <a:t> </a:t>
          </a:r>
          <a:r>
            <a:rPr lang="fr" sz="1200" b="0" i="0" u="none" baseline="0">
              <a:latin typeface="Arial"/>
              <a:ea typeface="Arial"/>
              <a:cs typeface="Arial"/>
              <a:sym typeface="Arial"/>
            </a:rPr>
            <a:t>a déployé un effort de communication axé sur les données, en utilisant des campagnes radio nationales intensives et des spots télévisuels pour augmenter le taux de vaccination. </a:t>
          </a:r>
          <a:endParaRPr lang="fr" sz="2000"/>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dirty="0">
              <a:solidFill>
                <a:schemeClr val="accent4">
                  <a:lumMod val="40000"/>
                  <a:lumOff val="60000"/>
                </a:schemeClr>
              </a:solidFill>
            </a:rPr>
            <a:t>CAMPAGNE DE COMMUNICATION SUR LES RÉSEAUX SOCIAUX CIBLÉE D’UN POINT DE VUE GÉOGRAPHIQUE POUR CONTRER LA MÉSINFORMATIONS EN LIGNE</a:t>
          </a:r>
          <a:r>
            <a:rPr lang="fr" sz="1200" b="0" i="0" u="none" baseline="0" dirty="0">
              <a:latin typeface="Arial"/>
              <a:ea typeface="Arial"/>
              <a:cs typeface="Arial"/>
              <a:sym typeface="Arial"/>
            </a:rPr>
            <a:t> </a:t>
          </a:r>
        </a:p>
        <a:p>
          <a:pPr algn="l" rtl="0"/>
          <a:r>
            <a:rPr lang="fr" sz="1200" b="0" i="0" u="none" baseline="0" dirty="0">
              <a:hlinkClick xmlns:r="http://schemas.openxmlformats.org/officeDocument/2006/relationships" r:id="rId3"/>
            </a:rPr>
            <a:t>Le </a:t>
          </a:r>
          <a:r>
            <a:rPr lang="fr" sz="1200" b="1" i="0" u="none" baseline="0" dirty="0">
              <a:hlinkClick xmlns:r="http://schemas.openxmlformats.org/officeDocument/2006/relationships" r:id="rId3"/>
            </a:rPr>
            <a:t>Ghana</a:t>
          </a:r>
          <a:r>
            <a:rPr lang="fr" sz="1200" b="1" i="0" u="none" baseline="0" dirty="0"/>
            <a:t> </a:t>
          </a:r>
          <a:r>
            <a:rPr lang="fr" sz="1200" b="0" i="0" u="none" baseline="0" dirty="0"/>
            <a:t>a utilisé</a:t>
          </a:r>
          <a:r>
            <a:rPr lang="fr" sz="1200" b="1" i="0" u="none" baseline="0" dirty="0"/>
            <a:t> </a:t>
          </a:r>
          <a:r>
            <a:rPr lang="fr" sz="1200" b="0" i="0" u="none" baseline="0" dirty="0"/>
            <a:t>une campagne de communication sur les réseaux sociaux à objectifs régionaux ciblant les utilisateurs des réseaux sociaux âgés de 18 à 45 ans pour éduquer sur les vaccins contre la COVID-19.</a:t>
          </a:r>
          <a:r>
            <a:rPr lang="fr" sz="1200" b="0" i="0" u="none" baseline="0" dirty="0">
              <a:latin typeface="Arial"/>
              <a:ea typeface="Arial"/>
              <a:cs typeface="Arial"/>
              <a:sym typeface="Arial"/>
            </a:rPr>
            <a:t> </a:t>
          </a:r>
          <a:endParaRPr lang="fr" sz="1200" dirty="0"/>
        </a:p>
      </dgm:t>
    </dgm:pt>
    <dgm:pt modelId="{9850A410-9A4F-4903-8C04-B681A6C60DAE}" type="sibTrans" cxnId="{B1FA6BB3-6B2E-4EB6-BFA9-B0C9C4C0794D}">
      <dgm:prSet/>
      <dgm:spPr/>
      <dgm:t>
        <a:bodyPr/>
        <a:lstStyle/>
        <a:p>
          <a:endParaRPr lang="fr" sz="2000"/>
        </a:p>
      </dgm:t>
    </dgm:pt>
    <dgm:pt modelId="{75026698-B741-4139-AA29-AC5951E6AC9C}" type="par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79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690"/>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a:solidFill>
            <a:srgbClr val="7F7F7F"/>
          </a:solidFill>
        </a:ln>
      </dgm:spPr>
    </dgm:pt>
    <dgm:pt modelId="{8B7D3A15-85F3-4171-96D0-9BED0914AB08}" type="pres">
      <dgm:prSet presAssocID="{52D9B8AF-FFF4-4736-85FB-1C4756CA9572}" presName="txShp" presStyleLbl="node1" presStyleIdx="2" presStyleCnt="3" custScaleX="135241" custScaleY="123283"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nchor="t"/>
        <a:lstStyle/>
        <a:p>
          <a:pPr algn="l" rtl="0"/>
          <a:r>
            <a:rPr lang="fr" sz="1200" b="1" i="0" u="none" baseline="0">
              <a:solidFill>
                <a:schemeClr val="accent4">
                  <a:lumMod val="40000"/>
                  <a:lumOff val="60000"/>
                </a:schemeClr>
              </a:solidFill>
            </a:rPr>
            <a:t>RESTRICTIONS LIÉES À LA VACCINATION POUR INFLUENCER LE COMPORTEMENT EN MATIÈRE DE SANTÉ</a:t>
          </a:r>
        </a:p>
        <a:p>
          <a:pPr algn="l" rtl="0"/>
          <a:r>
            <a:rPr lang="fr" sz="1200" b="0" i="0" u="none"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Au </a:t>
          </a:r>
          <a:r>
            <a:rPr lang="fr" sz="1200" b="1" i="0" u="none" baseline="0">
              <a:solidFill>
                <a:schemeClr val="accent4">
                  <a:lumMod val="60000"/>
                  <a:lumOff val="40000"/>
                </a:schemeClr>
              </a:solidFill>
            </a:rPr>
            <a:t>Pakistan</a:t>
          </a:r>
          <a:r>
            <a:rPr lang="fr" sz="1200" b="1" i="0" u="none" baseline="0">
              <a:solidFill>
                <a:schemeClr val="bg1"/>
              </a:solidFill>
            </a:rPr>
            <a:t>, </a:t>
          </a:r>
          <a:r>
            <a:rPr lang="fr" sz="1200" b="0" i="0" u="none" baseline="0">
              <a:solidFill>
                <a:schemeClr val="bg1"/>
              </a:solidFill>
            </a:rPr>
            <a:t>le gouvernement a imposé des restrictions aux travailleurs de la santé non vaccinés afin d’influencer l’adoption du vaccin et a atteint un taux élevé d’adoption du vaccin malgré la réticence persistante à l’égard du vaccin. </a:t>
          </a:r>
          <a:endParaRPr lang="fr" sz="1200" b="1">
            <a:solidFill>
              <a:schemeClr val="accent4">
                <a:lumMod val="40000"/>
                <a:lumOff val="60000"/>
              </a:schemeClr>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52D9B8AF-FFF4-4736-85FB-1C4756CA9572}">
      <dgm:prSet phldrT="[Text]" custT="1"/>
      <dgm:spPr>
        <a:solidFill>
          <a:srgbClr val="0070C0"/>
        </a:solidFill>
      </dgm:spPr>
      <dgm:t>
        <a:bodyPr/>
        <a:lstStyle/>
        <a:p>
          <a:pPr algn="l" rtl="0"/>
          <a:r>
            <a:rPr lang="fr" sz="1200" b="1" i="0" u="none" baseline="0">
              <a:solidFill>
                <a:srgbClr val="008DC9">
                  <a:lumMod val="40000"/>
                  <a:lumOff val="60000"/>
                </a:srgbClr>
              </a:solidFill>
              <a:latin typeface="Arial"/>
              <a:ea typeface="+mn-ea"/>
              <a:cs typeface="+mn-cs"/>
            </a:rPr>
            <a:t>FAIRE APPEL À DES JOUEURS DE FOOTBALL POUR LA SENSIBILISATION</a:t>
          </a:r>
        </a:p>
        <a:p>
          <a:pPr algn="l" rtl="0">
            <a:buNone/>
          </a:pPr>
          <a:r>
            <a:rPr lang="fr" sz="1200" b="0" i="0" u="none" baseline="0">
              <a:solidFill>
                <a:schemeClr val="accent4">
                  <a:lumMod val="40000"/>
                  <a:lumOff val="6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La </a:t>
          </a:r>
          <a:r>
            <a:rPr lang="fr" sz="1200" b="1" i="0" u="none" baseline="0">
              <a:solidFill>
                <a:schemeClr val="accent4">
                  <a:lumMod val="40000"/>
                  <a:lumOff val="6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Moldavie</a:t>
          </a:r>
          <a:r>
            <a:rPr lang="fr" sz="1200" b="1" i="0" u="none" baseline="0">
              <a:solidFill>
                <a:srgbClr val="008DC9">
                  <a:lumMod val="40000"/>
                  <a:lumOff val="60000"/>
                </a:srgbClr>
              </a:solidFill>
              <a:latin typeface="Arial"/>
              <a:ea typeface="+mn-ea"/>
              <a:cs typeface="+mn-cs"/>
            </a:rPr>
            <a:t> </a:t>
          </a:r>
          <a:r>
            <a:rPr lang="fr" sz="1200" b="0" i="0" u="none" baseline="0">
              <a:solidFill>
                <a:schemeClr val="bg1"/>
              </a:solidFill>
              <a:latin typeface="Arial"/>
              <a:ea typeface="+mn-ea"/>
              <a:cs typeface="+mn-cs"/>
            </a:rPr>
            <a:t>a noué un partenariat avec l’un des clubs de football les plus populaires du pays, notamment le </a:t>
          </a:r>
          <a:r>
            <a:rPr lang="fr" sz="1200" b="0" i="1" u="none" baseline="0">
              <a:solidFill>
                <a:schemeClr val="bg1"/>
              </a:solidFill>
              <a:latin typeface="Arial"/>
              <a:ea typeface="+mn-ea"/>
              <a:cs typeface="+mn-cs"/>
            </a:rPr>
            <a:t>Dacia Buiucani</a:t>
          </a:r>
          <a:r>
            <a:rPr lang="fr" sz="1200" b="0" i="0" u="none" baseline="0">
              <a:solidFill>
                <a:schemeClr val="bg1"/>
              </a:solidFill>
              <a:latin typeface="Arial"/>
              <a:ea typeface="+mn-ea"/>
              <a:cs typeface="+mn-cs"/>
            </a:rPr>
            <a:t>, pour sensibiliser aux avantages de la vaccination contre la COVID-19.</a:t>
          </a:r>
          <a:endParaRPr lang="fr" sz="1200" b="0">
            <a:solidFill>
              <a:schemeClr val="bg1"/>
            </a:solidFill>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E7405B8F-AD5C-414B-90B3-CCD5F1A99E1D}">
      <dgm:prSet phldrT="[Text]" custT="1"/>
      <dgm:spPr>
        <a:solidFill>
          <a:srgbClr val="0070C0"/>
        </a:solidFill>
      </dgm:spPr>
      <dgm:t>
        <a:bodyPr/>
        <a:lstStyle/>
        <a:p>
          <a:pPr algn="l" rtl="0"/>
          <a:r>
            <a:rPr lang="fr" sz="1200" b="1" i="0" u="none" baseline="0">
              <a:solidFill>
                <a:schemeClr val="accent4">
                  <a:lumMod val="40000"/>
                  <a:lumOff val="60000"/>
                </a:schemeClr>
              </a:solidFill>
            </a:rPr>
            <a:t>FAIRE APPEL AUX PHARMACIENS POUR LA SENSIBILISATION</a:t>
          </a:r>
          <a:endParaRPr lang="fr" sz="1200" b="1">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endParaRPr>
        </a:p>
        <a:p>
          <a:pPr algn="l" rtl="0"/>
          <a:r>
            <a:rPr lang="fr" sz="1200" b="0" i="0" u="none" baseline="0">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rPr>
            <a:t>En </a:t>
          </a:r>
          <a:r>
            <a:rPr lang="fr" sz="1200" b="1" i="0" u="none" baseline="0">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rPr>
            <a:t>Moldavie</a:t>
          </a:r>
          <a:r>
            <a:rPr lang="fr" sz="1200" b="0" i="0" u="none" baseline="0"/>
            <a:t>, plus de 300 pharmaciens dans 110 pharmacies du pays ont été au cœur d’une campagne de partage d’informations pour sensibiliser à la vaccination contre la COVID-19.</a:t>
          </a:r>
          <a:endParaRPr lang="fr" sz="1200" b="0">
            <a:solidFill>
              <a:schemeClr val="bg1"/>
            </a:solidFill>
          </a:endParaRPr>
        </a:p>
      </dgm:t>
    </dgm:pt>
    <dgm:pt modelId="{DFBD3D8C-3E06-43B0-9E98-EC52E77CBF3B}" type="sibTrans" cxnId="{1FF52E27-E43A-4254-86C1-FA108D9BF24F}">
      <dgm:prSet/>
      <dgm:spPr/>
      <dgm:t>
        <a:bodyPr/>
        <a:lstStyle/>
        <a:p>
          <a:endParaRPr lang="fr" sz="2000"/>
        </a:p>
      </dgm:t>
    </dgm:pt>
    <dgm:pt modelId="{6748EC12-2114-4DE6-ADD3-8CBBA0FF7104}" type="parTrans" cxnId="{1FF52E27-E43A-4254-86C1-FA108D9BF24F}">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LinFactNeighborX="-37422" custLinFactNeighborY="-5130"/>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35241" custLinFactNeighborX="780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3458" custLinFactNeighborY="790"/>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35241" custLinFactNeighborX="780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23458" custLinFactNeighborY="790"/>
      <dgm:spPr>
        <a:blipFill rotWithShape="1">
          <a:blip xmlns:r="http://schemas.openxmlformats.org/officeDocument/2006/relationships" r:embed="rId6"/>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5241" custLinFactNeighborX="7804">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FORMER LES AGENTS DE SANTÉ POUR SUSCITER LA DEMANDE PARMI LEURS PAIRS</a:t>
          </a:r>
        </a:p>
        <a:p>
          <a:pPr marL="0" lvl="0" indent="0" algn="l" defTabSz="533400" rtl="0">
            <a:lnSpc>
              <a:spcPct val="90000"/>
            </a:lnSpc>
            <a:spcBef>
              <a:spcPct val="0"/>
            </a:spcBef>
            <a:spcAft>
              <a:spcPct val="35000"/>
            </a:spcAft>
            <a:buNone/>
          </a:pPr>
          <a:r>
            <a:rPr lang="fr" sz="1200" b="0" i="0" u="none" kern="1200" baseline="0">
              <a:solidFill>
                <a:schemeClr val="accent3">
                  <a:lumMod val="40000"/>
                  <a:lumOff val="6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En </a:t>
          </a:r>
          <a:r>
            <a:rPr lang="fr" sz="1200" b="1" i="0" u="none" kern="1200" baseline="0">
              <a:solidFill>
                <a:schemeClr val="accent3">
                  <a:lumMod val="40000"/>
                  <a:lumOff val="6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Ukraine</a:t>
          </a:r>
          <a:r>
            <a:rPr lang="fr" sz="1200" b="0" i="0" u="none" kern="1200" baseline="0">
              <a:solidFill>
                <a:srgbClr val="008DC9">
                  <a:lumMod val="40000"/>
                  <a:lumOff val="60000"/>
                </a:srgbClr>
              </a:solidFill>
              <a:latin typeface="Arial"/>
              <a:ea typeface="+mn-ea"/>
              <a:cs typeface="+mn-cs"/>
            </a:rPr>
            <a:t>,</a:t>
          </a:r>
          <a:r>
            <a:rPr lang="fr" sz="1200" b="1" i="0" u="none" kern="1200" baseline="0">
              <a:solidFill>
                <a:srgbClr val="008DC9">
                  <a:lumMod val="40000"/>
                  <a:lumOff val="60000"/>
                </a:srgbClr>
              </a:solidFill>
              <a:latin typeface="Arial"/>
              <a:ea typeface="+mn-ea"/>
              <a:cs typeface="+mn-cs"/>
            </a:rPr>
            <a:t> </a:t>
          </a:r>
          <a:r>
            <a:rPr lang="fr" sz="1200" b="0" i="0" u="none" kern="1200" baseline="0">
              <a:solidFill>
                <a:schemeClr val="bg1"/>
              </a:solidFill>
              <a:latin typeface="Arial"/>
              <a:ea typeface="+mn-ea"/>
              <a:cs typeface="+mn-cs"/>
            </a:rPr>
            <a:t>les professionnels de la santé ont reçu une formation sur la manière de transmettre leurs connaissances sur les vaccins contre la COVID-19 à leurs pairs, de répondre à leurs questions et préoccupations et de susciter la demande</a:t>
          </a:r>
          <a:r>
            <a:rPr lang="fr" sz="1200" b="1" i="0" u="none" kern="1200" baseline="0">
              <a:solidFill>
                <a:srgbClr val="008DC9">
                  <a:lumMod val="40000"/>
                  <a:lumOff val="60000"/>
                </a:srgbClr>
              </a:solidFill>
              <a:latin typeface="Arial"/>
              <a:ea typeface="+mn-ea"/>
              <a:cs typeface="+mn-cs"/>
            </a:rPr>
            <a:t>.</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ScaleX="79425" custScaleY="73908" custLinFactNeighborX="-11979" custLinFactNeighborY="463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1" custScaleX="134772" custScaleY="73908" custLinFactNeighborX="6035" custLinFactNeighborY="4626">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pt>
    <dgm:pt modelId="{012CEA51-7305-48A0-AF33-E67B6539B7AE}">
      <dgm:prSet phldrT="[Text]" custT="1"/>
      <dgm:spPr>
        <a:solidFill>
          <a:srgbClr val="0070C0"/>
        </a:solidFill>
      </dgm:spPr>
      <dgm:t>
        <a:bodyPr/>
        <a:lstStyle/>
        <a:p>
          <a:pPr algn="l" rtl="0"/>
          <a:r>
            <a:rPr lang="fr" sz="1200" b="1" i="0" u="none" baseline="0">
              <a:solidFill>
                <a:schemeClr val="accent3">
                  <a:lumMod val="40000"/>
                  <a:lumOff val="60000"/>
                </a:schemeClr>
              </a:solidFill>
            </a:rPr>
            <a:t>LUTTER CONTRE L’HÉSITATION GRÂCE À DES HISTOIRES</a:t>
          </a:r>
        </a:p>
        <a:p>
          <a:pPr algn="l" rtl="0"/>
          <a:r>
            <a:rPr lang="fr" sz="1200" b="1" i="0" u="none" baseline="0">
              <a:solidFill>
                <a:schemeClr val="accent3">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Nigeria</a:t>
          </a:r>
          <a:r>
            <a:rPr lang="fr" sz="1200" b="1" i="0" u="none" baseline="0">
              <a:solidFill>
                <a:schemeClr val="accent3">
                  <a:lumMod val="40000"/>
                  <a:lumOff val="60000"/>
                </a:schemeClr>
              </a:solidFill>
            </a:rPr>
            <a:t> : </a:t>
          </a:r>
          <a:r>
            <a:rPr lang="fr" sz="1200" b="0" i="0" u="none" baseline="0">
              <a:solidFill>
                <a:schemeClr val="bg1"/>
              </a:solidFill>
            </a:rPr>
            <a:t>Le contrôleur de la vaccination sur le terrain dans l’État de Kaduna a utilisé l’art oratoire pour combattre les hésitations des agents de santé quant aux effets et à l’efficacité du vaccin contre la COVID-19.</a:t>
          </a:r>
          <a:r>
            <a:rPr lang="fr" sz="1200" b="0" i="0" u="none" baseline="0">
              <a:latin typeface="Arial"/>
              <a:ea typeface="Arial"/>
              <a:cs typeface="Arial"/>
              <a:sym typeface="Arial"/>
            </a:rPr>
            <a:t> </a:t>
          </a:r>
          <a:endParaRPr lang="fr" sz="1200"/>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ScaleX="76340" custScaleY="74924" custLinFactNeighborX="-12645" custLinFactNeighborY="524"/>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solidFill>
            <a:srgbClr val="7F7F7F"/>
          </a:solidFill>
        </a:ln>
      </dgm:spPr>
    </dgm:pt>
    <dgm:pt modelId="{231C5DC9-3B94-4233-B75F-2F187107BF74}" type="pres">
      <dgm:prSet presAssocID="{012CEA51-7305-48A0-AF33-E67B6539B7AE}" presName="txShp" presStyleLbl="node1" presStyleIdx="0" presStyleCnt="1" custScaleX="134772" custScaleY="74924" custLinFactNeighborX="7802" custLinFactNeighborY="-111">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Le 6e recensement national qui devait avoir lieu en 2020 a été reporté à deux reprises en raison d’un manque de financement.</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endParaRPr lang="fr" sz="1400"/>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buFont typeface="Arial" panose="020B0604020202020204" pitchFamily="34" charset="0"/>
            <a:buChar char="•"/>
          </a:pPr>
          <a:r>
            <a:rPr lang="fr" sz="1400" b="0" i="0" u="none" baseline="0" dirty="0"/>
            <a:t>L’initiative de géolocalisation GRID3 (Geo-Referenced Infrastructure Data for Development) s’est associée au Health Information Systems Program (HISP) pour développer des cartes du district de Chinsali avec des informations sur la répartition de la population, l’emplacement des habitats, l’emplacement des établissements de santé et les zones desservies.</a:t>
          </a:r>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6578F59E-8890-4E5A-B94E-70E0BF8E32E9}">
      <dgm:prSet phldrT="[Text]" custT="1"/>
      <dgm:spPr/>
      <dgm:t>
        <a:bodyPr/>
        <a:lstStyle/>
        <a:p>
          <a:pPr algn="ctr" rtl="0">
            <a:buFont typeface="Arial" panose="020B0604020202020204" pitchFamily="34" charset="0"/>
            <a:buNone/>
          </a:pPr>
          <a:endParaRPr lang="fr" sz="1400"/>
        </a:p>
      </dgm:t>
    </dgm:pt>
    <dgm:pt modelId="{7EA02B97-0E9E-4D02-9592-3DA6FBCCDADD}" type="parTrans" cxnId="{DC3A6F6C-E88B-410B-B0CA-D11021AB2261}">
      <dgm:prSet/>
      <dgm:spPr/>
      <dgm:t>
        <a:bodyPr/>
        <a:lstStyle/>
        <a:p>
          <a:endParaRPr lang="fr"/>
        </a:p>
      </dgm:t>
    </dgm:pt>
    <dgm:pt modelId="{8B2C15C2-AA7C-4103-BDFB-657E7A3FCC0F}" type="sibTrans" cxnId="{DC3A6F6C-E88B-410B-B0CA-D11021AB2261}">
      <dgm:prSet/>
      <dgm:spPr/>
      <dgm:t>
        <a:bodyPr/>
        <a:lstStyle/>
        <a:p>
          <a:endParaRPr lang="fr"/>
        </a:p>
      </dgm:t>
    </dgm:pt>
    <dgm:pt modelId="{91768A28-F432-4329-B6F5-034EC6B8E9B1}">
      <dgm:prSet phldrT="[Text]" custT="1"/>
      <dgm:spPr/>
      <dgm:t>
        <a:bodyPr/>
        <a:lstStyle/>
        <a:p>
          <a:pPr algn="ctr" rtl="0">
            <a:buFont typeface="Arial" panose="020B0604020202020204" pitchFamily="34" charset="0"/>
            <a:buChar char="•"/>
          </a:pPr>
          <a:r>
            <a:rPr lang="fr" sz="1400" b="0" i="0" u="none" baseline="0"/>
            <a:t>Les données du recensement étaient destinées à informer la planification de la vaccination de routine et de la vaccination contre la COVID-19.</a:t>
          </a:r>
        </a:p>
      </dgm:t>
    </dgm:pt>
    <dgm:pt modelId="{96EFF8CC-A83E-483E-AC64-A6E858B6118C}" type="sibTrans" cxnId="{0657F0A9-D74A-4752-BA9F-772C028DE8DB}">
      <dgm:prSet/>
      <dgm:spPr/>
      <dgm:t>
        <a:bodyPr/>
        <a:lstStyle/>
        <a:p>
          <a:endParaRPr lang="fr"/>
        </a:p>
      </dgm:t>
    </dgm:pt>
    <dgm:pt modelId="{C9C4E0DF-9606-411F-B8D4-2123022EEB20}" type="parTrans" cxnId="{0657F0A9-D74A-4752-BA9F-772C028DE8DB}">
      <dgm:prSet/>
      <dgm:spPr/>
      <dgm:t>
        <a:bodyPr/>
        <a:lstStyle/>
        <a:p>
          <a:endParaRPr lang="fr"/>
        </a:p>
      </dgm:t>
    </dgm:pt>
    <dgm:pt modelId="{18C00F8A-16AB-42E3-9DC9-77E7349A48BA}">
      <dgm:prSet custT="1"/>
      <dgm:spPr/>
      <dgm:t>
        <a:bodyPr/>
        <a:lstStyle/>
        <a:p>
          <a:pPr algn="ctr" rtl="0">
            <a:buFont typeface="Arial" panose="020B0604020202020204" pitchFamily="34" charset="0"/>
            <a:buChar char="•"/>
          </a:pPr>
          <a:r>
            <a:rPr lang="fr" sz="1400" b="0" i="0" u="none" baseline="0"/>
            <a:t>Les données de recensement disponibles n’étaient pas suffisamment granulaires pour permettre une microplanification et dépendaient d’hypothèses générales sur le lieu de résidence des personnes.</a:t>
          </a:r>
        </a:p>
      </dgm:t>
    </dgm:pt>
    <dgm:pt modelId="{62CC6C5A-19BB-47B6-AE02-206050681E6E}" type="parTrans" cxnId="{EFB41185-C97F-47D5-81DD-E4838E1CE54B}">
      <dgm:prSet/>
      <dgm:spPr/>
      <dgm:t>
        <a:bodyPr/>
        <a:lstStyle/>
        <a:p>
          <a:endParaRPr lang="fr"/>
        </a:p>
      </dgm:t>
    </dgm:pt>
    <dgm:pt modelId="{90F0721F-D54D-495A-8638-AB0158A27478}" type="sibTrans" cxnId="{EFB41185-C97F-47D5-81DD-E4838E1CE54B}">
      <dgm:prSet/>
      <dgm:spPr/>
      <dgm:t>
        <a:bodyPr/>
        <a:lstStyle/>
        <a:p>
          <a:endParaRPr lang="fr"/>
        </a:p>
      </dgm:t>
    </dgm:pt>
    <dgm:pt modelId="{EE399545-E079-4C2E-83B8-9239234A551B}">
      <dgm:prSet custT="1"/>
      <dgm:spPr/>
      <dgm:t>
        <a:bodyPr/>
        <a:lstStyle/>
        <a:p>
          <a:pPr algn="ctr" rtl="0">
            <a:buFont typeface="Arial" panose="020B0604020202020204" pitchFamily="34" charset="0"/>
            <a:buChar char="•"/>
          </a:pPr>
          <a:r>
            <a:rPr lang="fr" sz="1400" b="0" i="0" u="none" baseline="0"/>
            <a:t>Les professionnels de la vaccination avaient recours à des cartes dessinées à la main pour se faire une idée de l’endroit où vivaient les individus et s’en servir à des fins de microplanification.</a:t>
          </a:r>
        </a:p>
      </dgm:t>
    </dgm:pt>
    <dgm:pt modelId="{D15C27C1-B778-43CE-A08A-5479B48F950D}" type="parTrans" cxnId="{4336F926-D821-4EF7-82FE-2931F2CF484B}">
      <dgm:prSet/>
      <dgm:spPr/>
      <dgm:t>
        <a:bodyPr/>
        <a:lstStyle/>
        <a:p>
          <a:endParaRPr lang="fr"/>
        </a:p>
      </dgm:t>
    </dgm:pt>
    <dgm:pt modelId="{EC4E0C0E-F679-43CA-B8A0-462F8DA2DE9F}" type="sibTrans" cxnId="{4336F926-D821-4EF7-82FE-2931F2CF484B}">
      <dgm:prSet/>
      <dgm:spPr/>
      <dgm:t>
        <a:bodyPr/>
        <a:lstStyle/>
        <a:p>
          <a:endParaRPr lang="fr"/>
        </a:p>
      </dgm:t>
    </dgm:pt>
    <dgm:pt modelId="{7940CBF1-8FDF-476E-9414-6483C7B685B8}">
      <dgm:prSet custT="1"/>
      <dgm:spPr/>
      <dgm:t>
        <a:bodyPr/>
        <a:lstStyle/>
        <a:p>
          <a:pPr algn="ctr" rtl="0">
            <a:buFont typeface="Arial" panose="020B0604020202020204" pitchFamily="34" charset="0"/>
            <a:buChar char="•"/>
          </a:pPr>
          <a:endParaRPr lang="fr" sz="1400"/>
        </a:p>
      </dgm:t>
    </dgm:pt>
    <dgm:pt modelId="{E7C78162-C741-4193-BF19-AD0D2C99AFF8}" type="parTrans" cxnId="{FE6779B1-A550-4697-BD00-760BE87FD7D9}">
      <dgm:prSet/>
      <dgm:spPr/>
      <dgm:t>
        <a:bodyPr/>
        <a:lstStyle/>
        <a:p>
          <a:endParaRPr lang="fr"/>
        </a:p>
      </dgm:t>
    </dgm:pt>
    <dgm:pt modelId="{C6C3E3DC-AD53-4DC0-867A-D80C24E48C8A}" type="sibTrans" cxnId="{FE6779B1-A550-4697-BD00-760BE87FD7D9}">
      <dgm:prSet/>
      <dgm:spPr/>
      <dgm:t>
        <a:bodyPr/>
        <a:lstStyle/>
        <a:p>
          <a:endParaRPr lang="fr"/>
        </a:p>
      </dgm:t>
    </dgm:pt>
    <dgm:pt modelId="{A843ED18-1B71-4104-872F-8F3335C24C28}">
      <dgm:prSet phldrT="[Text]" custT="1"/>
      <dgm:spPr/>
      <dgm:t>
        <a:bodyPr/>
        <a:lstStyle/>
        <a:p>
          <a:pPr algn="ctr" rtl="0">
            <a:buFont typeface="Arial" panose="020B0604020202020204" pitchFamily="34" charset="0"/>
            <a:buChar char="•"/>
          </a:pPr>
          <a:r>
            <a:rPr lang="fr" sz="1400" b="0" i="0" u="none" baseline="0"/>
            <a:t>L’équipe GRID3 a aidé les professionnels de la vaccination à utiliser les cartes et les données pour la microplanification.</a:t>
          </a:r>
        </a:p>
      </dgm:t>
    </dgm:pt>
    <dgm:pt modelId="{DED8D8DA-B1C0-4469-9C51-18AFC8C54673}" type="parTrans" cxnId="{A60D36D3-D9C7-492C-9219-205C4F6540D2}">
      <dgm:prSet/>
      <dgm:spPr/>
      <dgm:t>
        <a:bodyPr/>
        <a:lstStyle/>
        <a:p>
          <a:endParaRPr lang="fr"/>
        </a:p>
      </dgm:t>
    </dgm:pt>
    <dgm:pt modelId="{B8293217-917C-443D-967B-B0C2B20103AF}" type="sibTrans" cxnId="{A60D36D3-D9C7-492C-9219-205C4F6540D2}">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46733403-EAF2-4CB4-81CC-DB762DE4DD94}" type="presOf" srcId="{EE399545-E079-4C2E-83B8-9239234A551B}" destId="{26A8BF07-0D8E-4300-9899-C64780806612}" srcOrd="0" destOrd="2" presId="urn:microsoft.com/office/officeart/2005/8/layout/vList5"/>
    <dgm:cxn modelId="{559EAC12-9BB1-46DE-96C9-7F45501235DB}" type="presOf" srcId="{8153EC4F-6C8C-471D-A39B-06340D6F7AAE}" destId="{80F46D1E-8939-4D69-BDE1-B1C16F3C74E8}" srcOrd="0" destOrd="0" presId="urn:microsoft.com/office/officeart/2005/8/layout/vList5"/>
    <dgm:cxn modelId="{4336F926-D821-4EF7-82FE-2931F2CF484B}" srcId="{4390CB50-5166-48D8-99CA-E386D0DB8E6E}" destId="{EE399545-E079-4C2E-83B8-9239234A551B}" srcOrd="2" destOrd="0" parTransId="{D15C27C1-B778-43CE-A08A-5479B48F950D}" sibTransId="{EC4E0C0E-F679-43CA-B8A0-462F8DA2DE9F}"/>
    <dgm:cxn modelId="{5B9FE232-AF51-4A83-875A-AFD8BDC163DB}" type="presOf" srcId="{6578F59E-8890-4E5A-B94E-70E0BF8E32E9}" destId="{57B58D7B-DFD6-41FB-BE66-CD09EB811652}" srcOrd="0" destOrd="2" presId="urn:microsoft.com/office/officeart/2005/8/layout/vList5"/>
    <dgm:cxn modelId="{8B571337-9E4C-48B2-AE0E-110B83E4625C}" type="presOf" srcId="{8C5DD39C-76A9-4249-986E-B6778ACD3A2C}" destId="{26A8BF07-0D8E-4300-9899-C64780806612}" srcOrd="0" destOrd="0" presId="urn:microsoft.com/office/officeart/2005/8/layout/vList5"/>
    <dgm:cxn modelId="{15BEB239-EB43-4CD2-85B9-A74C546DFC91}" type="presOf" srcId="{18C00F8A-16AB-42E3-9DC9-77E7349A48BA}" destId="{26A8BF07-0D8E-4300-9899-C64780806612}" srcOrd="0" destOrd="1" presId="urn:microsoft.com/office/officeart/2005/8/layout/vList5"/>
    <dgm:cxn modelId="{50DC9C62-0866-4F47-94FD-F6D89EF5E889}" type="presOf" srcId="{48D71E75-FF32-460D-BF2B-D400DDB64EC4}" destId="{A3463033-2E55-4A50-B868-0331C39926E2}" srcOrd="0" destOrd="0" presId="urn:microsoft.com/office/officeart/2005/8/layout/vList5"/>
    <dgm:cxn modelId="{630CA563-06D9-4EE3-AF66-830F8040D862}" type="presOf" srcId="{A843ED18-1B71-4104-872F-8F3335C24C28}" destId="{A3463033-2E55-4A50-B868-0331C39926E2}" srcOrd="0" destOrd="1" presId="urn:microsoft.com/office/officeart/2005/8/layout/vList5"/>
    <dgm:cxn modelId="{DC3A6F6C-E88B-410B-B0CA-D11021AB2261}" srcId="{8B418944-A43C-4CA5-8070-E07F6C584A8C}" destId="{6578F59E-8890-4E5A-B94E-70E0BF8E32E9}" srcOrd="2" destOrd="0" parTransId="{7EA02B97-0E9E-4D02-9592-3DA6FBCCDADD}" sibTransId="{8B2C15C2-AA7C-4103-BDFB-657E7A3FCC0F}"/>
    <dgm:cxn modelId="{BB751751-56B4-467D-A9F6-59E04557F60C}" type="presOf" srcId="{92A0AF85-5BAA-497F-A9F7-5A3B34E9E4BE}" destId="{57B58D7B-DFD6-41FB-BE66-CD09EB811652}" srcOrd="0" destOrd="0" presId="urn:microsoft.com/office/officeart/2005/8/layout/vList5"/>
    <dgm:cxn modelId="{2279237C-AEC5-4D42-BD5B-171983776948}" type="presOf" srcId="{7940CBF1-8FDF-476E-9414-6483C7B685B8}" destId="{26A8BF07-0D8E-4300-9899-C64780806612}" srcOrd="0" destOrd="3"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EFB41185-C97F-47D5-81DD-E4838E1CE54B}" srcId="{4390CB50-5166-48D8-99CA-E386D0DB8E6E}" destId="{18C00F8A-16AB-42E3-9DC9-77E7349A48BA}" srcOrd="1" destOrd="0" parTransId="{62CC6C5A-19BB-47B6-AE02-206050681E6E}" sibTransId="{90F0721F-D54D-495A-8638-AB0158A27478}"/>
    <dgm:cxn modelId="{28B2F085-5DDC-4A0C-B611-7394B713C934}" type="presOf" srcId="{91768A28-F432-4329-B6F5-034EC6B8E9B1}" destId="{57B58D7B-DFD6-41FB-BE66-CD09EB81165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0657F0A9-D74A-4752-BA9F-772C028DE8DB}" srcId="{8B418944-A43C-4CA5-8070-E07F6C584A8C}" destId="{91768A28-F432-4329-B6F5-034EC6B8E9B1}" srcOrd="1" destOrd="0" parTransId="{C9C4E0DF-9606-411F-B8D4-2123022EEB20}" sibTransId="{96EFF8CC-A83E-483E-AC64-A6E858B6118C}"/>
    <dgm:cxn modelId="{FE6779B1-A550-4697-BD00-760BE87FD7D9}" srcId="{4390CB50-5166-48D8-99CA-E386D0DB8E6E}" destId="{7940CBF1-8FDF-476E-9414-6483C7B685B8}" srcOrd="3" destOrd="0" parTransId="{E7C78162-C741-4193-BF19-AD0D2C99AFF8}" sibTransId="{C6C3E3DC-AD53-4DC0-867A-D80C24E48C8A}"/>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A60D36D3-D9C7-492C-9219-205C4F6540D2}" srcId="{8153EC4F-6C8C-471D-A39B-06340D6F7AAE}" destId="{A843ED18-1B71-4104-872F-8F3335C24C28}" srcOrd="1" destOrd="0" parTransId="{DED8D8DA-B1C0-4469-9C51-18AFC8C54673}" sibTransId="{B8293217-917C-443D-967B-B0C2B20103AF}"/>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Le Madagascar a commencé à mettre en œuvre la vaccination contre la COVID-19 en mai 2021.</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endParaRPr lang="fr" sz="1400"/>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endParaRPr lang="fr" sz="1400"/>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596FB66F-A4EB-4532-A4E4-F1E3F073ACBA}">
      <dgm:prSet custT="1"/>
      <dgm:spPr/>
      <dgm:t>
        <a:bodyPr/>
        <a:lstStyle/>
        <a:p>
          <a:pPr algn="ctr" rtl="0">
            <a:buFont typeface="Arial" panose="020B0604020202020204" pitchFamily="34" charset="0"/>
            <a:buChar char="•"/>
          </a:pPr>
          <a:r>
            <a:rPr lang="fr" sz="1400" b="0" i="0" u="none" baseline="0"/>
            <a:t>Une enquête a révélé que 32 % de la population malgache hésitait à se faire vacciner ; 44 % des personnes interrogées ont cité la rhétorique des dirigeants communautaires et religieux sur la vaccination comme étant la principale raison de leur réticence.</a:t>
          </a:r>
        </a:p>
      </dgm:t>
    </dgm:pt>
    <dgm:pt modelId="{37104D46-A425-42D7-A317-FDC101B3B217}" type="parTrans" cxnId="{3007AECD-4F97-48F2-BFBE-3B4F4F62D94A}">
      <dgm:prSet/>
      <dgm:spPr/>
      <dgm:t>
        <a:bodyPr/>
        <a:lstStyle/>
        <a:p>
          <a:endParaRPr lang="fr"/>
        </a:p>
      </dgm:t>
    </dgm:pt>
    <dgm:pt modelId="{31CC2CB6-E154-45DF-84F6-154B1CB2B97D}" type="sibTrans" cxnId="{3007AECD-4F97-48F2-BFBE-3B4F4F62D94A}">
      <dgm:prSet/>
      <dgm:spPr/>
      <dgm:t>
        <a:bodyPr/>
        <a:lstStyle/>
        <a:p>
          <a:endParaRPr lang="fr"/>
        </a:p>
      </dgm:t>
    </dgm:pt>
    <dgm:pt modelId="{07360E53-865A-4003-AF8C-58BB1AAB5CEA}">
      <dgm:prSet custT="1"/>
      <dgm:spPr/>
      <dgm:t>
        <a:bodyPr/>
        <a:lstStyle/>
        <a:p>
          <a:pPr algn="ctr" rtl="0"/>
          <a:r>
            <a:rPr lang="fr" sz="1400" b="0" i="0" u="none" baseline="0" dirty="0"/>
            <a:t>Campagnes communautaires sur 22 sites sous-régionaux, mobilisant des témoignages de leaders sociaux, culturels et religieux à la télévision et à la radio locales. </a:t>
          </a:r>
        </a:p>
      </dgm:t>
    </dgm:pt>
    <dgm:pt modelId="{31B6DE96-6DFC-441A-8450-34AAA1BAE53E}" type="parTrans" cxnId="{56B0C6CA-20DC-4EBF-9815-0C4CF7098944}">
      <dgm:prSet/>
      <dgm:spPr/>
      <dgm:t>
        <a:bodyPr/>
        <a:lstStyle/>
        <a:p>
          <a:endParaRPr lang="fr"/>
        </a:p>
      </dgm:t>
    </dgm:pt>
    <dgm:pt modelId="{A61F8E08-D312-46E9-885A-39DCF3387A6F}" type="sibTrans" cxnId="{56B0C6CA-20DC-4EBF-9815-0C4CF7098944}">
      <dgm:prSet/>
      <dgm:spPr/>
      <dgm:t>
        <a:bodyPr/>
        <a:lstStyle/>
        <a:p>
          <a:endParaRPr lang="fr"/>
        </a:p>
      </dgm:t>
    </dgm:pt>
    <dgm:pt modelId="{B9E238E1-7A2A-4006-87CB-BDADF64F54E5}">
      <dgm:prSet custT="1"/>
      <dgm:spPr/>
      <dgm:t>
        <a:bodyPr/>
        <a:lstStyle/>
        <a:p>
          <a:pPr algn="ctr" rtl="0"/>
          <a:r>
            <a:rPr lang="fr" sz="1400" b="0" i="0" u="none" baseline="0"/>
            <a:t>Des groupes mobiles prônant la campagne de vaccination ont diffusé des messages radio, des chansons et des informations sur les vaccins dans 114 districts sanitaires. </a:t>
          </a:r>
        </a:p>
      </dgm:t>
    </dgm:pt>
    <dgm:pt modelId="{BA580048-6B99-4883-8D21-55A827D97F62}" type="parTrans" cxnId="{E321C7B9-F16E-4838-AD45-94F56B46CBBB}">
      <dgm:prSet/>
      <dgm:spPr/>
      <dgm:t>
        <a:bodyPr/>
        <a:lstStyle/>
        <a:p>
          <a:endParaRPr lang="fr"/>
        </a:p>
      </dgm:t>
    </dgm:pt>
    <dgm:pt modelId="{602BDEB6-4AFF-46B6-AA3B-3A3DAC7B2AF8}" type="sibTrans" cxnId="{E321C7B9-F16E-4838-AD45-94F56B46CBBB}">
      <dgm:prSet/>
      <dgm:spPr/>
      <dgm:t>
        <a:bodyPr/>
        <a:lstStyle/>
        <a:p>
          <a:endParaRPr lang="fr"/>
        </a:p>
      </dgm:t>
    </dgm:pt>
    <dgm:pt modelId="{0E9BFAB2-BF6E-42E8-9160-CE10680B32E9}">
      <dgm:prSet phldrT="[Text]" custT="1"/>
      <dgm:spPr/>
      <dgm:t>
        <a:bodyPr/>
        <a:lstStyle/>
        <a:p>
          <a:pPr algn="ctr" rtl="0">
            <a:buFont typeface="Arial" panose="020B0604020202020204" pitchFamily="34" charset="0"/>
            <a:buChar char="•"/>
          </a:pPr>
          <a:r>
            <a:rPr lang="fr" sz="1400" b="0" i="0" u="none" baseline="0"/>
            <a:t>Les progrès ont été lents et la couverture demeure faible ; seulement 4,3 % de la population a terminé la série de vaccination primaire.</a:t>
          </a:r>
        </a:p>
      </dgm:t>
    </dgm:pt>
    <dgm:pt modelId="{0211C37C-DD7B-44C6-95AB-97C25646691E}" type="parTrans" cxnId="{591989AD-6A31-445D-B3E8-E25E55996DDE}">
      <dgm:prSet/>
      <dgm:spPr/>
      <dgm:t>
        <a:bodyPr/>
        <a:lstStyle/>
        <a:p>
          <a:endParaRPr lang="fr"/>
        </a:p>
      </dgm:t>
    </dgm:pt>
    <dgm:pt modelId="{F1132AE0-70FA-49DA-945A-14A65C970EC9}" type="sibTrans" cxnId="{591989AD-6A31-445D-B3E8-E25E55996DDE}">
      <dgm:prSet/>
      <dgm:spPr/>
      <dgm:t>
        <a:bodyPr/>
        <a:lstStyle/>
        <a:p>
          <a:endParaRPr lang="fr"/>
        </a:p>
      </dgm:t>
    </dgm:pt>
    <dgm:pt modelId="{B517F3BE-DEDE-4486-9755-A420FAFE8D2A}">
      <dgm:prSet custT="1"/>
      <dgm:spPr/>
      <dgm:t>
        <a:bodyPr/>
        <a:lstStyle/>
        <a:p>
          <a:pPr algn="ctr" rtl="0"/>
          <a:r>
            <a:rPr lang="fr" sz="1400" b="0" i="0" u="none" baseline="0" dirty="0"/>
            <a:t>Publications via les médias papier dans 109 districts pour sensibiliser les groupes cibles prioritaires</a:t>
          </a:r>
          <a:r>
            <a:rPr lang="ro-RO" sz="1400" b="0" i="0" u="none" baseline="0" dirty="0"/>
            <a:t>.</a:t>
          </a:r>
          <a:endParaRPr lang="fr" sz="1400" b="0" i="0" u="none" baseline="0" dirty="0"/>
        </a:p>
      </dgm:t>
    </dgm:pt>
    <dgm:pt modelId="{933EAF97-31FB-4BFA-A011-EE97FD3D02BB}" type="parTrans" cxnId="{18E20EA5-6EDF-4FBC-BA70-29818EA5B953}">
      <dgm:prSet/>
      <dgm:spPr/>
      <dgm:t>
        <a:bodyPr/>
        <a:lstStyle/>
        <a:p>
          <a:endParaRPr lang="fr"/>
        </a:p>
      </dgm:t>
    </dgm:pt>
    <dgm:pt modelId="{CBC66D87-D350-4451-AD1E-6CCFE5BC8AEC}" type="sibTrans" cxnId="{18E20EA5-6EDF-4FBC-BA70-29818EA5B953}">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9996">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01BFF018-0E0C-45B1-B3B9-8EFCAF309139}" type="presOf" srcId="{B9E238E1-7A2A-4006-87CB-BDADF64F54E5}" destId="{A3463033-2E55-4A50-B868-0331C39926E2}" srcOrd="0" destOrd="3"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BB751751-56B4-467D-A9F6-59E04557F60C}" type="presOf" srcId="{92A0AF85-5BAA-497F-A9F7-5A3B34E9E4BE}" destId="{57B58D7B-DFD6-41FB-BE66-CD09EB811652}" srcOrd="0" destOrd="0"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18E20EA5-6EDF-4FBC-BA70-29818EA5B953}" srcId="{8153EC4F-6C8C-471D-A39B-06340D6F7AAE}" destId="{B517F3BE-DEDE-4486-9755-A420FAFE8D2A}" srcOrd="2" destOrd="0" parTransId="{933EAF97-31FB-4BFA-A011-EE97FD3D02BB}" sibTransId="{CBC66D87-D350-4451-AD1E-6CCFE5BC8AEC}"/>
    <dgm:cxn modelId="{9C7A21AA-D6D2-4F3E-91E1-58DD1C863B25}" type="presOf" srcId="{596FB66F-A4EB-4532-A4E4-F1E3F073ACBA}" destId="{26A8BF07-0D8E-4300-9899-C64780806612}" srcOrd="0" destOrd="1" presId="urn:microsoft.com/office/officeart/2005/8/layout/vList5"/>
    <dgm:cxn modelId="{591989AD-6A31-445D-B3E8-E25E55996DDE}" srcId="{8B418944-A43C-4CA5-8070-E07F6C584A8C}" destId="{0E9BFAB2-BF6E-42E8-9160-CE10680B32E9}" srcOrd="1" destOrd="0" parTransId="{0211C37C-DD7B-44C6-95AB-97C25646691E}" sibTransId="{F1132AE0-70FA-49DA-945A-14A65C970EC9}"/>
    <dgm:cxn modelId="{E321C7B9-F16E-4838-AD45-94F56B46CBBB}" srcId="{8153EC4F-6C8C-471D-A39B-06340D6F7AAE}" destId="{B9E238E1-7A2A-4006-87CB-BDADF64F54E5}" srcOrd="3" destOrd="0" parTransId="{BA580048-6B99-4883-8D21-55A827D97F62}" sibTransId="{602BDEB6-4AFF-46B6-AA3B-3A3DAC7B2AF8}"/>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4B0049C6-8C96-4B49-99EA-F057C40499E3}" type="presOf" srcId="{0E9BFAB2-BF6E-42E8-9160-CE10680B32E9}" destId="{57B58D7B-DFD6-41FB-BE66-CD09EB811652}" srcOrd="0" destOrd="1" presId="urn:microsoft.com/office/officeart/2005/8/layout/vList5"/>
    <dgm:cxn modelId="{56B0C6CA-20DC-4EBF-9815-0C4CF7098944}" srcId="{8153EC4F-6C8C-471D-A39B-06340D6F7AAE}" destId="{07360E53-865A-4003-AF8C-58BB1AAB5CEA}" srcOrd="1" destOrd="0" parTransId="{31B6DE96-6DFC-441A-8450-34AAA1BAE53E}" sibTransId="{A61F8E08-D312-46E9-885A-39DCF3387A6F}"/>
    <dgm:cxn modelId="{3007AECD-4F97-48F2-BFBE-3B4F4F62D94A}" srcId="{4390CB50-5166-48D8-99CA-E386D0DB8E6E}" destId="{596FB66F-A4EB-4532-A4E4-F1E3F073ACBA}" srcOrd="1" destOrd="0" parTransId="{37104D46-A425-42D7-A317-FDC101B3B217}" sibTransId="{31CC2CB6-E154-45DF-84F6-154B1CB2B97D}"/>
    <dgm:cxn modelId="{98E3B9DE-FFD9-43C2-9E1F-6034FA7AD89C}" type="presOf" srcId="{8B418944-A43C-4CA5-8070-E07F6C584A8C}" destId="{8C96A032-99E7-4F02-A6B8-1803D52B7956}" srcOrd="0" destOrd="0" presId="urn:microsoft.com/office/officeart/2005/8/layout/vList5"/>
    <dgm:cxn modelId="{A45C52E0-A9F3-4271-A208-0C94A329989B}" type="presOf" srcId="{07360E53-865A-4003-AF8C-58BB1AAB5CEA}" destId="{A3463033-2E55-4A50-B868-0331C39926E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27A717FD-4AA1-4544-9330-A3DB92ACF3B7}" type="presOf" srcId="{B517F3BE-DEDE-4486-9755-A420FAFE8D2A}" destId="{A3463033-2E55-4A50-B868-0331C39926E2}" srcOrd="0" destOrd="2"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Depuis le 3 mars 2020, l'Éthiopie a confirmé 469 819 cas de COVID-19.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dirty="0"/>
            <a:t>Dénis communautaire de la COVID-19 (refus d'accepter les faits scientifiques).</a:t>
          </a:r>
          <a:endParaRPr lang="fr" sz="1400" dirty="0"/>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a:r>
            <a:rPr lang="fr-FR" sz="1400" dirty="0"/>
            <a:t>Engagement de 5 000 informateurs clés et fourniture d'une formation sur la communication des risques et l'engagement communautaire</a:t>
          </a:r>
          <a:endParaRPr lang="fr" sz="1400" dirty="0"/>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9699EADE-D036-4DCD-B6DE-D7F15B135858}">
      <dgm:prSet phldrT="[Text]" custT="1"/>
      <dgm:spPr/>
      <dgm:t>
        <a:bodyPr/>
        <a:lstStyle/>
        <a:p>
          <a:pPr algn="ctr" rtl="0">
            <a:buFont typeface="Arial" panose="020B0604020202020204" pitchFamily="34" charset="0"/>
            <a:buChar char="•"/>
          </a:pPr>
          <a:r>
            <a:rPr lang="fr" sz="1400" b="0" i="0" u="none" baseline="0"/>
            <a:t>La proportion de la population qui avait terminé la première série de vaccins en décembre 2021 n'était que de 4 %. </a:t>
          </a:r>
          <a:endParaRPr lang="fr" sz="1400"/>
        </a:p>
      </dgm:t>
    </dgm:pt>
    <dgm:pt modelId="{3339F5F8-FE5B-4C89-A4C8-9E69E8F73957}" type="parTrans" cxnId="{3E0831D8-8630-4B83-95C7-11FD9AE30F50}">
      <dgm:prSet/>
      <dgm:spPr/>
      <dgm:t>
        <a:bodyPr/>
        <a:lstStyle/>
        <a:p>
          <a:endParaRPr lang="fr"/>
        </a:p>
      </dgm:t>
    </dgm:pt>
    <dgm:pt modelId="{6252600D-FE54-402A-A69B-D81E0EFA3F40}" type="sibTrans" cxnId="{3E0831D8-8630-4B83-95C7-11FD9AE30F50}">
      <dgm:prSet/>
      <dgm:spPr/>
      <dgm:t>
        <a:bodyPr/>
        <a:lstStyle/>
        <a:p>
          <a:endParaRPr lang="fr"/>
        </a:p>
      </dgm:t>
    </dgm:pt>
    <dgm:pt modelId="{86357AFF-B2A3-42BA-AC85-7046E4F04A6C}">
      <dgm:prSet custT="1"/>
      <dgm:spPr/>
      <dgm:t>
        <a:bodyPr/>
        <a:lstStyle/>
        <a:p>
          <a:pPr algn="ctr" rtl="0">
            <a:buFont typeface="Arial" panose="020B0604020202020204" pitchFamily="34" charset="0"/>
            <a:buChar char="•"/>
          </a:pPr>
          <a:r>
            <a:rPr lang="fr" sz="1400" b="0" i="0" u="none" baseline="0" dirty="0"/>
            <a:t>.</a:t>
          </a:r>
          <a:endParaRPr lang="fr" sz="1400" dirty="0"/>
        </a:p>
      </dgm:t>
    </dgm:pt>
    <dgm:pt modelId="{3F54B86D-5212-4D7A-B093-CAD31EAC60D9}" type="parTrans" cxnId="{3DB4054F-FA15-4F27-B53B-FA273B3BED9A}">
      <dgm:prSet/>
      <dgm:spPr/>
      <dgm:t>
        <a:bodyPr/>
        <a:lstStyle/>
        <a:p>
          <a:endParaRPr lang="fr"/>
        </a:p>
      </dgm:t>
    </dgm:pt>
    <dgm:pt modelId="{93671DA0-1610-4E9C-9069-609BA55DBB29}" type="sibTrans" cxnId="{3DB4054F-FA15-4F27-B53B-FA273B3BED9A}">
      <dgm:prSet/>
      <dgm:spPr/>
      <dgm:t>
        <a:bodyPr/>
        <a:lstStyle/>
        <a:p>
          <a:endParaRPr lang="fr"/>
        </a:p>
      </dgm:t>
    </dgm:pt>
    <dgm:pt modelId="{B2A14D43-5765-46F2-9924-88AD63ADB623}">
      <dgm:prSet custT="1"/>
      <dgm:spPr/>
      <dgm:t>
        <a:bodyPr/>
        <a:lstStyle/>
        <a:p>
          <a:pPr algn="ctr" rtl="0">
            <a:buFont typeface="Arial" panose="020B0604020202020204" pitchFamily="34" charset="0"/>
            <a:buChar char="•"/>
          </a:pPr>
          <a:r>
            <a:rPr lang="fr" sz="1400" b="0" i="0" u="none" baseline="0" dirty="0"/>
            <a:t>Faible capacité des établissements de santé ruraux à administrer la vaccination.​</a:t>
          </a:r>
          <a:endParaRPr lang="fr" sz="1400" dirty="0"/>
        </a:p>
      </dgm:t>
    </dgm:pt>
    <dgm:pt modelId="{8DB3CA09-AF12-4E18-BDD0-9F20EC4EC8AD}" type="parTrans" cxnId="{BEA23244-2768-4F9A-85FA-FCCEC0F88C27}">
      <dgm:prSet/>
      <dgm:spPr/>
      <dgm:t>
        <a:bodyPr/>
        <a:lstStyle/>
        <a:p>
          <a:endParaRPr lang="en-US"/>
        </a:p>
      </dgm:t>
    </dgm:pt>
    <dgm:pt modelId="{24127A5B-2FD0-461C-80E4-85A4DCA8D9DF}" type="sibTrans" cxnId="{BEA23244-2768-4F9A-85FA-FCCEC0F88C27}">
      <dgm:prSet/>
      <dgm:spPr/>
      <dgm:t>
        <a:bodyPr/>
        <a:lstStyle/>
        <a:p>
          <a:endParaRPr lang="en-US"/>
        </a:p>
      </dgm:t>
    </dgm:pt>
    <dgm:pt modelId="{C36A38D4-18B9-4C21-A953-6F755F003BF1}">
      <dgm:prSet custT="1"/>
      <dgm:spPr/>
      <dgm:t>
        <a:bodyPr/>
        <a:lstStyle/>
        <a:p>
          <a:pPr algn="ctr" rtl="0">
            <a:buFont typeface="Arial" panose="020B0604020202020204" pitchFamily="34" charset="0"/>
            <a:buChar char="•"/>
          </a:pPr>
          <a:r>
            <a:rPr lang="fr" sz="1400" b="0" i="0" u="none" baseline="0" dirty="0"/>
            <a:t>Perception négative de la communauté locale et rumeurs à l'origine de la réticence face à la vaccination.</a:t>
          </a:r>
          <a:endParaRPr lang="fr" sz="1400" dirty="0"/>
        </a:p>
      </dgm:t>
    </dgm:pt>
    <dgm:pt modelId="{30DF40D0-9034-4A4C-905E-AA38192DC8A4}" type="parTrans" cxnId="{6910EFE2-44AB-432F-B6BF-A80FBAF01C99}">
      <dgm:prSet/>
      <dgm:spPr/>
      <dgm:t>
        <a:bodyPr/>
        <a:lstStyle/>
        <a:p>
          <a:endParaRPr lang="en-US"/>
        </a:p>
      </dgm:t>
    </dgm:pt>
    <dgm:pt modelId="{643DAC85-3452-442F-BECF-E092B33D149F}" type="sibTrans" cxnId="{6910EFE2-44AB-432F-B6BF-A80FBAF01C99}">
      <dgm:prSet/>
      <dgm:spPr/>
      <dgm:t>
        <a:bodyPr/>
        <a:lstStyle/>
        <a:p>
          <a:endParaRPr lang="en-US"/>
        </a:p>
      </dgm:t>
    </dgm:pt>
    <dgm:pt modelId="{C6FB67E2-601E-4E92-A17A-C8A6516D4966}">
      <dgm:prSet custT="1"/>
      <dgm:spPr/>
      <dgm:t>
        <a:bodyPr/>
        <a:lstStyle/>
        <a:p>
          <a:pPr algn="ctr" rtl="0">
            <a:buFont typeface="Arial" panose="020B0604020202020204" pitchFamily="34" charset="0"/>
            <a:buChar char="•"/>
          </a:pPr>
          <a:r>
            <a:rPr lang="fr" sz="1400" b="0" i="0" u="none" baseline="0" dirty="0"/>
            <a:t>Conflit dans certaines parties du pays</a:t>
          </a:r>
          <a:r>
            <a:rPr lang="fr" sz="1100" b="0" i="0" u="none" baseline="0" dirty="0"/>
            <a:t>​</a:t>
          </a:r>
          <a:r>
            <a:rPr lang="ro-RO" sz="1100" b="0" i="0" u="none" baseline="0" dirty="0"/>
            <a:t>.</a:t>
          </a:r>
          <a:endParaRPr lang="fr" sz="1100" dirty="0"/>
        </a:p>
      </dgm:t>
    </dgm:pt>
    <dgm:pt modelId="{224E81A7-19B0-4BC1-973D-5F4E73EC1EE6}" type="parTrans" cxnId="{D7B24C42-A70D-488D-A493-9028BAF6F160}">
      <dgm:prSet/>
      <dgm:spPr/>
      <dgm:t>
        <a:bodyPr/>
        <a:lstStyle/>
        <a:p>
          <a:endParaRPr lang="en-US"/>
        </a:p>
      </dgm:t>
    </dgm:pt>
    <dgm:pt modelId="{6B45D37F-A3EA-4D61-B35F-EDB8218CD2D8}" type="sibTrans" cxnId="{D7B24C42-A70D-488D-A493-9028BAF6F160}">
      <dgm:prSet/>
      <dgm:spPr/>
      <dgm:t>
        <a:bodyPr/>
        <a:lstStyle/>
        <a:p>
          <a:endParaRPr lang="en-US"/>
        </a:p>
      </dgm:t>
    </dgm:pt>
    <dgm:pt modelId="{C6C4F7CA-F5CF-486D-85E2-6634D7EDE93B}">
      <dgm:prSet custT="1"/>
      <dgm:spPr/>
      <dgm:t>
        <a:bodyPr/>
        <a:lstStyle/>
        <a:p>
          <a:pPr algn="ctr" rtl="0"/>
          <a:r>
            <a:rPr lang="fr" sz="1400" b="0" i="0" u="none" baseline="0" dirty="0"/>
            <a:t>Utilisation des médias, des supports d'information, d'éducation et de communication (IEC), des jeux de rôle et des discussions de groupes pour renforcer l’adoption.</a:t>
          </a:r>
          <a:endParaRPr lang="fr" sz="1400" dirty="0"/>
        </a:p>
      </dgm:t>
    </dgm:pt>
    <dgm:pt modelId="{3CAA968E-81C2-46B7-90F9-C349C8787749}" type="parTrans" cxnId="{A47DE085-0FEB-4E86-9862-690B94A4B10F}">
      <dgm:prSet/>
      <dgm:spPr/>
      <dgm:t>
        <a:bodyPr/>
        <a:lstStyle/>
        <a:p>
          <a:endParaRPr lang="en-US"/>
        </a:p>
      </dgm:t>
    </dgm:pt>
    <dgm:pt modelId="{9BD6D71F-C2DA-4551-925E-C5E9C1D76F11}" type="sibTrans" cxnId="{A47DE085-0FEB-4E86-9862-690B94A4B10F}">
      <dgm:prSet/>
      <dgm:spPr/>
      <dgm:t>
        <a:bodyPr/>
        <a:lstStyle/>
        <a:p>
          <a:endParaRPr lang="en-US"/>
        </a:p>
      </dgm:t>
    </dgm:pt>
    <dgm:pt modelId="{A9D6F9F9-F23F-4E41-BDFE-1D3B15E1F5A9}">
      <dgm:prSet custT="1"/>
      <dgm:spPr/>
      <dgm:t>
        <a:bodyPr/>
        <a:lstStyle/>
        <a:p>
          <a:pPr algn="ctr" rtl="0"/>
          <a:r>
            <a:rPr lang="fr" sz="1400" b="0" i="0" u="none" baseline="0" dirty="0"/>
            <a:t>Engagement des communautés dans la planification des campagnes de vaccination</a:t>
          </a:r>
          <a:endParaRPr lang="fr" sz="3600" b="0" i="0" u="none" baseline="0" dirty="0"/>
        </a:p>
      </dgm:t>
    </dgm:pt>
    <dgm:pt modelId="{5AC2156D-E2AB-49DC-9269-698804B10153}" type="parTrans" cxnId="{2FEF5712-06FB-469A-9812-BC7DBA9ACFC4}">
      <dgm:prSet/>
      <dgm:spPr/>
      <dgm:t>
        <a:bodyPr/>
        <a:lstStyle/>
        <a:p>
          <a:endParaRPr lang="en-US"/>
        </a:p>
      </dgm:t>
    </dgm:pt>
    <dgm:pt modelId="{B5E6D478-45A5-45F3-B1B0-DDF96313B348}" type="sibTrans" cxnId="{2FEF5712-06FB-469A-9812-BC7DBA9ACFC4}">
      <dgm:prSet/>
      <dgm:spPr/>
      <dgm:t>
        <a:bodyPr/>
        <a:lstStyle/>
        <a:p>
          <a:endParaRPr lang="en-US"/>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2FEF5712-06FB-469A-9812-BC7DBA9ACFC4}" srcId="{8153EC4F-6C8C-471D-A39B-06340D6F7AAE}" destId="{A9D6F9F9-F23F-4E41-BDFE-1D3B15E1F5A9}" srcOrd="2" destOrd="0" parTransId="{5AC2156D-E2AB-49DC-9269-698804B10153}" sibTransId="{B5E6D478-45A5-45F3-B1B0-DDF96313B348}"/>
    <dgm:cxn modelId="{559EAC12-9BB1-46DE-96C9-7F45501235DB}" type="presOf" srcId="{8153EC4F-6C8C-471D-A39B-06340D6F7AAE}" destId="{80F46D1E-8939-4D69-BDE1-B1C16F3C74E8}" srcOrd="0" destOrd="0" presId="urn:microsoft.com/office/officeart/2005/8/layout/vList5"/>
    <dgm:cxn modelId="{9DD3B41A-354A-496A-8436-D2EFBD52EBE2}" type="presOf" srcId="{86357AFF-B2A3-42BA-AC85-7046E4F04A6C}" destId="{26A8BF07-0D8E-4300-9899-C64780806612}" srcOrd="0" destOrd="4" presId="urn:microsoft.com/office/officeart/2005/8/layout/vList5"/>
    <dgm:cxn modelId="{8B571337-9E4C-48B2-AE0E-110B83E4625C}" type="presOf" srcId="{8C5DD39C-76A9-4249-986E-B6778ACD3A2C}" destId="{26A8BF07-0D8E-4300-9899-C64780806612}" srcOrd="0" destOrd="0" presId="urn:microsoft.com/office/officeart/2005/8/layout/vList5"/>
    <dgm:cxn modelId="{D7B24C42-A70D-488D-A493-9028BAF6F160}" srcId="{4390CB50-5166-48D8-99CA-E386D0DB8E6E}" destId="{C6FB67E2-601E-4E92-A17A-C8A6516D4966}" srcOrd="3" destOrd="0" parTransId="{224E81A7-19B0-4BC1-973D-5F4E73EC1EE6}" sibTransId="{6B45D37F-A3EA-4D61-B35F-EDB8218CD2D8}"/>
    <dgm:cxn modelId="{50DC9C62-0866-4F47-94FD-F6D89EF5E889}" type="presOf" srcId="{48D71E75-FF32-460D-BF2B-D400DDB64EC4}" destId="{A3463033-2E55-4A50-B868-0331C39926E2}" srcOrd="0" destOrd="0" presId="urn:microsoft.com/office/officeart/2005/8/layout/vList5"/>
    <dgm:cxn modelId="{BEA23244-2768-4F9A-85FA-FCCEC0F88C27}" srcId="{4390CB50-5166-48D8-99CA-E386D0DB8E6E}" destId="{B2A14D43-5765-46F2-9924-88AD63ADB623}" srcOrd="1" destOrd="0" parTransId="{8DB3CA09-AF12-4E18-BDD0-9F20EC4EC8AD}" sibTransId="{24127A5B-2FD0-461C-80E4-85A4DCA8D9DF}"/>
    <dgm:cxn modelId="{2531D246-958D-47E6-8084-AD700E0C3E30}" type="presOf" srcId="{A9D6F9F9-F23F-4E41-BDFE-1D3B15E1F5A9}" destId="{A3463033-2E55-4A50-B868-0331C39926E2}" srcOrd="0" destOrd="2" presId="urn:microsoft.com/office/officeart/2005/8/layout/vList5"/>
    <dgm:cxn modelId="{3DB4054F-FA15-4F27-B53B-FA273B3BED9A}" srcId="{4390CB50-5166-48D8-99CA-E386D0DB8E6E}" destId="{86357AFF-B2A3-42BA-AC85-7046E4F04A6C}" srcOrd="4" destOrd="0" parTransId="{3F54B86D-5212-4D7A-B093-CAD31EAC60D9}" sibTransId="{93671DA0-1610-4E9C-9069-609BA55DBB29}"/>
    <dgm:cxn modelId="{BB751751-56B4-467D-A9F6-59E04557F60C}" type="presOf" srcId="{92A0AF85-5BAA-497F-A9F7-5A3B34E9E4BE}" destId="{57B58D7B-DFD6-41FB-BE66-CD09EB811652}" srcOrd="0" destOrd="0" presId="urn:microsoft.com/office/officeart/2005/8/layout/vList5"/>
    <dgm:cxn modelId="{278ACE72-3FFF-4EB0-8635-42DA73F107A8}" type="presOf" srcId="{C36A38D4-18B9-4C21-A953-6F755F003BF1}" destId="{26A8BF07-0D8E-4300-9899-C64780806612}" srcOrd="0" destOrd="2" presId="urn:microsoft.com/office/officeart/2005/8/layout/vList5"/>
    <dgm:cxn modelId="{DED8D053-B842-442D-AB75-FED9A9A50312}" type="presOf" srcId="{C6C4F7CA-F5CF-486D-85E2-6634D7EDE93B}" destId="{A3463033-2E55-4A50-B868-0331C39926E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A47DE085-0FEB-4E86-9862-690B94A4B10F}" srcId="{8153EC4F-6C8C-471D-A39B-06340D6F7AAE}" destId="{C6C4F7CA-F5CF-486D-85E2-6634D7EDE93B}" srcOrd="1" destOrd="0" parTransId="{3CAA968E-81C2-46B7-90F9-C349C8787749}" sibTransId="{9BD6D71F-C2DA-4551-925E-C5E9C1D76F11}"/>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5DD6AFB4-F590-48E1-ABC1-E15C159DC413}" type="presOf" srcId="{B2A14D43-5765-46F2-9924-88AD63ADB623}" destId="{26A8BF07-0D8E-4300-9899-C64780806612}" srcOrd="0" destOrd="1" presId="urn:microsoft.com/office/officeart/2005/8/layout/vList5"/>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FC7206CC-948F-4174-B0F0-9B5EC55898F4}" type="presOf" srcId="{C6FB67E2-601E-4E92-A17A-C8A6516D4966}" destId="{26A8BF07-0D8E-4300-9899-C64780806612}" srcOrd="0" destOrd="3" presId="urn:microsoft.com/office/officeart/2005/8/layout/vList5"/>
    <dgm:cxn modelId="{3E0831D8-8630-4B83-95C7-11FD9AE30F50}" srcId="{8B418944-A43C-4CA5-8070-E07F6C584A8C}" destId="{9699EADE-D036-4DCD-B6DE-D7F15B135858}" srcOrd="1" destOrd="0" parTransId="{3339F5F8-FE5B-4C89-A4C8-9E69E8F73957}" sibTransId="{6252600D-FE54-402A-A69B-D81E0EFA3F40}"/>
    <dgm:cxn modelId="{DA5F3EDA-E3FD-4D2F-AF05-C307BCED53DF}" type="presOf" srcId="{9699EADE-D036-4DCD-B6DE-D7F15B135858}" destId="{57B58D7B-DFD6-41FB-BE66-CD09EB811652}" srcOrd="0" destOrd="1" presId="urn:microsoft.com/office/officeart/2005/8/layout/vList5"/>
    <dgm:cxn modelId="{98E3B9DE-FFD9-43C2-9E1F-6034FA7AD89C}" type="presOf" srcId="{8B418944-A43C-4CA5-8070-E07F6C584A8C}" destId="{8C96A032-99E7-4F02-A6B8-1803D52B7956}" srcOrd="0" destOrd="0" presId="urn:microsoft.com/office/officeart/2005/8/layout/vList5"/>
    <dgm:cxn modelId="{6910EFE2-44AB-432F-B6BF-A80FBAF01C99}" srcId="{4390CB50-5166-48D8-99CA-E386D0DB8E6E}" destId="{C36A38D4-18B9-4C21-A953-6F755F003BF1}" srcOrd="2" destOrd="0" parTransId="{30DF40D0-9034-4A4C-905E-AA38192DC8A4}" sibTransId="{643DAC85-3452-442F-BECF-E092B33D149F}"/>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Même si le pays a commencé la mise en place de la vaccination en juin 2021, seulement 14 % de la population avait terminé la série primaire de vaccination en juin 2022.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Prolifération des rumeurs. ​</a:t>
          </a:r>
          <a:endParaRPr lang="fr" sz="1400"/>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5A191BA9-CC84-42A0-A3BD-07E24A78710F}">
      <dgm:prSet custT="1"/>
      <dgm:spPr/>
      <dgm:t>
        <a:bodyPr/>
        <a:lstStyle/>
        <a:p>
          <a:pPr algn="ctr" rtl="0"/>
          <a:r>
            <a:rPr lang="fr" sz="1400" b="0" i="0" u="none" baseline="0" dirty="0"/>
            <a:t>Breakthrough ACTION, une collaboration dirigée par le Johns Hopkins Centre for Communication Programs, a mis en œuvre une campagne de sensibilisation avec le chanteur de reggae Sana Bob pour parler de la vaccination en termes simples, en combinant divertissement et informations, et pour atteindre les communautés avec la bonne information et le bon vaccin.​ </a:t>
          </a:r>
          <a:endParaRPr lang="fr" sz="1400" dirty="0"/>
        </a:p>
      </dgm:t>
    </dgm:pt>
    <dgm:pt modelId="{B4E9776A-468F-47A5-9D8A-0A9574223A7D}" type="parTrans" cxnId="{6B6A5D7D-53F0-45B4-82FE-7D7B8D06D3AA}">
      <dgm:prSet/>
      <dgm:spPr/>
      <dgm:t>
        <a:bodyPr/>
        <a:lstStyle/>
        <a:p>
          <a:endParaRPr lang="fr"/>
        </a:p>
      </dgm:t>
    </dgm:pt>
    <dgm:pt modelId="{9C7A458F-EF05-417D-87A7-FA0947BCFA35}" type="sibTrans" cxnId="{6B6A5D7D-53F0-45B4-82FE-7D7B8D06D3AA}">
      <dgm:prSet/>
      <dgm:spPr/>
      <dgm:t>
        <a:bodyPr/>
        <a:lstStyle/>
        <a:p>
          <a:endParaRPr lang="fr"/>
        </a:p>
      </dgm:t>
    </dgm:pt>
    <dgm:pt modelId="{8BC45EB8-7051-4FCD-A028-1C440D8411E7}">
      <dgm:prSet custT="1"/>
      <dgm:spPr/>
      <dgm:t>
        <a:bodyPr/>
        <a:lstStyle/>
        <a:p>
          <a:pPr algn="ctr" rtl="0">
            <a:buFont typeface="Arial" panose="020B0604020202020204" pitchFamily="34" charset="0"/>
            <a:buChar char="•"/>
          </a:pPr>
          <a:r>
            <a:rPr lang="fr" sz="1400" b="0" i="0" u="none" baseline="0"/>
            <a:t>Communication inadéquate et peu rassurante. ​</a:t>
          </a:r>
        </a:p>
      </dgm:t>
    </dgm:pt>
    <dgm:pt modelId="{2CF89514-7512-4FA2-830A-E23EDD56E07C}" type="parTrans" cxnId="{A5FF7233-FC26-46DB-806E-A5E44EF51A03}">
      <dgm:prSet/>
      <dgm:spPr/>
      <dgm:t>
        <a:bodyPr/>
        <a:lstStyle/>
        <a:p>
          <a:endParaRPr lang="fr"/>
        </a:p>
      </dgm:t>
    </dgm:pt>
    <dgm:pt modelId="{70C31030-9E53-4171-82A6-558CEBE0C655}" type="sibTrans" cxnId="{A5FF7233-FC26-46DB-806E-A5E44EF51A03}">
      <dgm:prSet/>
      <dgm:spPr/>
      <dgm:t>
        <a:bodyPr/>
        <a:lstStyle/>
        <a:p>
          <a:endParaRPr lang="fr"/>
        </a:p>
      </dgm:t>
    </dgm:pt>
    <dgm:pt modelId="{C920F028-5688-441A-847C-2C76240F8A6B}">
      <dgm:prSet custT="1"/>
      <dgm:spPr/>
      <dgm:t>
        <a:bodyPr/>
        <a:lstStyle/>
        <a:p>
          <a:pPr algn="ctr" rtl="0">
            <a:buFont typeface="Arial" panose="020B0604020202020204" pitchFamily="34" charset="0"/>
            <a:buChar char="•"/>
          </a:pPr>
          <a:r>
            <a:rPr lang="fr" sz="1400" b="0" i="0" u="none" baseline="0"/>
            <a:t>Méfiance envers les autorités.</a:t>
          </a:r>
          <a:endParaRPr lang="fr" sz="1400"/>
        </a:p>
      </dgm:t>
    </dgm:pt>
    <dgm:pt modelId="{028334B3-2EAC-46EC-B8A0-8981C80F2C43}" type="parTrans" cxnId="{16370247-8DC3-469D-8324-57FE6C40A8E6}">
      <dgm:prSet/>
      <dgm:spPr/>
      <dgm:t>
        <a:bodyPr/>
        <a:lstStyle/>
        <a:p>
          <a:endParaRPr lang="fr"/>
        </a:p>
      </dgm:t>
    </dgm:pt>
    <dgm:pt modelId="{E1565F00-AA4B-4159-B3E4-0A9D4BE9E5ED}" type="sibTrans" cxnId="{16370247-8DC3-469D-8324-57FE6C40A8E6}">
      <dgm:prSet/>
      <dgm:spPr/>
      <dgm:t>
        <a:bodyPr/>
        <a:lstStyle/>
        <a:p>
          <a:endParaRPr lang="fr"/>
        </a:p>
      </dgm:t>
    </dgm:pt>
    <dgm:pt modelId="{FC206500-F93C-4A08-9061-46A692888892}">
      <dgm:prSet custT="1"/>
      <dgm:spPr/>
      <dgm:t>
        <a:bodyPr/>
        <a:lstStyle/>
        <a:p>
          <a:pPr algn="ctr" rtl="0">
            <a:buFont typeface="Arial" panose="020B0604020202020204" pitchFamily="34" charset="0"/>
            <a:buChar char="•"/>
          </a:pPr>
          <a:r>
            <a:rPr lang="fr" sz="1400" b="0" i="0" u="none" baseline="0"/>
            <a:t>Controverse mondiale autour du vaccin qui a invalidé les données et les informations normalement utilisées pour mobiliser la population.​</a:t>
          </a:r>
          <a:endParaRPr lang="fr" sz="1400"/>
        </a:p>
      </dgm:t>
    </dgm:pt>
    <dgm:pt modelId="{138E4DD2-9C29-4597-99F9-B9CF130EF986}" type="parTrans" cxnId="{BEF9985D-901C-4925-BC74-D0CB3718409A}">
      <dgm:prSet/>
      <dgm:spPr/>
      <dgm:t>
        <a:bodyPr/>
        <a:lstStyle/>
        <a:p>
          <a:endParaRPr lang="fr"/>
        </a:p>
      </dgm:t>
    </dgm:pt>
    <dgm:pt modelId="{9160AD5E-661D-4C02-9D2F-F2009BEDA940}" type="sibTrans" cxnId="{BEF9985D-901C-4925-BC74-D0CB3718409A}">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A5FF7233-FC26-46DB-806E-A5E44EF51A03}" srcId="{4390CB50-5166-48D8-99CA-E386D0DB8E6E}" destId="{8BC45EB8-7051-4FCD-A028-1C440D8411E7}" srcOrd="1" destOrd="0" parTransId="{2CF89514-7512-4FA2-830A-E23EDD56E07C}" sibTransId="{70C31030-9E53-4171-82A6-558CEBE0C655}"/>
    <dgm:cxn modelId="{8B571337-9E4C-48B2-AE0E-110B83E4625C}" type="presOf" srcId="{8C5DD39C-76A9-4249-986E-B6778ACD3A2C}" destId="{26A8BF07-0D8E-4300-9899-C64780806612}" srcOrd="0" destOrd="0" presId="urn:microsoft.com/office/officeart/2005/8/layout/vList5"/>
    <dgm:cxn modelId="{BEF9985D-901C-4925-BC74-D0CB3718409A}" srcId="{4390CB50-5166-48D8-99CA-E386D0DB8E6E}" destId="{FC206500-F93C-4A08-9061-46A692888892}" srcOrd="3" destOrd="0" parTransId="{138E4DD2-9C29-4597-99F9-B9CF130EF986}" sibTransId="{9160AD5E-661D-4C02-9D2F-F2009BEDA940}"/>
    <dgm:cxn modelId="{16370247-8DC3-469D-8324-57FE6C40A8E6}" srcId="{4390CB50-5166-48D8-99CA-E386D0DB8E6E}" destId="{C920F028-5688-441A-847C-2C76240F8A6B}" srcOrd="2" destOrd="0" parTransId="{028334B3-2EAC-46EC-B8A0-8981C80F2C43}" sibTransId="{E1565F00-AA4B-4159-B3E4-0A9D4BE9E5ED}"/>
    <dgm:cxn modelId="{B8AD5B4C-58E1-4083-A9ED-E8B1D22AAC8A}" type="presOf" srcId="{FC206500-F93C-4A08-9061-46A692888892}" destId="{26A8BF07-0D8E-4300-9899-C64780806612}" srcOrd="0" destOrd="3" presId="urn:microsoft.com/office/officeart/2005/8/layout/vList5"/>
    <dgm:cxn modelId="{BB751751-56B4-467D-A9F6-59E04557F60C}" type="presOf" srcId="{92A0AF85-5BAA-497F-A9F7-5A3B34E9E4BE}" destId="{57B58D7B-DFD6-41FB-BE66-CD09EB811652}" srcOrd="0" destOrd="0"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A7CCFD87-13C2-44EB-91BE-450E6C543AC2}" type="presOf" srcId="{8BC45EB8-7051-4FCD-A028-1C440D8411E7}" destId="{26A8BF07-0D8E-4300-9899-C6478080661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AADA82D6-41EE-4B93-8260-491FB547C6EC}" type="presOf" srcId="{C920F028-5688-441A-847C-2C76240F8A6B}" destId="{26A8BF07-0D8E-4300-9899-C64780806612}" srcOrd="0" destOrd="2" presId="urn:microsoft.com/office/officeart/2005/8/layout/vList5"/>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Une </a:t>
          </a:r>
          <a:r>
            <a:rPr lang="fr" sz="1400" b="1" i="0" u="none" baseline="0"/>
            <a:t>très faible adoption </a:t>
          </a:r>
          <a:r>
            <a:rPr lang="fr" sz="1400" b="0" i="0" u="none" baseline="0"/>
            <a:t>a été observée dans la ville de Hawassa au cours d'une campagne de vaccination contre la COVID-19.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Des activités de plaidoyer de haut niveau avaient été menées, mais les activités de sensibilisation n'ont pas été menées à l'aide d'influenceurs locaux.​</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B7BCA17B-1BF1-46BC-B1C4-90CE93408728}">
      <dgm:prSet custT="1"/>
      <dgm:spPr/>
      <dgm:t>
        <a:bodyPr/>
        <a:lstStyle/>
        <a:p>
          <a:pPr algn="ctr" rtl="0">
            <a:buFont typeface="Arial" panose="020B0604020202020204" pitchFamily="34" charset="0"/>
            <a:buChar char="•"/>
          </a:pPr>
          <a:r>
            <a:rPr lang="fr" sz="1400" b="0" i="0" u="none" baseline="0"/>
            <a:t>Les activités de mobilisation sociale n'ont pas été correctement planifiées et surveillées.</a:t>
          </a:r>
          <a:endParaRPr lang="fr" sz="1400"/>
        </a:p>
      </dgm:t>
    </dgm:pt>
    <dgm:pt modelId="{368A7E86-F6A2-4EF6-8FE4-FC1B382C003B}" type="parTrans" cxnId="{4BF33AE3-C503-498D-ADC8-756A0DDF7D1F}">
      <dgm:prSet/>
      <dgm:spPr/>
      <dgm:t>
        <a:bodyPr/>
        <a:lstStyle/>
        <a:p>
          <a:endParaRPr lang="fr"/>
        </a:p>
      </dgm:t>
    </dgm:pt>
    <dgm:pt modelId="{BC8CDD42-D15B-4AE7-8626-728C26889452}" type="sibTrans" cxnId="{4BF33AE3-C503-498D-ADC8-756A0DDF7D1F}">
      <dgm:prSet/>
      <dgm:spPr/>
      <dgm:t>
        <a:bodyPr/>
        <a:lstStyle/>
        <a:p>
          <a:endParaRPr lang="fr"/>
        </a:p>
      </dgm:t>
    </dgm:pt>
    <dgm:pt modelId="{5A191BA9-CC84-42A0-A3BD-07E24A78710F}">
      <dgm:prSet custT="1"/>
      <dgm:spPr/>
      <dgm:t>
        <a:bodyPr/>
        <a:lstStyle/>
        <a:p>
          <a:pPr algn="ctr" rtl="0"/>
          <a:r>
            <a:rPr lang="fr" sz="1400" b="0" i="0" u="none" baseline="0"/>
            <a:t>L'équipe nationale de supervision, avec des experts en vaccination, a effectué de fréquentes visites dans les établissements de santé, les sites de vaccination, les parcs industriels, les écoles et les collèges afin d'identifier les causes profondes de la faible adoption des vaccins​</a:t>
          </a:r>
          <a:endParaRPr lang="fr" sz="1400"/>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D82D8C5C-51CE-40BA-ABEA-AE0D86EE8780}">
      <dgm:prSet custT="1"/>
      <dgm:spPr/>
      <dgm:t>
        <a:bodyPr/>
        <a:lstStyle/>
        <a:p>
          <a:pPr algn="ctr" rtl="0"/>
          <a:r>
            <a:rPr lang="fr" sz="1400" b="0" i="0" u="none" baseline="0" dirty="0"/>
            <a:t>Le plaidoyer a été mené au niveau communautaire, en utilisant des messages ciblés de mobilisation sociale.​</a:t>
          </a:r>
          <a:endParaRPr lang="fr" sz="1400" dirty="0"/>
        </a:p>
      </dgm:t>
    </dgm:pt>
    <dgm:pt modelId="{40169A9A-FDE9-4EBD-8E44-40FDB4024406}" type="parTrans" cxnId="{C8734787-269A-4646-BC7A-80B4F1C6FF80}">
      <dgm:prSet/>
      <dgm:spPr/>
      <dgm:t>
        <a:bodyPr/>
        <a:lstStyle/>
        <a:p>
          <a:endParaRPr lang="fr"/>
        </a:p>
      </dgm:t>
    </dgm:pt>
    <dgm:pt modelId="{960C5158-F93E-4B30-8131-7EFB1A7DB3FD}" type="sibTrans" cxnId="{C8734787-269A-4646-BC7A-80B4F1C6FF80}">
      <dgm:prSet/>
      <dgm:spPr/>
      <dgm:t>
        <a:bodyPr/>
        <a:lstStyle/>
        <a:p>
          <a:endParaRPr lang="fr"/>
        </a:p>
      </dgm:t>
    </dgm:pt>
    <dgm:pt modelId="{5DCC7882-2619-445D-96B1-EAF88CCE8F5D}">
      <dgm:prSet custT="1"/>
      <dgm:spPr/>
      <dgm:t>
        <a:bodyPr/>
        <a:lstStyle/>
        <a:p>
          <a:pPr algn="ctr" rtl="0"/>
          <a:r>
            <a:rPr lang="fr" sz="1400" b="0" i="0" u="none" baseline="0"/>
            <a:t>Plusieurs sites temporaires de vaccination ont été ouverts dans des endroits comme des écoles, des bureaux, des gares routières</a:t>
          </a:r>
          <a:endParaRPr lang="fr" sz="1400"/>
        </a:p>
      </dgm:t>
    </dgm:pt>
    <dgm:pt modelId="{35B2899E-7371-4FDD-9EC2-B2281B10CEB5}" type="parTrans" cxnId="{64CA41EE-B6DC-43FC-BF20-992582F1E2FD}">
      <dgm:prSet/>
      <dgm:spPr/>
      <dgm:t>
        <a:bodyPr/>
        <a:lstStyle/>
        <a:p>
          <a:endParaRPr lang="fr"/>
        </a:p>
      </dgm:t>
    </dgm:pt>
    <dgm:pt modelId="{B7026978-B528-4F4F-A601-576F93E4347B}" type="sibTrans" cxnId="{64CA41EE-B6DC-43FC-BF20-992582F1E2FD}">
      <dgm:prSet/>
      <dgm:spPr/>
      <dgm:t>
        <a:bodyPr/>
        <a:lstStyle/>
        <a:p>
          <a:endParaRPr lang="fr"/>
        </a:p>
      </dgm:t>
    </dgm:pt>
    <dgm:pt modelId="{9AEB8AF9-BB24-41C6-A526-0BBEDE3612BC}">
      <dgm:prSet phldrT="[Text]" custT="1"/>
      <dgm:spPr/>
      <dgm:t>
        <a:bodyPr/>
        <a:lstStyle/>
        <a:p>
          <a:pPr algn="ctr" rtl="0">
            <a:buFont typeface="Arial" panose="020B0604020202020204" pitchFamily="34" charset="0"/>
            <a:buChar char="•"/>
          </a:pPr>
          <a:r>
            <a:rPr lang="fr" sz="1400" b="0" i="0" u="none" baseline="0"/>
            <a:t>L'Éthiopie a adopté une stratégie de campagnes de vaccination de masse pour accélérer l'adoption de la vaccination contre la COVID-19.</a:t>
          </a:r>
        </a:p>
      </dgm:t>
    </dgm:pt>
    <dgm:pt modelId="{21957EF8-A078-477C-926B-AB9F39B9BD5D}" type="parTrans" cxnId="{206F6BFF-C9A3-4134-BCB2-9355802A98AC}">
      <dgm:prSet/>
      <dgm:spPr/>
      <dgm:t>
        <a:bodyPr/>
        <a:lstStyle/>
        <a:p>
          <a:endParaRPr lang="fr"/>
        </a:p>
      </dgm:t>
    </dgm:pt>
    <dgm:pt modelId="{4DDB6573-F4BF-4D5D-8534-BB33343A8121}" type="sibTrans" cxnId="{206F6BFF-C9A3-4134-BCB2-9355802A98AC}">
      <dgm:prSet/>
      <dgm:spPr/>
      <dgm:t>
        <a:bodyPr/>
        <a:lstStyle/>
        <a:p>
          <a:endParaRPr lang="fr"/>
        </a:p>
      </dgm:t>
    </dgm:pt>
    <dgm:pt modelId="{785C445E-FB8D-4331-ACB6-EC33DB932B16}">
      <dgm:prSet custT="1"/>
      <dgm:spPr/>
      <dgm:t>
        <a:bodyPr/>
        <a:lstStyle/>
        <a:p>
          <a:pPr algn="ctr" rtl="0">
            <a:buFont typeface="Arial" panose="020B0604020202020204" pitchFamily="34" charset="0"/>
            <a:buChar char="•"/>
          </a:pPr>
          <a:r>
            <a:rPr lang="fr" sz="1400" b="0" i="0" u="none" baseline="0"/>
            <a:t>Les équipes de vaccination n'ont pas été en mesure d'atteindre les objectifs quotidiens dans les sites fixes et de sensibilisation.                            </a:t>
          </a:r>
          <a:endParaRPr lang="fr" sz="1400"/>
        </a:p>
      </dgm:t>
    </dgm:pt>
    <dgm:pt modelId="{A9D8ADC2-A801-48B5-9D30-9B7C4E909621}" type="parTrans" cxnId="{EBC9F64C-6ED4-4A26-BE27-9562123B90D3}">
      <dgm:prSet/>
      <dgm:spPr/>
      <dgm:t>
        <a:bodyPr/>
        <a:lstStyle/>
        <a:p>
          <a:endParaRPr lang="fr"/>
        </a:p>
      </dgm:t>
    </dgm:pt>
    <dgm:pt modelId="{7F4C1E3D-8D23-44FB-9A74-97CFDEFE14AB}" type="sibTrans" cxnId="{EBC9F64C-6ED4-4A26-BE27-9562123B90D3}">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0371">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559EAC12-9BB1-46DE-96C9-7F45501235DB}" type="presOf" srcId="{8153EC4F-6C8C-471D-A39B-06340D6F7AAE}" destId="{80F46D1E-8939-4D69-BDE1-B1C16F3C74E8}" srcOrd="0" destOrd="0" presId="urn:microsoft.com/office/officeart/2005/8/layout/vList5"/>
    <dgm:cxn modelId="{CF46CD4C-9B22-4CAF-83ED-604C0B8545D8}" type="presOf" srcId="{B7BCA17B-1BF1-46BC-B1C4-90CE93408728}" destId="{26A8BF07-0D8E-4300-9899-C64780806612}" srcOrd="0" destOrd="1" presId="urn:microsoft.com/office/officeart/2005/8/layout/vList5"/>
    <dgm:cxn modelId="{EBC9F64C-6ED4-4A26-BE27-9562123B90D3}" srcId="{4390CB50-5166-48D8-99CA-E386D0DB8E6E}" destId="{785C445E-FB8D-4331-ACB6-EC33DB932B16}" srcOrd="2" destOrd="0" parTransId="{A9D8ADC2-A801-48B5-9D30-9B7C4E909621}" sibTransId="{7F4C1E3D-8D23-44FB-9A74-97CFDEFE14AB}"/>
    <dgm:cxn modelId="{BB751751-56B4-467D-A9F6-59E04557F60C}" type="presOf" srcId="{92A0AF85-5BAA-497F-A9F7-5A3B34E9E4BE}" destId="{57B58D7B-DFD6-41FB-BE66-CD09EB811652}" srcOrd="0" destOrd="1"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C8734787-269A-4646-BC7A-80B4F1C6FF80}" srcId="{8153EC4F-6C8C-471D-A39B-06340D6F7AAE}" destId="{D82D8C5C-51CE-40BA-ABEA-AE0D86EE8780}" srcOrd="1" destOrd="0" parTransId="{40169A9A-FDE9-4EBD-8E44-40FDB4024406}" sibTransId="{960C5158-F93E-4B30-8131-7EFB1A7DB3FD}"/>
    <dgm:cxn modelId="{3DAA278A-DD1D-4EA4-8E3C-7B9B9532A361}" type="presOf" srcId="{5DCC7882-2619-445D-96B1-EAF88CCE8F5D}" destId="{A3463033-2E55-4A50-B868-0331C39926E2}" srcOrd="0" destOrd="2"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1" destOrd="0" parTransId="{3EF47883-8616-4E46-A7E7-6E105A5C70BC}" sibTransId="{129E9154-ACFF-4B01-9BC2-A896130884DC}"/>
    <dgm:cxn modelId="{94EAC2CA-10A4-4E70-B8F9-CDF30BA9C7D6}" type="presOf" srcId="{785C445E-FB8D-4331-ACB6-EC33DB932B16}" destId="{26A8BF07-0D8E-4300-9899-C64780806612}" srcOrd="0" destOrd="2" presId="urn:microsoft.com/office/officeart/2005/8/layout/vList5"/>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4BF33AE3-C503-498D-ADC8-756A0DDF7D1F}" srcId="{4390CB50-5166-48D8-99CA-E386D0DB8E6E}" destId="{B7BCA17B-1BF1-46BC-B1C4-90CE93408728}" srcOrd="1" destOrd="0" parTransId="{368A7E86-F6A2-4EF6-8FE4-FC1B382C003B}" sibTransId="{BC8CDD42-D15B-4AE7-8626-728C26889452}"/>
    <dgm:cxn modelId="{BBAB24E7-98EB-4CCF-A43A-E521FD83ADAD}" type="presOf" srcId="{D82D8C5C-51CE-40BA-ABEA-AE0D86EE8780}" destId="{A3463033-2E55-4A50-B868-0331C39926E2}" srcOrd="0" destOrd="1" presId="urn:microsoft.com/office/officeart/2005/8/layout/vList5"/>
    <dgm:cxn modelId="{64CA41EE-B6DC-43FC-BF20-992582F1E2FD}" srcId="{8153EC4F-6C8C-471D-A39B-06340D6F7AAE}" destId="{5DCC7882-2619-445D-96B1-EAF88CCE8F5D}" srcOrd="2" destOrd="0" parTransId="{35B2899E-7371-4FDD-9EC2-B2281B10CEB5}" sibTransId="{B7026978-B528-4F4F-A601-576F93E4347B}"/>
    <dgm:cxn modelId="{443B0AF4-6DD9-4F60-AFFC-FDDF98BB48A4}" type="presOf" srcId="{4390CB50-5166-48D8-99CA-E386D0DB8E6E}" destId="{C18FE2B4-240F-4400-B1DA-52196A864594}" srcOrd="0" destOrd="0" presId="urn:microsoft.com/office/officeart/2005/8/layout/vList5"/>
    <dgm:cxn modelId="{EADFCAF8-BB1E-456E-9377-476DF36C3C2C}" type="presOf" srcId="{9AEB8AF9-BB24-41C6-A526-0BBEDE3612BC}" destId="{57B58D7B-DFD6-41FB-BE66-CD09EB811652}" srcOrd="0" destOrd="0" presId="urn:microsoft.com/office/officeart/2005/8/layout/vList5"/>
    <dgm:cxn modelId="{206F6BFF-C9A3-4134-BCB2-9355802A98AC}" srcId="{8B418944-A43C-4CA5-8070-E07F6C584A8C}" destId="{9AEB8AF9-BB24-41C6-A526-0BBEDE3612BC}" srcOrd="0" destOrd="0" parTransId="{21957EF8-A078-477C-926B-AB9F39B9BD5D}" sibTransId="{4DDB6573-F4BF-4D5D-8534-BB33343A8121}"/>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Au Cameroun, l'adoption du vaccin était faible et moins de 2 % de la population avait terminé la première série de vaccination.</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Le conflit armé en cours et la relation tendue entre la population du Cameroun anglophone et le gouvernement ont contribué à la faible adoption de vaccins. </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a:t>Intégration des activités de demande de vaccins et de la conception centrée sur l'être humain dans les micro-plans.​</a:t>
          </a:r>
          <a:endParaRPr lang="fr" sz="1400"/>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B6A60EFF-ABDE-4361-B94D-3894683225B1}">
      <dgm:prSet phldrT="[Text]" custT="1"/>
      <dgm:spPr/>
      <dgm:t>
        <a:bodyPr/>
        <a:lstStyle/>
        <a:p>
          <a:pPr algn="ctr" rtl="0">
            <a:buFont typeface="Arial" panose="020B0604020202020204" pitchFamily="34" charset="0"/>
            <a:buChar char="•"/>
          </a:pPr>
          <a:r>
            <a:rPr lang="fr" sz="1400" b="0" i="0" u="none" baseline="0"/>
            <a:t>Les régions anglophones du pays avaient les taux les plus faibles d'adoption du vaccin contre la COVID-19, avec une couverture vaccinale primaire de seulement 0,8 % de la population dans le sud-ouest et de 0,67 % dans le nord-ouest du pays.  ​</a:t>
          </a:r>
          <a:endParaRPr lang="fr" sz="1400"/>
        </a:p>
      </dgm:t>
    </dgm:pt>
    <dgm:pt modelId="{EA5C4EB9-9359-42D8-AB9A-2B277584E361}" type="parTrans" cxnId="{5705FEA9-DFCC-4BF6-B0F5-2E1E93484483}">
      <dgm:prSet/>
      <dgm:spPr/>
      <dgm:t>
        <a:bodyPr/>
        <a:lstStyle/>
        <a:p>
          <a:endParaRPr lang="fr"/>
        </a:p>
      </dgm:t>
    </dgm:pt>
    <dgm:pt modelId="{9A1B8132-39AE-4801-B5C5-7421483BA5DE}" type="sibTrans" cxnId="{5705FEA9-DFCC-4BF6-B0F5-2E1E93484483}">
      <dgm:prSet/>
      <dgm:spPr/>
      <dgm:t>
        <a:bodyPr/>
        <a:lstStyle/>
        <a:p>
          <a:endParaRPr lang="fr"/>
        </a:p>
      </dgm:t>
    </dgm:pt>
    <dgm:pt modelId="{ACD8145A-7001-4244-90F2-66004464DF0B}">
      <dgm:prSet custT="1"/>
      <dgm:spPr/>
      <dgm:t>
        <a:bodyPr/>
        <a:lstStyle/>
        <a:p>
          <a:pPr algn="ctr" rtl="0">
            <a:buFont typeface="Arial" panose="020B0604020202020204" pitchFamily="34" charset="0"/>
            <a:buChar char="•"/>
          </a:pPr>
          <a:r>
            <a:rPr lang="fr" sz="1400" b="0" i="0" u="none" baseline="0"/>
            <a:t>Les ressources limitées et l'engagement du gouvernement dans ces régions ont rendu difficile le déploiement des interventions. </a:t>
          </a:r>
          <a:endParaRPr lang="fr" sz="1400"/>
        </a:p>
      </dgm:t>
    </dgm:pt>
    <dgm:pt modelId="{263F79AA-0F3B-4340-A246-B9B9F744AFEA}" type="parTrans" cxnId="{BEAE1963-FC93-43CC-BCCF-01B796D837A4}">
      <dgm:prSet/>
      <dgm:spPr/>
      <dgm:t>
        <a:bodyPr/>
        <a:lstStyle/>
        <a:p>
          <a:endParaRPr lang="fr"/>
        </a:p>
      </dgm:t>
    </dgm:pt>
    <dgm:pt modelId="{0DEDAA62-D6EB-4CB3-99B7-3597E552CBA0}" type="sibTrans" cxnId="{BEAE1963-FC93-43CC-BCCF-01B796D837A4}">
      <dgm:prSet/>
      <dgm:spPr/>
      <dgm:t>
        <a:bodyPr/>
        <a:lstStyle/>
        <a:p>
          <a:endParaRPr lang="fr"/>
        </a:p>
      </dgm:t>
    </dgm:pt>
    <dgm:pt modelId="{0988FCAA-151E-458A-A185-142D14878CF9}">
      <dgm:prSet custT="1"/>
      <dgm:spPr/>
      <dgm:t>
        <a:bodyPr/>
        <a:lstStyle/>
        <a:p>
          <a:pPr algn="ctr" rtl="0"/>
          <a:r>
            <a:rPr lang="fr" sz="1400" b="0" i="0" u="none" baseline="0"/>
            <a:t>Division de la population en groupes vulnérables et développement de stratégies de communication sur le changement de comportement social spécifiques à chaque groupe​</a:t>
          </a:r>
          <a:endParaRPr lang="fr" sz="1400"/>
        </a:p>
      </dgm:t>
    </dgm:pt>
    <dgm:pt modelId="{176C93ED-F676-49B9-BF3A-E1561F1FA821}" type="parTrans" cxnId="{06CE3324-8471-460F-BE53-DE310C109959}">
      <dgm:prSet/>
      <dgm:spPr/>
      <dgm:t>
        <a:bodyPr/>
        <a:lstStyle/>
        <a:p>
          <a:endParaRPr lang="fr"/>
        </a:p>
      </dgm:t>
    </dgm:pt>
    <dgm:pt modelId="{94E32652-EC6D-454F-9A25-85CE5CABA313}" type="sibTrans" cxnId="{06CE3324-8471-460F-BE53-DE310C109959}">
      <dgm:prSet/>
      <dgm:spPr/>
      <dgm:t>
        <a:bodyPr/>
        <a:lstStyle/>
        <a:p>
          <a:endParaRPr lang="fr"/>
        </a:p>
      </dgm:t>
    </dgm:pt>
    <dgm:pt modelId="{2056F076-E4E4-43DF-B5C1-57642E40E7C3}">
      <dgm:prSet custT="1"/>
      <dgm:spPr/>
      <dgm:t>
        <a:bodyPr/>
        <a:lstStyle/>
        <a:p>
          <a:pPr algn="ctr" rtl="0"/>
          <a:r>
            <a:rPr lang="fr" sz="1400" b="0" i="0" u="none" baseline="0" dirty="0"/>
            <a:t>Création de structures de dialogue communautaire dans des communautés sélectionnées et groupes de patients existants dans les centres de traitement du diabète</a:t>
          </a:r>
          <a:endParaRPr lang="fr" sz="1400" dirty="0"/>
        </a:p>
      </dgm:t>
    </dgm:pt>
    <dgm:pt modelId="{F121F0FC-E9AC-47F9-8581-69A523137BFF}" type="parTrans" cxnId="{18010231-450D-4F59-8800-6ADC92176A7E}">
      <dgm:prSet/>
      <dgm:spPr/>
      <dgm:t>
        <a:bodyPr/>
        <a:lstStyle/>
        <a:p>
          <a:endParaRPr lang="fr"/>
        </a:p>
      </dgm:t>
    </dgm:pt>
    <dgm:pt modelId="{4B54E0AE-E7BC-4897-ACC9-04B4588D992B}" type="sibTrans" cxnId="{18010231-450D-4F59-8800-6ADC92176A7E}">
      <dgm:prSet/>
      <dgm:spPr/>
      <dgm:t>
        <a:bodyPr/>
        <a:lstStyle/>
        <a:p>
          <a:endParaRPr lang="fr"/>
        </a:p>
      </dgm:t>
    </dgm:pt>
    <dgm:pt modelId="{110C9D4C-22CB-4125-A36F-ACB15CF3815C}">
      <dgm:prSet custT="1"/>
      <dgm:spPr/>
      <dgm:t>
        <a:bodyPr/>
        <a:lstStyle/>
        <a:p>
          <a:pPr algn="ctr" rtl="0"/>
          <a:r>
            <a:rPr lang="fr" sz="1400" b="0" i="0" u="none" baseline="0"/>
            <a:t>Value Health Africa (VAHA) a mis au point un outil de mesure de la confiance pour comprendre et suivre la confiance envers les vaccins.</a:t>
          </a:r>
          <a:endParaRPr lang="fr" sz="1400"/>
        </a:p>
      </dgm:t>
    </dgm:pt>
    <dgm:pt modelId="{068E86F4-3E08-4112-8474-A976C947B1FE}" type="parTrans" cxnId="{C1950C1F-454A-4AD8-89A2-E0AF26489AAD}">
      <dgm:prSet/>
      <dgm:spPr/>
      <dgm:t>
        <a:bodyPr/>
        <a:lstStyle/>
        <a:p>
          <a:endParaRPr lang="fr"/>
        </a:p>
      </dgm:t>
    </dgm:pt>
    <dgm:pt modelId="{24D5C3B5-7D78-415B-A9EB-A10AAF8E28EA}" type="sibTrans" cxnId="{C1950C1F-454A-4AD8-89A2-E0AF26489AAD}">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62729">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559EAC12-9BB1-46DE-96C9-7F45501235DB}" type="presOf" srcId="{8153EC4F-6C8C-471D-A39B-06340D6F7AAE}" destId="{80F46D1E-8939-4D69-BDE1-B1C16F3C74E8}" srcOrd="0" destOrd="0" presId="urn:microsoft.com/office/officeart/2005/8/layout/vList5"/>
    <dgm:cxn modelId="{C1950C1F-454A-4AD8-89A2-E0AF26489AAD}" srcId="{8153EC4F-6C8C-471D-A39B-06340D6F7AAE}" destId="{110C9D4C-22CB-4125-A36F-ACB15CF3815C}" srcOrd="3" destOrd="0" parTransId="{068E86F4-3E08-4112-8474-A976C947B1FE}" sibTransId="{24D5C3B5-7D78-415B-A9EB-A10AAF8E28EA}"/>
    <dgm:cxn modelId="{06CE3324-8471-460F-BE53-DE310C109959}" srcId="{8153EC4F-6C8C-471D-A39B-06340D6F7AAE}" destId="{0988FCAA-151E-458A-A185-142D14878CF9}" srcOrd="1" destOrd="0" parTransId="{176C93ED-F676-49B9-BF3A-E1561F1FA821}" sibTransId="{94E32652-EC6D-454F-9A25-85CE5CABA313}"/>
    <dgm:cxn modelId="{18010231-450D-4F59-8800-6ADC92176A7E}" srcId="{8153EC4F-6C8C-471D-A39B-06340D6F7AAE}" destId="{2056F076-E4E4-43DF-B5C1-57642E40E7C3}" srcOrd="2" destOrd="0" parTransId="{F121F0FC-E9AC-47F9-8581-69A523137BFF}" sibTransId="{4B54E0AE-E7BC-4897-ACC9-04B4588D992B}"/>
    <dgm:cxn modelId="{8AECB037-1196-4F41-AE63-AAF464E75DD5}" type="presOf" srcId="{2056F076-E4E4-43DF-B5C1-57642E40E7C3}" destId="{A3463033-2E55-4A50-B868-0331C39926E2}" srcOrd="0" destOrd="2" presId="urn:microsoft.com/office/officeart/2005/8/layout/vList5"/>
    <dgm:cxn modelId="{BEAE1963-FC93-43CC-BCCF-01B796D837A4}" srcId="{4390CB50-5166-48D8-99CA-E386D0DB8E6E}" destId="{ACD8145A-7001-4244-90F2-66004464DF0B}" srcOrd="1" destOrd="0" parTransId="{263F79AA-0F3B-4340-A246-B9B9F744AFEA}" sibTransId="{0DEDAA62-D6EB-4CB3-99B7-3597E552CBA0}"/>
    <dgm:cxn modelId="{BB751751-56B4-467D-A9F6-59E04557F60C}" type="presOf" srcId="{92A0AF85-5BAA-497F-A9F7-5A3B34E9E4BE}" destId="{57B58D7B-DFD6-41FB-BE66-CD09EB811652}" srcOrd="0" destOrd="0" presId="urn:microsoft.com/office/officeart/2005/8/layout/vList5"/>
    <dgm:cxn modelId="{86EB4071-01BF-45CF-93D8-AC3A482B74FB}" type="presOf" srcId="{110C9D4C-22CB-4125-A36F-ACB15CF3815C}" destId="{A3463033-2E55-4A50-B868-0331C39926E2}" srcOrd="0" destOrd="3"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5705FEA9-DFCC-4BF6-B0F5-2E1E93484483}" srcId="{8B418944-A43C-4CA5-8070-E07F6C584A8C}" destId="{B6A60EFF-ABDE-4361-B94D-3894683225B1}" srcOrd="1" destOrd="0" parTransId="{EA5C4EB9-9359-42D8-AB9A-2B277584E361}" sibTransId="{9A1B8132-39AE-4801-B5C5-7421483BA5DE}"/>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019E98C2-0DA4-4981-8E18-242146708C92}" type="presOf" srcId="{ACD8145A-7001-4244-90F2-66004464DF0B}" destId="{26A8BF07-0D8E-4300-9899-C64780806612}" srcOrd="0" destOrd="1" presId="urn:microsoft.com/office/officeart/2005/8/layout/vList5"/>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32538CE1-CD98-4913-B336-FDBEE530746D}" type="presOf" srcId="{0988FCAA-151E-458A-A185-142D14878CF9}" destId="{A3463033-2E55-4A50-B868-0331C39926E2}" srcOrd="0" destOrd="1" presId="urn:microsoft.com/office/officeart/2005/8/layout/vList5"/>
    <dgm:cxn modelId="{20D6B0E7-600E-43F6-8C69-62BF6A0EEDA1}" type="presOf" srcId="{B6A60EFF-ABDE-4361-B94D-3894683225B1}" destId="{57B58D7B-DFD6-41FB-BE66-CD09EB81165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Au début de l’année 2022, 15 % des personnes interrogées au Vietnam estimaient que le vaccin contre la COVID-19 était dangereux et 13 % pensaient que le vaccin était inefficace.​</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La réticence à l’égard des vaccins, alimentée en partie par la mésinformation et les lacunes en matière d'information, continue de menacer les efforts de vaccination.​</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dirty="0"/>
            <a:t> Le Vietnam a utilisé son observatoire de la demande de vaccination (VDO) pour surveiller les conversations publiques en ligne dans la langue locale afin d’identifier la mésinformation et de fournir des messages et des ressources créatives approuvés en guise de réponse</a:t>
          </a:r>
          <a:endParaRPr lang="fr" sz="1400" dirty="0"/>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C17AC970-2EB3-43CF-B2E5-579D20563E52}">
      <dgm:prSet custT="1"/>
      <dgm:spPr/>
      <dgm:t>
        <a:bodyPr/>
        <a:lstStyle/>
        <a:p>
          <a:pPr algn="ctr" rtl="0">
            <a:buFont typeface="Arial" panose="020B0604020202020204" pitchFamily="34" charset="0"/>
            <a:buChar char="•"/>
          </a:pPr>
          <a:r>
            <a:rPr lang="fr" sz="1400" b="0" i="0" u="none" baseline="0"/>
            <a:t>Les progrès de la vaccination des enfants de 5-12 ans et des doses de rappel chez les adultes étaient lents.​</a:t>
          </a:r>
          <a:endParaRPr lang="fr" sz="1400"/>
        </a:p>
      </dgm:t>
    </dgm:pt>
    <dgm:pt modelId="{DA5F48FD-402C-4C97-B0A8-FAC3AB1D5395}" type="parTrans" cxnId="{01AF61C6-A7D8-49CB-B1C0-AF4E7EB5C677}">
      <dgm:prSet/>
      <dgm:spPr/>
      <dgm:t>
        <a:bodyPr/>
        <a:lstStyle/>
        <a:p>
          <a:endParaRPr lang="fr"/>
        </a:p>
      </dgm:t>
    </dgm:pt>
    <dgm:pt modelId="{F00213CE-9B2A-4892-89D7-9A2DE3FD1AC5}" type="sibTrans" cxnId="{01AF61C6-A7D8-49CB-B1C0-AF4E7EB5C677}">
      <dgm:prSet/>
      <dgm:spPr/>
      <dgm:t>
        <a:bodyPr/>
        <a:lstStyle/>
        <a:p>
          <a:endParaRPr lang="fr"/>
        </a:p>
      </dgm:t>
    </dgm:pt>
    <dgm:pt modelId="{D0F9133D-71F8-4A07-9517-2FB34DCE08C7}">
      <dgm:prSet custT="1"/>
      <dgm:spPr/>
      <dgm:t>
        <a:bodyPr/>
        <a:lstStyle/>
        <a:p>
          <a:pPr algn="ctr" rtl="0"/>
          <a:r>
            <a:rPr lang="fr" sz="1400" b="0" i="0" u="none" baseline="0"/>
            <a:t>Un plan de travail triennal comprenant la campagne médiatique « Safe Journeys », qui met l'accent sur la démystification des mythes sur les vaccins contre la COVID-19.​​</a:t>
          </a:r>
          <a:endParaRPr lang="fr" sz="1400"/>
        </a:p>
      </dgm:t>
    </dgm:pt>
    <dgm:pt modelId="{DA574E3F-C554-4C8C-BAC7-02BCEC97D40F}" type="parTrans" cxnId="{B088B60E-72F6-4142-BC30-F6BDE80D6975}">
      <dgm:prSet/>
      <dgm:spPr/>
      <dgm:t>
        <a:bodyPr/>
        <a:lstStyle/>
        <a:p>
          <a:endParaRPr lang="fr"/>
        </a:p>
      </dgm:t>
    </dgm:pt>
    <dgm:pt modelId="{F465A4C4-C524-4E4E-856F-86793D3848B2}" type="sibTrans" cxnId="{B088B60E-72F6-4142-BC30-F6BDE80D6975}">
      <dgm:prSet/>
      <dgm:spPr/>
      <dgm:t>
        <a:bodyPr/>
        <a:lstStyle/>
        <a:p>
          <a:endParaRPr lang="fr"/>
        </a:p>
      </dgm:t>
    </dgm:pt>
    <dgm:pt modelId="{C12E515C-4474-4348-8268-E6168E9380DB}">
      <dgm:prSet custT="1"/>
      <dgm:spPr/>
      <dgm:t>
        <a:bodyPr/>
        <a:lstStyle/>
        <a:p>
          <a:pPr algn="ctr" rtl="0"/>
          <a:r>
            <a:rPr lang="fr" sz="1400" b="0" i="0" u="none" baseline="0"/>
            <a:t>Renforcement des capacités et assistance technique aux agents de santé pour répondre à la mésinformation.​</a:t>
          </a:r>
          <a:endParaRPr lang="fr" sz="1400"/>
        </a:p>
      </dgm:t>
    </dgm:pt>
    <dgm:pt modelId="{7830C1D6-973B-45C9-93AB-7034D84F80EE}" type="parTrans" cxnId="{D0352154-40BD-429E-96CA-75C61E064884}">
      <dgm:prSet/>
      <dgm:spPr/>
      <dgm:t>
        <a:bodyPr/>
        <a:lstStyle/>
        <a:p>
          <a:endParaRPr lang="fr"/>
        </a:p>
      </dgm:t>
    </dgm:pt>
    <dgm:pt modelId="{A693B611-7569-4284-9E28-9F2F6467C9C3}" type="sibTrans" cxnId="{D0352154-40BD-429E-96CA-75C61E064884}">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0371">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B088B60E-72F6-4142-BC30-F6BDE80D6975}" srcId="{8153EC4F-6C8C-471D-A39B-06340D6F7AAE}" destId="{D0F9133D-71F8-4A07-9517-2FB34DCE08C7}" srcOrd="2" destOrd="0" parTransId="{DA574E3F-C554-4C8C-BAC7-02BCEC97D40F}" sibTransId="{F465A4C4-C524-4E4E-856F-86793D3848B2}"/>
    <dgm:cxn modelId="{559EAC12-9BB1-46DE-96C9-7F45501235DB}" type="presOf" srcId="{8153EC4F-6C8C-471D-A39B-06340D6F7AAE}" destId="{80F46D1E-8939-4D69-BDE1-B1C16F3C74E8}" srcOrd="0" destOrd="0" presId="urn:microsoft.com/office/officeart/2005/8/layout/vList5"/>
    <dgm:cxn modelId="{BB751751-56B4-467D-A9F6-59E04557F60C}" type="presOf" srcId="{92A0AF85-5BAA-497F-A9F7-5A3B34E9E4BE}" destId="{57B58D7B-DFD6-41FB-BE66-CD09EB811652}" srcOrd="0" destOrd="0" presId="urn:microsoft.com/office/officeart/2005/8/layout/vList5"/>
    <dgm:cxn modelId="{D0352154-40BD-429E-96CA-75C61E064884}" srcId="{8153EC4F-6C8C-471D-A39B-06340D6F7AAE}" destId="{C12E515C-4474-4348-8268-E6168E9380DB}" srcOrd="1" destOrd="0" parTransId="{7830C1D6-973B-45C9-93AB-7034D84F80EE}" sibTransId="{A693B611-7569-4284-9E28-9F2F6467C9C3}"/>
    <dgm:cxn modelId="{86F95D54-3F8A-4325-B387-6666BDF2D556}" type="presOf" srcId="{C17AC970-2EB3-43CF-B2E5-579D20563E52}" destId="{57B58D7B-DFD6-41FB-BE66-CD09EB811652}" srcOrd="0" destOrd="1" presId="urn:microsoft.com/office/officeart/2005/8/layout/vList5"/>
    <dgm:cxn modelId="{214D5354-A2A2-4D1D-9F98-703C12260274}" type="presOf" srcId="{D0F9133D-71F8-4A07-9517-2FB34DCE08C7}" destId="{A3463033-2E55-4A50-B868-0331C39926E2}" srcOrd="0" destOrd="2"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5A1A478D-25DB-4235-BDDD-4BE1EA889DCE}" type="presOf" srcId="{C12E515C-4474-4348-8268-E6168E9380DB}" destId="{A3463033-2E55-4A50-B868-0331C39926E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01AF61C6-A7D8-49CB-B1C0-AF4E7EB5C677}" srcId="{8B418944-A43C-4CA5-8070-E07F6C584A8C}" destId="{C17AC970-2EB3-43CF-B2E5-579D20563E52}" srcOrd="1" destOrd="0" parTransId="{DA5F48FD-402C-4C97-B0A8-FAC3AB1D5395}" sibTransId="{F00213CE-9B2A-4892-89D7-9A2DE3FD1AC5}"/>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Depuis les débuts de la campagne de vaccination en Côte d’Ivoire au début de l’année 2021, les progrès ont été lents, la couverture n’étant pas à la hauteur de l’objectif identifié par l’OMS, à savoir de vacciner 70 % de la population d’ici juin 2022.​</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Les Ivoiriens hésitent encore à se faire vacciner, par crainte des effets indésirables perçus du vaccin sur la fertilité, associés à une perception à faible risque de COVID-19.​</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a:t>Utilisation d'un système de gestion des rumeurs qui regroupe et résume les rumeurs provenant des informateurs communautaires, des réseaux sociaux et de la directive nationale chaque mois.​</a:t>
          </a:r>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10D8F493-A112-416E-A3E1-8B3B5E82D405}">
      <dgm:prSet custT="1"/>
      <dgm:spPr/>
      <dgm:t>
        <a:bodyPr/>
        <a:lstStyle/>
        <a:p>
          <a:pPr algn="ctr" rtl="0">
            <a:buFont typeface="Arial" panose="020B0604020202020204" pitchFamily="34" charset="0"/>
            <a:buNone/>
          </a:pPr>
          <a:endParaRPr lang="fr" sz="1400"/>
        </a:p>
      </dgm:t>
    </dgm:pt>
    <dgm:pt modelId="{465428E4-61AA-47EC-BBA4-512C4431E245}" type="parTrans" cxnId="{69884DF8-5129-4978-A94C-F7A48B39DFF8}">
      <dgm:prSet/>
      <dgm:spPr/>
      <dgm:t>
        <a:bodyPr/>
        <a:lstStyle/>
        <a:p>
          <a:endParaRPr lang="fr"/>
        </a:p>
      </dgm:t>
    </dgm:pt>
    <dgm:pt modelId="{FE45C9E3-32F3-4FD0-8B92-143596BC4E0B}" type="sibTrans" cxnId="{69884DF8-5129-4978-A94C-F7A48B39DFF8}">
      <dgm:prSet/>
      <dgm:spPr/>
      <dgm:t>
        <a:bodyPr/>
        <a:lstStyle/>
        <a:p>
          <a:endParaRPr lang="fr"/>
        </a:p>
      </dgm:t>
    </dgm:pt>
    <dgm:pt modelId="{2FA56FCF-0639-43A3-B30F-1B8AC8428F42}">
      <dgm:prSet custT="1"/>
      <dgm:spPr/>
      <dgm:t>
        <a:bodyPr/>
        <a:lstStyle/>
        <a:p>
          <a:pPr algn="ctr" rtl="0"/>
          <a:r>
            <a:rPr lang="fr" sz="1400" b="0" i="0" u="none" baseline="0"/>
            <a:t>Campagne radiophonique intensive pendant la période des fêtes de décembre pour lutter contre la mésinformation et encourager la poursuite des comportements de prévention.​</a:t>
          </a:r>
        </a:p>
      </dgm:t>
    </dgm:pt>
    <dgm:pt modelId="{F090634D-4D94-410D-8CAE-5045A949BE8B}" type="parTrans" cxnId="{323B119F-24F1-4D93-8867-C1163F6F61BE}">
      <dgm:prSet/>
      <dgm:spPr/>
      <dgm:t>
        <a:bodyPr/>
        <a:lstStyle/>
        <a:p>
          <a:endParaRPr lang="fr"/>
        </a:p>
      </dgm:t>
    </dgm:pt>
    <dgm:pt modelId="{6C17815A-F784-4C24-AEFD-86131A466827}" type="sibTrans" cxnId="{323B119F-24F1-4D93-8867-C1163F6F61BE}">
      <dgm:prSet/>
      <dgm:spPr/>
      <dgm:t>
        <a:bodyPr/>
        <a:lstStyle/>
        <a:p>
          <a:endParaRPr lang="fr"/>
        </a:p>
      </dgm:t>
    </dgm:pt>
    <dgm:pt modelId="{666A58B9-D1E9-4F85-B19E-CAE02C642843}">
      <dgm:prSet custT="1"/>
      <dgm:spPr/>
      <dgm:t>
        <a:bodyPr/>
        <a:lstStyle/>
        <a:p>
          <a:pPr algn="ctr" rtl="0"/>
          <a:r>
            <a:rPr lang="fr" sz="1400" b="0" i="0" u="none" baseline="0"/>
            <a:t>Des spots télévisuels répondant aux rumeurs et aux préoccupations publiques courantes, y compris la peur des effets secondaires.</a:t>
          </a:r>
        </a:p>
      </dgm:t>
    </dgm:pt>
    <dgm:pt modelId="{F58991B0-29F9-4207-88E0-9BCB0D3B34D4}" type="parTrans" cxnId="{7304609B-686F-4395-91EA-38DAE69BF03F}">
      <dgm:prSet/>
      <dgm:spPr/>
      <dgm:t>
        <a:bodyPr/>
        <a:lstStyle/>
        <a:p>
          <a:endParaRPr lang="fr"/>
        </a:p>
      </dgm:t>
    </dgm:pt>
    <dgm:pt modelId="{BAA6BCCA-DE42-4C2A-915C-309B0621FB56}" type="sibTrans" cxnId="{7304609B-686F-4395-91EA-38DAE69BF03F}">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559EAC12-9BB1-46DE-96C9-7F45501235DB}" type="presOf" srcId="{8153EC4F-6C8C-471D-A39B-06340D6F7AAE}" destId="{80F46D1E-8939-4D69-BDE1-B1C16F3C74E8}" srcOrd="0" destOrd="0" presId="urn:microsoft.com/office/officeart/2005/8/layout/vList5"/>
    <dgm:cxn modelId="{BB751751-56B4-467D-A9F6-59E04557F60C}" type="presOf" srcId="{92A0AF85-5BAA-497F-A9F7-5A3B34E9E4BE}" destId="{57B58D7B-DFD6-41FB-BE66-CD09EB811652}" srcOrd="0" destOrd="0"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35914F7E-46CB-4DA6-B1E1-4D80A4F9AB3F}" type="presOf" srcId="{666A58B9-D1E9-4F85-B19E-CAE02C642843}" destId="{A3463033-2E55-4A50-B868-0331C39926E2}" srcOrd="0" destOrd="2"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7E1C818A-769F-4DB3-B800-F779CDF0941C}" type="presOf" srcId="{2FA56FCF-0639-43A3-B30F-1B8AC8428F42}" destId="{A3463033-2E55-4A50-B868-0331C39926E2}" srcOrd="0" destOrd="1" presId="urn:microsoft.com/office/officeart/2005/8/layout/vList5"/>
    <dgm:cxn modelId="{F4B6E78A-4F5E-4DAD-8927-6FE2E31DC773}" type="presOf" srcId="{10D8F493-A112-416E-A3E1-8B3B5E82D405}" destId="{57B58D7B-DFD6-41FB-BE66-CD09EB811652}" srcOrd="0" destOrd="1" presId="urn:microsoft.com/office/officeart/2005/8/layout/vList5"/>
    <dgm:cxn modelId="{7304609B-686F-4395-91EA-38DAE69BF03F}" srcId="{8153EC4F-6C8C-471D-A39B-06340D6F7AAE}" destId="{666A58B9-D1E9-4F85-B19E-CAE02C642843}" srcOrd="2" destOrd="0" parTransId="{F58991B0-29F9-4207-88E0-9BCB0D3B34D4}" sibTransId="{BAA6BCCA-DE42-4C2A-915C-309B0621FB56}"/>
    <dgm:cxn modelId="{323B119F-24F1-4D93-8867-C1163F6F61BE}" srcId="{8153EC4F-6C8C-471D-A39B-06340D6F7AAE}" destId="{2FA56FCF-0639-43A3-B30F-1B8AC8428F42}" srcOrd="1" destOrd="0" parTransId="{F090634D-4D94-410D-8CAE-5045A949BE8B}" sibTransId="{6C17815A-F784-4C24-AEFD-86131A466827}"/>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443B0AF4-6DD9-4F60-AFFC-FDDF98BB48A4}" type="presOf" srcId="{4390CB50-5166-48D8-99CA-E386D0DB8E6E}" destId="{C18FE2B4-240F-4400-B1DA-52196A864594}" srcOrd="0" destOrd="0" presId="urn:microsoft.com/office/officeart/2005/8/layout/vList5"/>
    <dgm:cxn modelId="{69884DF8-5129-4978-A94C-F7A48B39DFF8}" srcId="{8B418944-A43C-4CA5-8070-E07F6C584A8C}" destId="{10D8F493-A112-416E-A3E1-8B3B5E82D405}" srcOrd="1" destOrd="0" parTransId="{465428E4-61AA-47EC-BBA4-512C4431E245}" sibTransId="{FE45C9E3-32F3-4FD0-8B92-143596BC4E0B}"/>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Le 10 mars 2021, les îles Fidji ont lancé le programme de vaccination contre la COVID-19 pour les travailleurs de première ligne, avec un changement de stratégie pour inclure toutes les personnes de plus de 18 ans.</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Faible taux d'adoption du vaccin malgré une intensification des mesures de RCCE visant les personnes de plus de 60 ans et les personnes handicapées.​</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a:t>Création d'un sous-groupe dédié à l'écoute sociale dans le cadre du groupe de travail multipartenaires sur les mesures de RCCE. </a:t>
          </a:r>
          <a:endParaRPr lang="fr" sz="1400"/>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75325A88-9ED3-4ADB-9062-EFE1EA4F548B}">
      <dgm:prSet custT="1"/>
      <dgm:spPr/>
      <dgm:t>
        <a:bodyPr/>
        <a:lstStyle/>
        <a:p>
          <a:pPr algn="ctr" rtl="0">
            <a:buFont typeface="Arial" panose="020B0604020202020204" pitchFamily="34" charset="0"/>
            <a:buChar char="•"/>
          </a:pPr>
          <a:r>
            <a:rPr lang="fr" sz="1400" b="0" i="0" u="none" baseline="0"/>
            <a:t>Idées fausses et mésinformation sur la vaccination des femmes enceintes au plus fort de la transmission communautaire.​</a:t>
          </a:r>
          <a:endParaRPr lang="fr" sz="1400"/>
        </a:p>
      </dgm:t>
    </dgm:pt>
    <dgm:pt modelId="{94BDA2BC-9AE9-47F2-97A7-CF4C572BCB94}" type="parTrans" cxnId="{0D957B63-F54B-4D64-9582-2CD776D8013C}">
      <dgm:prSet/>
      <dgm:spPr/>
      <dgm:t>
        <a:bodyPr/>
        <a:lstStyle/>
        <a:p>
          <a:endParaRPr lang="fr"/>
        </a:p>
      </dgm:t>
    </dgm:pt>
    <dgm:pt modelId="{1FFCF19B-B12B-4E24-BB0B-9C738A1705F4}" type="sibTrans" cxnId="{0D957B63-F54B-4D64-9582-2CD776D8013C}">
      <dgm:prSet/>
      <dgm:spPr/>
      <dgm:t>
        <a:bodyPr/>
        <a:lstStyle/>
        <a:p>
          <a:endParaRPr lang="fr"/>
        </a:p>
      </dgm:t>
    </dgm:pt>
    <dgm:pt modelId="{1424CA58-B5B1-49B0-9FD8-56DD55B78855}">
      <dgm:prSet custT="1"/>
      <dgm:spPr/>
      <dgm:t>
        <a:bodyPr/>
        <a:lstStyle/>
        <a:p>
          <a:pPr algn="ctr" rtl="0"/>
          <a:r>
            <a:rPr lang="fr" sz="1400" b="0" i="0" u="none" baseline="0" dirty="0"/>
            <a:t>Triangulation des commentaires de la communauté provenant de sources en ligne et hors ligne.</a:t>
          </a:r>
          <a:endParaRPr lang="fr" sz="1400" dirty="0"/>
        </a:p>
      </dgm:t>
    </dgm:pt>
    <dgm:pt modelId="{F21D0BF4-AE55-48DF-B716-41B53C33B931}" type="parTrans" cxnId="{1DE4259D-8C7F-4FF1-9140-1B2FECAC1326}">
      <dgm:prSet/>
      <dgm:spPr/>
      <dgm:t>
        <a:bodyPr/>
        <a:lstStyle/>
        <a:p>
          <a:endParaRPr lang="fr"/>
        </a:p>
      </dgm:t>
    </dgm:pt>
    <dgm:pt modelId="{35E52A13-2EA9-4822-94E0-CB84C7EBA7AE}" type="sibTrans" cxnId="{1DE4259D-8C7F-4FF1-9140-1B2FECAC1326}">
      <dgm:prSet/>
      <dgm:spPr/>
      <dgm:t>
        <a:bodyPr/>
        <a:lstStyle/>
        <a:p>
          <a:endParaRPr lang="fr"/>
        </a:p>
      </dgm:t>
    </dgm:pt>
    <dgm:pt modelId="{44A2BB4D-95A1-4F24-BB1F-BC0D34B93ECA}">
      <dgm:prSet custT="1"/>
      <dgm:spPr/>
      <dgm:t>
        <a:bodyPr/>
        <a:lstStyle/>
        <a:p>
          <a:pPr algn="ctr" rtl="0"/>
          <a:r>
            <a:rPr lang="fr" sz="1400" b="0" i="0" u="none" baseline="0" dirty="0"/>
            <a:t>Intégration de la vaccination aux services​ anté-nataux de routine.                                                         </a:t>
          </a:r>
          <a:endParaRPr lang="fr" sz="1400" dirty="0"/>
        </a:p>
      </dgm:t>
    </dgm:pt>
    <dgm:pt modelId="{9E1EA0C7-AF53-4817-A6CB-C9C7B51A6BCA}" type="parTrans" cxnId="{53DF86F7-4A72-4E5D-963E-3E9BCF1E6E4D}">
      <dgm:prSet/>
      <dgm:spPr/>
      <dgm:t>
        <a:bodyPr/>
        <a:lstStyle/>
        <a:p>
          <a:endParaRPr lang="fr"/>
        </a:p>
      </dgm:t>
    </dgm:pt>
    <dgm:pt modelId="{454606E6-8AA4-41EB-AC04-38861F90ED93}" type="sibTrans" cxnId="{53DF86F7-4A72-4E5D-963E-3E9BCF1E6E4D}">
      <dgm:prSet/>
      <dgm:spPr/>
      <dgm:t>
        <a:bodyPr/>
        <a:lstStyle/>
        <a:p>
          <a:endParaRPr lang="fr"/>
        </a:p>
      </dgm:t>
    </dgm:pt>
    <dgm:pt modelId="{334D9F67-4699-4A9B-AC76-442C9EE8A051}">
      <dgm:prSet custT="1"/>
      <dgm:spPr/>
      <dgm:t>
        <a:bodyPr/>
        <a:lstStyle/>
        <a:p>
          <a:pPr algn="ctr" rtl="0"/>
          <a:r>
            <a:rPr lang="fr" sz="1400" b="0" i="0" u="none" baseline="0"/>
            <a:t>Sites de vaccination au volant pour faciliter l'accès aux personnes âgées et aux personnes handicapées</a:t>
          </a:r>
          <a:endParaRPr lang="fr" sz="1400"/>
        </a:p>
      </dgm:t>
    </dgm:pt>
    <dgm:pt modelId="{CFDA9F17-DC2F-4FE3-8033-4E6FC710C89C}" type="parTrans" cxnId="{C424C261-4BB8-49DF-94A6-53048C5EFCDE}">
      <dgm:prSet/>
      <dgm:spPr/>
      <dgm:t>
        <a:bodyPr/>
        <a:lstStyle/>
        <a:p>
          <a:endParaRPr lang="fr"/>
        </a:p>
      </dgm:t>
    </dgm:pt>
    <dgm:pt modelId="{4B4F19BE-0218-42AA-A863-3838115F0AB0}" type="sibTrans" cxnId="{C424C261-4BB8-49DF-94A6-53048C5EFCDE}">
      <dgm:prSet/>
      <dgm:spPr/>
      <dgm:t>
        <a:bodyPr/>
        <a:lstStyle/>
        <a:p>
          <a:endParaRPr lang="fr"/>
        </a:p>
      </dgm:t>
    </dgm:pt>
    <dgm:pt modelId="{4A08BF2A-A83A-4736-BD58-7F5F15B0C95C}">
      <dgm:prSet phldrT="[Text]" custT="1"/>
      <dgm:spPr/>
      <dgm:t>
        <a:bodyPr/>
        <a:lstStyle/>
        <a:p>
          <a:pPr algn="ctr" rtl="0">
            <a:buFont typeface="Arial" panose="020B0604020202020204" pitchFamily="34" charset="0"/>
            <a:buChar char="•"/>
          </a:pPr>
          <a:r>
            <a:rPr lang="fr" sz="1400" b="0" i="0" u="none" baseline="0"/>
            <a:t>Le Fidji a signalé son premier cas communautaire de COVID-19 le 19 avril 2021, en raison d'une violation du protocole.​</a:t>
          </a:r>
          <a:endParaRPr lang="fr" sz="1400"/>
        </a:p>
      </dgm:t>
    </dgm:pt>
    <dgm:pt modelId="{4ED516FC-4B55-409E-89C3-D26837AFF04E}" type="parTrans" cxnId="{82D8C9CD-FA12-41A3-B3D1-2E12B5AF0646}">
      <dgm:prSet/>
      <dgm:spPr/>
      <dgm:t>
        <a:bodyPr/>
        <a:lstStyle/>
        <a:p>
          <a:endParaRPr lang="fr"/>
        </a:p>
      </dgm:t>
    </dgm:pt>
    <dgm:pt modelId="{17273935-6ACC-4AF6-B3AC-25155865F09D}" type="sibTrans" cxnId="{82D8C9CD-FA12-41A3-B3D1-2E12B5AF0646}">
      <dgm:prSet/>
      <dgm:spPr/>
      <dgm:t>
        <a:bodyPr/>
        <a:lstStyle/>
        <a:p>
          <a:endParaRPr lang="fr"/>
        </a:p>
      </dgm:t>
    </dgm:pt>
    <dgm:pt modelId="{A1A26D8F-0BA8-4DA6-BB38-ED9712C4CD52}">
      <dgm:prSet custT="1"/>
      <dgm:spPr/>
      <dgm:t>
        <a:bodyPr/>
        <a:lstStyle/>
        <a:p>
          <a:pPr algn="ctr" rtl="0"/>
          <a:r>
            <a:rPr lang="fr" sz="1400" b="0" i="0" u="none" baseline="0"/>
            <a:t>Séance d'information quotidienne à l'équipe de gestion des incidents et au centre de commandement de la lutte contre la COVID-19 pour coordonner le travail des autres piliers de l’intervention.​</a:t>
          </a:r>
          <a:endParaRPr lang="fr" sz="1400"/>
        </a:p>
      </dgm:t>
    </dgm:pt>
    <dgm:pt modelId="{75D20571-E3B1-4E5E-BBD5-9BDD149A3A60}" type="parTrans" cxnId="{EF046083-6C78-4CA4-878A-5AFE8B7F9A34}">
      <dgm:prSet/>
      <dgm:spPr/>
      <dgm:t>
        <a:bodyPr/>
        <a:lstStyle/>
        <a:p>
          <a:endParaRPr lang="fr"/>
        </a:p>
      </dgm:t>
    </dgm:pt>
    <dgm:pt modelId="{0E13416C-56A2-4B61-B428-6B32A507CEC8}" type="sibTrans" cxnId="{EF046083-6C78-4CA4-878A-5AFE8B7F9A34}">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71807">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559EAC12-9BB1-46DE-96C9-7F45501235DB}" type="presOf" srcId="{8153EC4F-6C8C-471D-A39B-06340D6F7AAE}" destId="{80F46D1E-8939-4D69-BDE1-B1C16F3C74E8}" srcOrd="0" destOrd="0" presId="urn:microsoft.com/office/officeart/2005/8/layout/vList5"/>
    <dgm:cxn modelId="{FF1A7E1D-BEFF-42D4-BDCD-09E4662AA584}" type="presOf" srcId="{44A2BB4D-95A1-4F24-BB1F-BC0D34B93ECA}" destId="{A3463033-2E55-4A50-B868-0331C39926E2}" srcOrd="0" destOrd="3" presId="urn:microsoft.com/office/officeart/2005/8/layout/vList5"/>
    <dgm:cxn modelId="{C424C261-4BB8-49DF-94A6-53048C5EFCDE}" srcId="{8153EC4F-6C8C-471D-A39B-06340D6F7AAE}" destId="{334D9F67-4699-4A9B-AC76-442C9EE8A051}" srcOrd="4" destOrd="0" parTransId="{CFDA9F17-DC2F-4FE3-8033-4E6FC710C89C}" sibTransId="{4B4F19BE-0218-42AA-A863-3838115F0AB0}"/>
    <dgm:cxn modelId="{0D957B63-F54B-4D64-9582-2CD776D8013C}" srcId="{4390CB50-5166-48D8-99CA-E386D0DB8E6E}" destId="{75325A88-9ED3-4ADB-9062-EFE1EA4F548B}" srcOrd="1" destOrd="0" parTransId="{94BDA2BC-9AE9-47F2-97A7-CF4C572BCB94}" sibTransId="{1FFCF19B-B12B-4E24-BB0B-9C738A1705F4}"/>
    <dgm:cxn modelId="{44146869-B5DA-48A5-B800-13140C490A50}" type="presOf" srcId="{1424CA58-B5B1-49B0-9FD8-56DD55B78855}" destId="{A3463033-2E55-4A50-B868-0331C39926E2}" srcOrd="0" destOrd="1" presId="urn:microsoft.com/office/officeart/2005/8/layout/vList5"/>
    <dgm:cxn modelId="{D5181E6C-505E-4B25-8F6F-459FC27BE397}" type="presOf" srcId="{4A08BF2A-A83A-4736-BD58-7F5F15B0C95C}" destId="{57B58D7B-DFD6-41FB-BE66-CD09EB811652}" srcOrd="0" destOrd="1" presId="urn:microsoft.com/office/officeart/2005/8/layout/vList5"/>
    <dgm:cxn modelId="{BB751751-56B4-467D-A9F6-59E04557F60C}" type="presOf" srcId="{92A0AF85-5BAA-497F-A9F7-5A3B34E9E4BE}" destId="{57B58D7B-DFD6-41FB-BE66-CD09EB811652}" srcOrd="0" destOrd="0" presId="urn:microsoft.com/office/officeart/2005/8/layout/vList5"/>
    <dgm:cxn modelId="{4664E771-20E9-484D-8727-3298F36CE1FB}" type="presOf" srcId="{75325A88-9ED3-4ADB-9062-EFE1EA4F548B}" destId="{26A8BF07-0D8E-4300-9899-C64780806612}" srcOrd="0" destOrd="1"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EF046083-6C78-4CA4-878A-5AFE8B7F9A34}" srcId="{8153EC4F-6C8C-471D-A39B-06340D6F7AAE}" destId="{A1A26D8F-0BA8-4DA6-BB38-ED9712C4CD52}" srcOrd="2" destOrd="0" parTransId="{75D20571-E3B1-4E5E-BBD5-9BDD149A3A60}" sibTransId="{0E13416C-56A2-4B61-B428-6B32A507CEC8}"/>
    <dgm:cxn modelId="{8EE4EC87-346A-4D88-B37F-1D8EB38ACA73}" type="presOf" srcId="{A1A26D8F-0BA8-4DA6-BB38-ED9712C4CD52}" destId="{A3463033-2E55-4A50-B868-0331C39926E2}" srcOrd="0" destOrd="2" presId="urn:microsoft.com/office/officeart/2005/8/layout/vList5"/>
    <dgm:cxn modelId="{1DE4259D-8C7F-4FF1-9140-1B2FECAC1326}" srcId="{8153EC4F-6C8C-471D-A39B-06340D6F7AAE}" destId="{1424CA58-B5B1-49B0-9FD8-56DD55B78855}" srcOrd="1" destOrd="0" parTransId="{F21D0BF4-AE55-48DF-B716-41B53C33B931}" sibTransId="{35E52A13-2EA9-4822-94E0-CB84C7EBA7AE}"/>
    <dgm:cxn modelId="{6820649F-15E1-44DE-97F1-7569F6EA9962}" type="presOf" srcId="{334D9F67-4699-4A9B-AC76-442C9EE8A051}" destId="{A3463033-2E55-4A50-B868-0331C39926E2}" srcOrd="0" destOrd="4"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82D8C9CD-FA12-41A3-B3D1-2E12B5AF0646}" srcId="{8B418944-A43C-4CA5-8070-E07F6C584A8C}" destId="{4A08BF2A-A83A-4736-BD58-7F5F15B0C95C}" srcOrd="1" destOrd="0" parTransId="{4ED516FC-4B55-409E-89C3-D26837AFF04E}" sibTransId="{17273935-6ACC-4AF6-B3AC-25155865F09D}"/>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443B0AF4-6DD9-4F60-AFFC-FDDF98BB48A4}" type="presOf" srcId="{4390CB50-5166-48D8-99CA-E386D0DB8E6E}" destId="{C18FE2B4-240F-4400-B1DA-52196A864594}" srcOrd="0" destOrd="0" presId="urn:microsoft.com/office/officeart/2005/8/layout/vList5"/>
    <dgm:cxn modelId="{53DF86F7-4A72-4E5D-963E-3E9BCF1E6E4D}" srcId="{8153EC4F-6C8C-471D-A39B-06340D6F7AAE}" destId="{44A2BB4D-95A1-4F24-BB1F-BC0D34B93ECA}" srcOrd="3" destOrd="0" parTransId="{9E1EA0C7-AF53-4817-A6CB-C9C7B51A6BCA}" sibTransId="{454606E6-8AA4-41EB-AC04-38861F90ED93}"/>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En 2021, le public en ligne au Ghana a exprimé sa réticence à l'égard des vaccins en raison de la mésinformation liée à la COVID-19 par le biais des réseaux sociaux.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La mésinformation transmise par les réseaux sociaux a menacé l’acceptation des vaccins contre la COVID-19 et d’autres vaccins, y compris ceux contre la polio.​</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a:t>Campagne de communication ciblée sur les réseaux sociaux à l'intention des utilisateurs des réseaux sociaux au Ghana âgés de 18 à 45 ans.​ La campagne a été conçue en 3 étapes :​</a:t>
          </a:r>
          <a:endParaRPr lang="fr" sz="1400"/>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10D8F493-A112-416E-A3E1-8B3B5E82D405}">
      <dgm:prSet custT="1"/>
      <dgm:spPr/>
      <dgm:t>
        <a:bodyPr/>
        <a:lstStyle/>
        <a:p>
          <a:pPr algn="ctr" rtl="0">
            <a:buFont typeface="Arial" panose="020B0604020202020204" pitchFamily="34" charset="0"/>
            <a:buNone/>
          </a:pPr>
          <a:endParaRPr lang="fr" sz="1400"/>
        </a:p>
      </dgm:t>
    </dgm:pt>
    <dgm:pt modelId="{465428E4-61AA-47EC-BBA4-512C4431E245}" type="parTrans" cxnId="{69884DF8-5129-4978-A94C-F7A48B39DFF8}">
      <dgm:prSet/>
      <dgm:spPr/>
      <dgm:t>
        <a:bodyPr/>
        <a:lstStyle/>
        <a:p>
          <a:endParaRPr lang="fr"/>
        </a:p>
      </dgm:t>
    </dgm:pt>
    <dgm:pt modelId="{FE45C9E3-32F3-4FD0-8B92-143596BC4E0B}" type="sibTrans" cxnId="{69884DF8-5129-4978-A94C-F7A48B39DFF8}">
      <dgm:prSet/>
      <dgm:spPr/>
      <dgm:t>
        <a:bodyPr/>
        <a:lstStyle/>
        <a:p>
          <a:endParaRPr lang="fr"/>
        </a:p>
      </dgm:t>
    </dgm:pt>
    <dgm:pt modelId="{DD49209C-D6A9-4795-866F-E513D61322E4}">
      <dgm:prSet phldrT="[Text]" custT="1"/>
      <dgm:spPr/>
      <dgm:t>
        <a:bodyPr/>
        <a:lstStyle/>
        <a:p>
          <a:pPr algn="ctr" rtl="0">
            <a:buFont typeface="Arial" panose="020B0604020202020204" pitchFamily="34" charset="0"/>
            <a:buChar char="•"/>
          </a:pPr>
          <a:r>
            <a:rPr lang="fr" sz="1400" b="0" i="0" u="none" baseline="0"/>
            <a:t>Il y avait un risque immédiat que cela puisse conduire à des refus généralisés de vaccins tant pour les vaccins contre la COVID-19 que pour les vaccins contre la polio​</a:t>
          </a:r>
          <a:endParaRPr lang="fr" sz="1400"/>
        </a:p>
      </dgm:t>
    </dgm:pt>
    <dgm:pt modelId="{2DD97CC9-4472-4120-8A56-48D0ABB87F5C}" type="parTrans" cxnId="{D660D1AD-C2E5-4317-81AD-98C1CCBFD6D0}">
      <dgm:prSet/>
      <dgm:spPr/>
      <dgm:t>
        <a:bodyPr/>
        <a:lstStyle/>
        <a:p>
          <a:endParaRPr lang="fr"/>
        </a:p>
      </dgm:t>
    </dgm:pt>
    <dgm:pt modelId="{FABAE8F3-5209-4D24-888A-941946BF27D3}" type="sibTrans" cxnId="{D660D1AD-C2E5-4317-81AD-98C1CCBFD6D0}">
      <dgm:prSet/>
      <dgm:spPr/>
      <dgm:t>
        <a:bodyPr/>
        <a:lstStyle/>
        <a:p>
          <a:endParaRPr lang="fr"/>
        </a:p>
      </dgm:t>
    </dgm:pt>
    <dgm:pt modelId="{BCA54CE5-5116-4F6F-B1A2-41593AC7EC62}">
      <dgm:prSet custT="1"/>
      <dgm:spPr/>
      <dgm:t>
        <a:bodyPr/>
        <a:lstStyle/>
        <a:p>
          <a:pPr algn="ctr" rtl="0">
            <a:buFont typeface="+mj-lt"/>
            <a:buAutoNum type="arabicPeriod"/>
          </a:pPr>
          <a:r>
            <a:rPr lang="fr" sz="1200" b="0" i="0" u="none" baseline="0"/>
            <a:t>Récits sur la mésinformation identifiés par l'écoute sociale en ligne pour le Ghana, </a:t>
          </a:r>
          <a:endParaRPr lang="fr" sz="1200"/>
        </a:p>
      </dgm:t>
    </dgm:pt>
    <dgm:pt modelId="{09D613BF-E7E1-4831-9297-F05836C949B3}" type="parTrans" cxnId="{BF233FD5-8DD0-47D4-A0E4-3419054635BA}">
      <dgm:prSet/>
      <dgm:spPr/>
      <dgm:t>
        <a:bodyPr/>
        <a:lstStyle/>
        <a:p>
          <a:endParaRPr lang="fr"/>
        </a:p>
      </dgm:t>
    </dgm:pt>
    <dgm:pt modelId="{51882833-270D-457D-8D73-5B0CE01945D2}" type="sibTrans" cxnId="{BF233FD5-8DD0-47D4-A0E4-3419054635BA}">
      <dgm:prSet/>
      <dgm:spPr/>
      <dgm:t>
        <a:bodyPr/>
        <a:lstStyle/>
        <a:p>
          <a:endParaRPr lang="fr"/>
        </a:p>
      </dgm:t>
    </dgm:pt>
    <dgm:pt modelId="{A83B0753-84C7-409B-AB31-B5D01B0F1F0E}">
      <dgm:prSet custT="1"/>
      <dgm:spPr/>
      <dgm:t>
        <a:bodyPr/>
        <a:lstStyle/>
        <a:p>
          <a:pPr algn="ctr" rtl="0">
            <a:buFont typeface="+mj-lt"/>
            <a:buAutoNum type="arabicPeriod"/>
          </a:pPr>
          <a:r>
            <a:rPr lang="fr" sz="1200" b="0" i="0" u="none" baseline="0"/>
            <a:t>Messages sur les réseaux sociaux et changements de comportement conçus dans des formats conviviaux pour les réseaux sociaux afin de traiter la mésinformation identifiée</a:t>
          </a:r>
          <a:endParaRPr lang="fr" sz="1200"/>
        </a:p>
      </dgm:t>
    </dgm:pt>
    <dgm:pt modelId="{B860F63A-012D-4A5D-AF88-3CF960CEA0CC}" type="parTrans" cxnId="{879B5458-A771-4465-BE63-1F57BDAABF87}">
      <dgm:prSet/>
      <dgm:spPr/>
      <dgm:t>
        <a:bodyPr/>
        <a:lstStyle/>
        <a:p>
          <a:endParaRPr lang="fr"/>
        </a:p>
      </dgm:t>
    </dgm:pt>
    <dgm:pt modelId="{E7AD61F8-0803-4681-96F4-8040DD812E97}" type="sibTrans" cxnId="{879B5458-A771-4465-BE63-1F57BDAABF87}">
      <dgm:prSet/>
      <dgm:spPr/>
      <dgm:t>
        <a:bodyPr/>
        <a:lstStyle/>
        <a:p>
          <a:endParaRPr lang="fr"/>
        </a:p>
      </dgm:t>
    </dgm:pt>
    <dgm:pt modelId="{66BA4A04-A04C-4046-88CC-AFACFAF8CD94}">
      <dgm:prSet custT="1"/>
      <dgm:spPr/>
      <dgm:t>
        <a:bodyPr/>
        <a:lstStyle/>
        <a:p>
          <a:pPr algn="ctr" rtl="0">
            <a:buFont typeface="+mj-lt"/>
            <a:buAutoNum type="arabicPeriod"/>
          </a:pPr>
          <a:r>
            <a:rPr lang="fr" sz="1200" b="0" i="0" u="none" baseline="0"/>
            <a:t>Campagne déployée sur Facebook et Google via la publicité numérique payante et les influenceurs locaux sur les réseaux sociaux.</a:t>
          </a:r>
          <a:endParaRPr lang="fr" sz="1200"/>
        </a:p>
      </dgm:t>
    </dgm:pt>
    <dgm:pt modelId="{53BF2D3A-A038-40C9-BAE1-FDCB56ADE8C5}" type="parTrans" cxnId="{A6828D78-E29C-427B-B8AA-C05C8ED8CBA1}">
      <dgm:prSet/>
      <dgm:spPr/>
      <dgm:t>
        <a:bodyPr/>
        <a:lstStyle/>
        <a:p>
          <a:endParaRPr lang="fr"/>
        </a:p>
      </dgm:t>
    </dgm:pt>
    <dgm:pt modelId="{0CBAA055-35AD-45F4-B61D-25D1E8591CFC}" type="sibTrans" cxnId="{A6828D78-E29C-427B-B8AA-C05C8ED8CBA1}">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559EAC12-9BB1-46DE-96C9-7F45501235DB}" type="presOf" srcId="{8153EC4F-6C8C-471D-A39B-06340D6F7AAE}" destId="{80F46D1E-8939-4D69-BDE1-B1C16F3C74E8}" srcOrd="0" destOrd="0" presId="urn:microsoft.com/office/officeart/2005/8/layout/vList5"/>
    <dgm:cxn modelId="{9475864B-9805-46F9-A0BE-82E1E592BA39}" type="presOf" srcId="{BCA54CE5-5116-4F6F-B1A2-41593AC7EC62}" destId="{A3463033-2E55-4A50-B868-0331C39926E2}" srcOrd="0" destOrd="1" presId="urn:microsoft.com/office/officeart/2005/8/layout/vList5"/>
    <dgm:cxn modelId="{BB751751-56B4-467D-A9F6-59E04557F60C}" type="presOf" srcId="{92A0AF85-5BAA-497F-A9F7-5A3B34E9E4BE}" destId="{57B58D7B-DFD6-41FB-BE66-CD09EB811652}" srcOrd="0" destOrd="0" presId="urn:microsoft.com/office/officeart/2005/8/layout/vList5"/>
    <dgm:cxn modelId="{879B5458-A771-4465-BE63-1F57BDAABF87}" srcId="{5A191BA9-CC84-42A0-A3BD-07E24A78710F}" destId="{A83B0753-84C7-409B-AB31-B5D01B0F1F0E}" srcOrd="1" destOrd="0" parTransId="{B860F63A-012D-4A5D-AF88-3CF960CEA0CC}" sibTransId="{E7AD61F8-0803-4681-96F4-8040DD812E97}"/>
    <dgm:cxn modelId="{A6828D78-E29C-427B-B8AA-C05C8ED8CBA1}" srcId="{5A191BA9-CC84-42A0-A3BD-07E24A78710F}" destId="{66BA4A04-A04C-4046-88CC-AFACFAF8CD94}" srcOrd="2" destOrd="0" parTransId="{53BF2D3A-A038-40C9-BAE1-FDCB56ADE8C5}" sibTransId="{0CBAA055-35AD-45F4-B61D-25D1E8591CFC}"/>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F4B6E78A-4F5E-4DAD-8927-6FE2E31DC773}" type="presOf" srcId="{10D8F493-A112-416E-A3E1-8B3B5E82D405}" destId="{57B58D7B-DFD6-41FB-BE66-CD09EB811652}" srcOrd="0" destOrd="2" presId="urn:microsoft.com/office/officeart/2005/8/layout/vList5"/>
    <dgm:cxn modelId="{35FE379D-F946-495D-8AB5-B13925C24C7C}" type="presOf" srcId="{A83B0753-84C7-409B-AB31-B5D01B0F1F0E}" destId="{A3463033-2E55-4A50-B868-0331C39926E2}" srcOrd="0" destOrd="2" presId="urn:microsoft.com/office/officeart/2005/8/layout/vList5"/>
    <dgm:cxn modelId="{F0424EA0-8201-41B4-883B-BCFDCA3932D6}" type="presOf" srcId="{66BA4A04-A04C-4046-88CC-AFACFAF8CD94}" destId="{A3463033-2E55-4A50-B868-0331C39926E2}" srcOrd="0" destOrd="3"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D660D1AD-C2E5-4317-81AD-98C1CCBFD6D0}" srcId="{8B418944-A43C-4CA5-8070-E07F6C584A8C}" destId="{DD49209C-D6A9-4795-866F-E513D61322E4}" srcOrd="1" destOrd="0" parTransId="{2DD97CC9-4472-4120-8A56-48D0ABB87F5C}" sibTransId="{FABAE8F3-5209-4D24-888A-941946BF27D3}"/>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BF233FD5-8DD0-47D4-A0E4-3419054635BA}" srcId="{5A191BA9-CC84-42A0-A3BD-07E24A78710F}" destId="{BCA54CE5-5116-4F6F-B1A2-41593AC7EC62}" srcOrd="0" destOrd="0" parTransId="{09D613BF-E7E1-4831-9297-F05836C949B3}" sibTransId="{51882833-270D-457D-8D73-5B0CE01945D2}"/>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1554ECE9-7C55-4A8A-8EB7-4C3F21C9A390}" type="presOf" srcId="{DD49209C-D6A9-4795-866F-E513D61322E4}" destId="{57B58D7B-DFD6-41FB-BE66-CD09EB81165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69884DF8-5129-4978-A94C-F7A48B39DFF8}" srcId="{8B418944-A43C-4CA5-8070-E07F6C584A8C}" destId="{10D8F493-A112-416E-A3E1-8B3B5E82D405}" srcOrd="2" destOrd="0" parTransId="{465428E4-61AA-47EC-BBA4-512C4431E245}" sibTransId="{FE45C9E3-32F3-4FD0-8B92-143596BC4E0B}"/>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pPr>
        <a:solidFill>
          <a:srgbClr val="0070C0"/>
        </a:solidFill>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Un comportement de prévention extrêmement faible contre la COVID-19 a été noté au sein de la population du Pakistan. </a:t>
          </a:r>
          <a:endParaRPr lang="fr" sz="1400"/>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pPr>
        <a:solidFill>
          <a:srgbClr val="0070C0"/>
        </a:solidFill>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153EC4F-6C8C-471D-A39B-06340D6F7AAE}">
      <dgm:prSet phldrT="[Text]" custT="1"/>
      <dgm:spPr>
        <a:solidFill>
          <a:srgbClr val="0070C0"/>
        </a:solidFill>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E797C53F-11CF-40A0-8B3F-5DF227CD25AA}">
      <dgm:prSet custT="1"/>
      <dgm:spPr/>
      <dgm:t>
        <a:bodyPr/>
        <a:lstStyle/>
        <a:p>
          <a:pPr algn="ctr" rtl="0">
            <a:buFont typeface="Arial" panose="020B0604020202020204" pitchFamily="34" charset="0"/>
            <a:buChar char="•"/>
          </a:pPr>
          <a:r>
            <a:rPr lang="fr" sz="1400" b="0" i="0" u="none" baseline="0"/>
            <a:t>Réticence persistante à l'égard du vaccin : 40 % (avril 2022)​</a:t>
          </a:r>
          <a:endParaRPr lang="fr" sz="1400"/>
        </a:p>
      </dgm:t>
    </dgm:pt>
    <dgm:pt modelId="{AC6CB044-EAD8-40C0-B8E3-711B7494844D}" type="parTrans" cxnId="{00B272E0-8849-4058-8111-40728AD852AD}">
      <dgm:prSet/>
      <dgm:spPr/>
      <dgm:t>
        <a:bodyPr/>
        <a:lstStyle/>
        <a:p>
          <a:endParaRPr lang="fr"/>
        </a:p>
      </dgm:t>
    </dgm:pt>
    <dgm:pt modelId="{B647FEE2-3BD6-4069-BBDF-3EB5C2293483}" type="sibTrans" cxnId="{00B272E0-8849-4058-8111-40728AD852AD}">
      <dgm:prSet/>
      <dgm:spPr/>
      <dgm:t>
        <a:bodyPr/>
        <a:lstStyle/>
        <a:p>
          <a:endParaRPr lang="fr"/>
        </a:p>
      </dgm:t>
    </dgm:pt>
    <dgm:pt modelId="{5A191BA9-CC84-42A0-A3BD-07E24A78710F}">
      <dgm:prSet custT="1"/>
      <dgm:spPr/>
      <dgm:t>
        <a:bodyPr/>
        <a:lstStyle/>
        <a:p>
          <a:pPr algn="ctr" rtl="0"/>
          <a:r>
            <a:rPr lang="fr" sz="1400" b="0" i="0" u="none" baseline="0" dirty="0"/>
            <a:t>Le gouvernement a utilisé une stratégie de restrictions liées au statut vaccinal pour influencer les comportements et promouvoir la demande de vaccins. Le gouvernement a introduit la vaccination comme condition à l'accès :​</a:t>
          </a:r>
        </a:p>
      </dgm:t>
    </dgm:pt>
    <dgm:pt modelId="{9C7A458F-EF05-417D-87A7-FA0947BCFA35}" type="sibTrans" cxnId="{6B6A5D7D-53F0-45B4-82FE-7D7B8D06D3AA}">
      <dgm:prSet/>
      <dgm:spPr/>
      <dgm:t>
        <a:bodyPr/>
        <a:lstStyle/>
        <a:p>
          <a:endParaRPr lang="fr"/>
        </a:p>
      </dgm:t>
    </dgm:pt>
    <dgm:pt modelId="{B4E9776A-468F-47A5-9D8A-0A9574223A7D}" type="parTrans" cxnId="{6B6A5D7D-53F0-45B4-82FE-7D7B8D06D3AA}">
      <dgm:prSet/>
      <dgm:spPr/>
      <dgm:t>
        <a:bodyPr/>
        <a:lstStyle/>
        <a:p>
          <a:endParaRPr lang="fr"/>
        </a:p>
      </dgm:t>
    </dgm:pt>
    <dgm:pt modelId="{18D6C3A6-34F8-4E03-803F-F43B107D7563}">
      <dgm:prSet custT="1"/>
      <dgm:spPr/>
      <dgm:t>
        <a:bodyPr/>
        <a:lstStyle/>
        <a:p>
          <a:pPr algn="ctr" rtl="0">
            <a:buFont typeface="Arial" panose="020B0604020202020204" pitchFamily="34" charset="0"/>
            <a:buChar char="•"/>
          </a:pPr>
          <a:r>
            <a:rPr lang="fr" sz="1400" b="0" i="0" u="none" baseline="0"/>
            <a:t>Très faible perception du risque : 28 % (avril 2022)​</a:t>
          </a:r>
          <a:endParaRPr lang="fr" sz="1400"/>
        </a:p>
      </dgm:t>
    </dgm:pt>
    <dgm:pt modelId="{996EE11D-79C9-499C-98E2-00736793B22D}" type="parTrans" cxnId="{3AAD0C05-FF6A-4389-994D-7D60CCD13179}">
      <dgm:prSet/>
      <dgm:spPr/>
      <dgm:t>
        <a:bodyPr/>
        <a:lstStyle/>
        <a:p>
          <a:endParaRPr lang="fr"/>
        </a:p>
      </dgm:t>
    </dgm:pt>
    <dgm:pt modelId="{335CD369-EE39-48DE-A3A3-C37A0AD04CC9}" type="sibTrans" cxnId="{3AAD0C05-FF6A-4389-994D-7D60CCD13179}">
      <dgm:prSet/>
      <dgm:spPr/>
      <dgm:t>
        <a:bodyPr/>
        <a:lstStyle/>
        <a:p>
          <a:endParaRPr lang="fr"/>
        </a:p>
      </dgm:t>
    </dgm:pt>
    <dgm:pt modelId="{9E3A8D85-1224-41C3-93B7-87854CD68EFD}">
      <dgm:prSet custT="1"/>
      <dgm:spPr/>
      <dgm:t>
        <a:bodyPr/>
        <a:lstStyle/>
        <a:p>
          <a:pPr algn="ctr" rtl="0">
            <a:buFont typeface="Arial" panose="020B0604020202020204" pitchFamily="34" charset="0"/>
            <a:buChar char="•"/>
          </a:pPr>
          <a:r>
            <a:rPr lang="fr" sz="1400" b="0" i="0" u="none" baseline="0"/>
            <a:t>Très faible connaissance des variants du virus : 5 % (avril 2022)​</a:t>
          </a:r>
          <a:endParaRPr lang="fr" sz="1400"/>
        </a:p>
      </dgm:t>
    </dgm:pt>
    <dgm:pt modelId="{041A9DB3-0983-4426-A138-277DFC509516}" type="parTrans" cxnId="{0B3F4E75-6D66-4455-BB9B-D8154E189ED0}">
      <dgm:prSet/>
      <dgm:spPr/>
      <dgm:t>
        <a:bodyPr/>
        <a:lstStyle/>
        <a:p>
          <a:endParaRPr lang="fr"/>
        </a:p>
      </dgm:t>
    </dgm:pt>
    <dgm:pt modelId="{A3EEF91C-83FC-4A05-98B2-6CA13FDB5667}" type="sibTrans" cxnId="{0B3F4E75-6D66-4455-BB9B-D8154E189ED0}">
      <dgm:prSet/>
      <dgm:spPr/>
      <dgm:t>
        <a:bodyPr/>
        <a:lstStyle/>
        <a:p>
          <a:endParaRPr lang="fr"/>
        </a:p>
      </dgm:t>
    </dgm:pt>
    <dgm:pt modelId="{E48447D4-42D1-4856-B533-5068326A2CA0}">
      <dgm:prSet custT="1"/>
      <dgm:spPr/>
      <dgm:t>
        <a:bodyPr/>
        <a:lstStyle/>
        <a:p>
          <a:pPr algn="ctr" rtl="0">
            <a:buFont typeface="Courier New" panose="02070309020205020404" pitchFamily="49" charset="0"/>
            <a:buChar char="o"/>
          </a:pPr>
          <a:r>
            <a:rPr lang="en-US" sz="1400" b="0" i="0" u="none" baseline="0" dirty="0"/>
            <a:t>A</a:t>
          </a:r>
          <a:r>
            <a:rPr lang="fr" sz="1400" b="0" i="0" u="none" baseline="0" dirty="0"/>
            <a:t>ux biens publics, p. ex., les centres éducatifs et les bureaux publics.</a:t>
          </a:r>
        </a:p>
      </dgm:t>
    </dgm:pt>
    <dgm:pt modelId="{43BA7D24-87B6-424D-ADC2-E536A9CDD6E1}" type="parTrans" cxnId="{CCE8C2DC-E735-475A-B728-03457DE29DB0}">
      <dgm:prSet/>
      <dgm:spPr/>
      <dgm:t>
        <a:bodyPr/>
        <a:lstStyle/>
        <a:p>
          <a:endParaRPr lang="fr"/>
        </a:p>
      </dgm:t>
    </dgm:pt>
    <dgm:pt modelId="{D215933B-5BD2-40CF-AB28-040AF745B831}" type="sibTrans" cxnId="{CCE8C2DC-E735-475A-B728-03457DE29DB0}">
      <dgm:prSet/>
      <dgm:spPr/>
      <dgm:t>
        <a:bodyPr/>
        <a:lstStyle/>
        <a:p>
          <a:endParaRPr lang="fr"/>
        </a:p>
      </dgm:t>
    </dgm:pt>
    <dgm:pt modelId="{117DF1CD-67FB-461F-990A-4AA93094A167}">
      <dgm:prSet custT="1"/>
      <dgm:spPr/>
      <dgm:t>
        <a:bodyPr/>
        <a:lstStyle/>
        <a:p>
          <a:pPr algn="ctr" rtl="0">
            <a:buFont typeface="Courier New" panose="02070309020205020404" pitchFamily="49" charset="0"/>
            <a:buChar char="o"/>
          </a:pPr>
          <a:r>
            <a:rPr lang="fr" sz="1400" b="0" i="0" u="none" baseline="0" dirty="0"/>
            <a:t>Aux moyens de subsistance, p. ex., emploi ou salaire et avantages sociaux.</a:t>
          </a:r>
        </a:p>
      </dgm:t>
    </dgm:pt>
    <dgm:pt modelId="{AC3CBAD6-E021-4149-820C-CB5313676A78}" type="parTrans" cxnId="{6B4222CD-B1C0-435C-B5F5-698449584E13}">
      <dgm:prSet/>
      <dgm:spPr/>
      <dgm:t>
        <a:bodyPr/>
        <a:lstStyle/>
        <a:p>
          <a:endParaRPr lang="fr"/>
        </a:p>
      </dgm:t>
    </dgm:pt>
    <dgm:pt modelId="{11E15C7D-8B91-4B41-9FD3-184A9A80535B}" type="sibTrans" cxnId="{6B4222CD-B1C0-435C-B5F5-698449584E13}">
      <dgm:prSet/>
      <dgm:spPr/>
      <dgm:t>
        <a:bodyPr/>
        <a:lstStyle/>
        <a:p>
          <a:endParaRPr lang="fr"/>
        </a:p>
      </dgm:t>
    </dgm:pt>
    <dgm:pt modelId="{E5BF8E41-4DA8-4997-8579-05AC9A11240F}">
      <dgm:prSet custT="1"/>
      <dgm:spPr/>
      <dgm:t>
        <a:bodyPr/>
        <a:lstStyle/>
        <a:p>
          <a:pPr algn="ctr" rtl="0">
            <a:buFont typeface="Courier New" panose="02070309020205020404" pitchFamily="49" charset="0"/>
            <a:buChar char="o"/>
          </a:pPr>
          <a:r>
            <a:rPr lang="fr" sz="1400" b="0" i="0" u="none" baseline="0" dirty="0"/>
            <a:t>Aux communications, p. ex., téléphones portables, transports, voyages en avion.</a:t>
          </a:r>
        </a:p>
      </dgm:t>
    </dgm:pt>
    <dgm:pt modelId="{86EB7A13-6B55-431A-B7CC-4F93168FEA55}" type="parTrans" cxnId="{F7098016-0E00-44BA-AF53-8C7B775B21C3}">
      <dgm:prSet/>
      <dgm:spPr/>
      <dgm:t>
        <a:bodyPr/>
        <a:lstStyle/>
        <a:p>
          <a:endParaRPr lang="fr"/>
        </a:p>
      </dgm:t>
    </dgm:pt>
    <dgm:pt modelId="{ECE8B78A-51BB-43A5-98D5-6CD0FA78627F}" type="sibTrans" cxnId="{F7098016-0E00-44BA-AF53-8C7B775B21C3}">
      <dgm:prSet/>
      <dgm:spPr/>
      <dgm:t>
        <a:bodyPr/>
        <a:lstStyle/>
        <a:p>
          <a:endParaRPr lang="fr"/>
        </a:p>
      </dgm:t>
    </dgm:pt>
    <dgm:pt modelId="{02FE123A-2064-4929-B312-E4E1BE7DCF71}">
      <dgm:prSet custT="1"/>
      <dgm:spPr/>
      <dgm:t>
        <a:bodyPr/>
        <a:lstStyle/>
        <a:p>
          <a:pPr algn="ctr" rtl="0">
            <a:buFont typeface="Courier New" panose="02070309020205020404" pitchFamily="49" charset="0"/>
            <a:buChar char="o"/>
          </a:pPr>
          <a:r>
            <a:rPr lang="fr" sz="1400" b="0" i="0" u="none" baseline="0" dirty="0"/>
            <a:t>Aux association : prière de congrégation, événements religieux, cérémonies, et funérailles.</a:t>
          </a:r>
        </a:p>
      </dgm:t>
    </dgm:pt>
    <dgm:pt modelId="{9C08ECBE-A216-4144-ABF5-3E30102EC23F}" type="parTrans" cxnId="{055F4F70-BD17-47D5-82EA-D5C4F0E98D12}">
      <dgm:prSet/>
      <dgm:spPr/>
      <dgm:t>
        <a:bodyPr/>
        <a:lstStyle/>
        <a:p>
          <a:endParaRPr lang="fr"/>
        </a:p>
      </dgm:t>
    </dgm:pt>
    <dgm:pt modelId="{F8A1FAC7-B4CB-4EE6-974D-BEF68287529F}" type="sibTrans" cxnId="{055F4F70-BD17-47D5-82EA-D5C4F0E98D12}">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0371">
        <dgm:presLayoutVars>
          <dgm:bulletEnabled val="1"/>
        </dgm:presLayoutVars>
      </dgm:prSet>
      <dgm:spPr/>
    </dgm:pt>
  </dgm:ptLst>
  <dgm:cxnLst>
    <dgm:cxn modelId="{98B7F501-0445-473A-8B48-D474E9B4D2C5}" type="presOf" srcId="{E797C53F-11CF-40A0-8B3F-5DF227CD25AA}" destId="{26A8BF07-0D8E-4300-9899-C64780806612}" srcOrd="0" destOrd="0" presId="urn:microsoft.com/office/officeart/2005/8/layout/vList5"/>
    <dgm:cxn modelId="{3AAD0C05-FF6A-4389-994D-7D60CCD13179}" srcId="{4390CB50-5166-48D8-99CA-E386D0DB8E6E}" destId="{18D6C3A6-34F8-4E03-803F-F43B107D7563}" srcOrd="1" destOrd="0" parTransId="{996EE11D-79C9-499C-98E2-00736793B22D}" sibTransId="{335CD369-EE39-48DE-A3A3-C37A0AD04CC9}"/>
    <dgm:cxn modelId="{559EAC12-9BB1-46DE-96C9-7F45501235DB}" type="presOf" srcId="{8153EC4F-6C8C-471D-A39B-06340D6F7AAE}" destId="{80F46D1E-8939-4D69-BDE1-B1C16F3C74E8}" srcOrd="0" destOrd="0" presId="urn:microsoft.com/office/officeart/2005/8/layout/vList5"/>
    <dgm:cxn modelId="{F7098016-0E00-44BA-AF53-8C7B775B21C3}" srcId="{5A191BA9-CC84-42A0-A3BD-07E24A78710F}" destId="{E5BF8E41-4DA8-4997-8579-05AC9A11240F}" srcOrd="2" destOrd="0" parTransId="{86EB7A13-6B55-431A-B7CC-4F93168FEA55}" sibTransId="{ECE8B78A-51BB-43A5-98D5-6CD0FA78627F}"/>
    <dgm:cxn modelId="{03059739-2564-4330-9A1C-830E69D2CFCA}" type="presOf" srcId="{E48447D4-42D1-4856-B533-5068326A2CA0}" destId="{A3463033-2E55-4A50-B868-0331C39926E2}" srcOrd="0" destOrd="1" presId="urn:microsoft.com/office/officeart/2005/8/layout/vList5"/>
    <dgm:cxn modelId="{39E0813D-A4EC-4CE7-9C6D-B657D008E607}" type="presOf" srcId="{9E3A8D85-1224-41C3-93B7-87854CD68EFD}" destId="{26A8BF07-0D8E-4300-9899-C64780806612}" srcOrd="0" destOrd="2" presId="urn:microsoft.com/office/officeart/2005/8/layout/vList5"/>
    <dgm:cxn modelId="{7DE8D45C-B683-4FB6-AFD1-FF016E4F73C8}" type="presOf" srcId="{02FE123A-2064-4929-B312-E4E1BE7DCF71}" destId="{A3463033-2E55-4A50-B868-0331C39926E2}" srcOrd="0" destOrd="4" presId="urn:microsoft.com/office/officeart/2005/8/layout/vList5"/>
    <dgm:cxn modelId="{055F4F70-BD17-47D5-82EA-D5C4F0E98D12}" srcId="{5A191BA9-CC84-42A0-A3BD-07E24A78710F}" destId="{02FE123A-2064-4929-B312-E4E1BE7DCF71}" srcOrd="3" destOrd="0" parTransId="{9C08ECBE-A216-4144-ABF5-3E30102EC23F}" sibTransId="{F8A1FAC7-B4CB-4EE6-974D-BEF68287529F}"/>
    <dgm:cxn modelId="{BB751751-56B4-467D-A9F6-59E04557F60C}" type="presOf" srcId="{92A0AF85-5BAA-497F-A9F7-5A3B34E9E4BE}" destId="{57B58D7B-DFD6-41FB-BE66-CD09EB811652}" srcOrd="0" destOrd="0" presId="urn:microsoft.com/office/officeart/2005/8/layout/vList5"/>
    <dgm:cxn modelId="{0B3F4E75-6D66-4455-BB9B-D8154E189ED0}" srcId="{4390CB50-5166-48D8-99CA-E386D0DB8E6E}" destId="{9E3A8D85-1224-41C3-93B7-87854CD68EFD}" srcOrd="2" destOrd="0" parTransId="{041A9DB3-0983-4426-A138-277DFC509516}" sibTransId="{A3EEF91C-83FC-4A05-98B2-6CA13FDB5667}"/>
    <dgm:cxn modelId="{D6F81E7C-F365-44A1-845C-BAD21DCF9CF7}" type="presOf" srcId="{E5BF8E41-4DA8-4997-8579-05AC9A11240F}" destId="{A3463033-2E55-4A50-B868-0331C39926E2}" srcOrd="0" destOrd="3" presId="urn:microsoft.com/office/officeart/2005/8/layout/vList5"/>
    <dgm:cxn modelId="{6B6A5D7D-53F0-45B4-82FE-7D7B8D06D3AA}" srcId="{8153EC4F-6C8C-471D-A39B-06340D6F7AAE}" destId="{5A191BA9-CC84-42A0-A3BD-07E24A78710F}" srcOrd="0" destOrd="0" parTransId="{B4E9776A-468F-47A5-9D8A-0A9574223A7D}" sibTransId="{9C7A458F-EF05-417D-87A7-FA0947BCFA35}"/>
    <dgm:cxn modelId="{15D5BE7F-929F-4280-BFF1-DDD7D18C59F1}" srcId="{F88B266D-FB32-47DA-8FA7-CE4B5868E5D2}" destId="{8153EC4F-6C8C-471D-A39B-06340D6F7AAE}" srcOrd="2" destOrd="0" parTransId="{90EA02A4-EE82-4639-9AA7-B6A92397F19B}" sibTransId="{B4805742-9A11-432F-9D4B-E611CEBB5B0A}"/>
    <dgm:cxn modelId="{89C5E184-4D7E-4250-99DD-B73A1671D806}" type="presOf" srcId="{117DF1CD-67FB-461F-990A-4AA93094A167}" destId="{A3463033-2E55-4A50-B868-0331C39926E2}" srcOrd="0" destOrd="2" presId="urn:microsoft.com/office/officeart/2005/8/layout/vList5"/>
    <dgm:cxn modelId="{FE66619D-AC26-4D97-A3BA-C8F255ABADFC}" type="presOf" srcId="{18D6C3A6-34F8-4E03-803F-F43B107D7563}" destId="{26A8BF07-0D8E-4300-9899-C6478080661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8F6EDB9-1AFF-41B1-BBD3-82B3591CFCF2}" type="presOf" srcId="{5A191BA9-CC84-42A0-A3BD-07E24A78710F}" destId="{A3463033-2E55-4A50-B868-0331C39926E2}" srcOrd="0" destOrd="0" presId="urn:microsoft.com/office/officeart/2005/8/layout/vList5"/>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6B4222CD-B1C0-435C-B5F5-698449584E13}" srcId="{5A191BA9-CC84-42A0-A3BD-07E24A78710F}" destId="{117DF1CD-67FB-461F-990A-4AA93094A167}" srcOrd="1" destOrd="0" parTransId="{AC3CBAD6-E021-4149-820C-CB5313676A78}" sibTransId="{11E15C7D-8B91-4B41-9FD3-184A9A80535B}"/>
    <dgm:cxn modelId="{CCE8C2DC-E735-475A-B728-03457DE29DB0}" srcId="{5A191BA9-CC84-42A0-A3BD-07E24A78710F}" destId="{E48447D4-42D1-4856-B533-5068326A2CA0}" srcOrd="0" destOrd="0" parTransId="{43BA7D24-87B6-424D-ADC2-E536A9CDD6E1}" sibTransId="{D215933B-5BD2-40CF-AB28-040AF745B831}"/>
    <dgm:cxn modelId="{98E3B9DE-FFD9-43C2-9E1F-6034FA7AD89C}" type="presOf" srcId="{8B418944-A43C-4CA5-8070-E07F6C584A8C}" destId="{8C96A032-99E7-4F02-A6B8-1803D52B7956}" srcOrd="0" destOrd="0" presId="urn:microsoft.com/office/officeart/2005/8/layout/vList5"/>
    <dgm:cxn modelId="{00B272E0-8849-4058-8111-40728AD852AD}" srcId="{4390CB50-5166-48D8-99CA-E386D0DB8E6E}" destId="{E797C53F-11CF-40A0-8B3F-5DF227CD25AA}" srcOrd="0" destOrd="0" parTransId="{AC6CB044-EAD8-40C0-B8E3-711B7494844D}" sibTransId="{B647FEE2-3BD6-4069-BBDF-3EB5C2293483}"/>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Le Liberia a commencé la vaccination contre la COVID-19 le 1er avril 2021 avec pour objectif de vacciner 70 % de sa population avant juin 2022.</a:t>
          </a:r>
        </a:p>
      </dgm:t>
    </dgm:pt>
    <dgm:pt modelId="{3EF47883-8616-4E46-A7E7-6E105A5C70BC}" type="parTrans" cxnId="{6AAC8EC0-CF60-439C-A867-D3C1BA6DAF98}">
      <dgm:prSet/>
      <dgm:spPr/>
      <dgm:t>
        <a:bodyPr/>
        <a:lstStyle/>
        <a:p>
          <a:endParaRPr lang="fr"/>
        </a:p>
      </dgm:t>
    </dgm:pt>
    <dgm:pt modelId="{129E9154-ACFF-4B01-9BC2-A896130884DC}" type="sibTrans" cxnId="{6AAC8EC0-CF60-439C-A867-D3C1BA6DAF98}">
      <dgm:prSet/>
      <dgm:spPr/>
      <dgm:t>
        <a:bodyPr/>
        <a:lstStyle/>
        <a:p>
          <a:endParaRPr lang="fr"/>
        </a:p>
      </dgm:t>
    </dgm:pt>
    <dgm:pt modelId="{4390CB50-5166-48D8-99CA-E386D0DB8E6E}">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DÉFI</a:t>
          </a:r>
        </a:p>
      </dgm:t>
    </dgm:pt>
    <dgm:pt modelId="{F02A2EE8-5418-4FFD-8888-53AFE3F1681F}" type="parTrans" cxnId="{5D93CBA3-F2AC-44CB-BE2C-C8D26AECC106}">
      <dgm:prSet/>
      <dgm:spPr/>
      <dgm:t>
        <a:bodyPr/>
        <a:lstStyle/>
        <a:p>
          <a:endParaRPr lang="fr"/>
        </a:p>
      </dgm:t>
    </dgm:pt>
    <dgm:pt modelId="{727016E0-F388-4CDD-8B6C-7885F785DD67}" type="sib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Un engagement communautaire inadéquat dans un contexte de mythes et de mésinformation.</a:t>
          </a:r>
        </a:p>
      </dgm:t>
    </dgm:pt>
    <dgm:pt modelId="{303B50CE-C5BE-4432-93DA-7CCA0AE2816E}" type="parTrans" cxnId="{BD298ABB-7C28-4B4E-97F8-27DA00929D7A}">
      <dgm:prSet/>
      <dgm:spPr/>
      <dgm:t>
        <a:bodyPr/>
        <a:lstStyle/>
        <a:p>
          <a:endParaRPr lang="fr"/>
        </a:p>
      </dgm:t>
    </dgm:pt>
    <dgm:pt modelId="{C691D9AB-A587-4BE9-ADF7-4D77672A4093}" type="sibTrans" cxnId="{BD298ABB-7C28-4B4E-97F8-27DA00929D7A}">
      <dgm:prSet/>
      <dgm:spPr/>
      <dgm:t>
        <a:bodyPr/>
        <a:lstStyle/>
        <a:p>
          <a:endParaRPr lang="fr"/>
        </a:p>
      </dgm:t>
    </dgm:pt>
    <dgm:pt modelId="{8153EC4F-6C8C-471D-A39B-06340D6F7AAE}">
      <dgm:prSet phldrT="[Text]" custT="1">
        <dgm:style>
          <a:lnRef idx="3">
            <a:schemeClr val="lt1"/>
          </a:lnRef>
          <a:fillRef idx="1">
            <a:schemeClr val="accent4"/>
          </a:fillRef>
          <a:effectRef idx="1">
            <a:schemeClr val="accent4"/>
          </a:effectRef>
          <a:fontRef idx="minor">
            <a:schemeClr val="lt1"/>
          </a:fontRef>
        </dgm:style>
      </dgm:prSet>
      <dgm:spPr/>
      <dgm:t>
        <a:bodyPr/>
        <a:lstStyle/>
        <a:p>
          <a:pPr algn="ctr" rtl="0"/>
          <a:r>
            <a:rPr lang="fr" sz="1800" b="0" i="0" u="none" baseline="0">
              <a:solidFill>
                <a:schemeClr val="bg1"/>
              </a:solidFill>
            </a:rPr>
            <a:t>SOLUTION</a:t>
          </a:r>
        </a:p>
      </dgm:t>
    </dgm:pt>
    <dgm:pt modelId="{90EA02A4-EE82-4639-9AA7-B6A92397F19B}" type="parTrans" cxnId="{15D5BE7F-929F-4280-BFF1-DDD7D18C59F1}">
      <dgm:prSet/>
      <dgm:spPr/>
      <dgm:t>
        <a:bodyPr/>
        <a:lstStyle/>
        <a:p>
          <a:endParaRPr lang="fr"/>
        </a:p>
      </dgm:t>
    </dgm:pt>
    <dgm:pt modelId="{B4805742-9A11-432F-9D4B-E611CEBB5B0A}" type="sib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a:t>Une Revue intra-action (RIA) pour documenter les défis et leurs causes profondes.</a:t>
          </a:r>
        </a:p>
      </dgm:t>
    </dgm:pt>
    <dgm:pt modelId="{20359F9C-A84F-4DD4-83C8-319258EDB5BC}" type="parTrans" cxnId="{581E55F5-1026-4BBF-94F5-0C16856FB70B}">
      <dgm:prSet/>
      <dgm:spPr/>
      <dgm:t>
        <a:bodyPr/>
        <a:lstStyle/>
        <a:p>
          <a:endParaRPr lang="fr"/>
        </a:p>
      </dgm:t>
    </dgm:pt>
    <dgm:pt modelId="{A5A41D80-9EE1-451C-A372-A11788A4A1AA}" type="sibTrans" cxnId="{581E55F5-1026-4BBF-94F5-0C16856FB70B}">
      <dgm:prSet/>
      <dgm:spPr/>
      <dgm:t>
        <a:bodyPr/>
        <a:lstStyle/>
        <a:p>
          <a:endParaRPr lang="fr"/>
        </a:p>
      </dgm:t>
    </dgm:pt>
    <dgm:pt modelId="{CE348ECA-6C87-4BBD-B35C-1C0664E26F66}">
      <dgm:prSet phldrT="[Text]" custT="1"/>
      <dgm:spPr/>
      <dgm:t>
        <a:bodyPr/>
        <a:lstStyle/>
        <a:p>
          <a:pPr algn="ctr" rtl="0">
            <a:buFont typeface="Arial" panose="020B0604020202020204" pitchFamily="34" charset="0"/>
            <a:buChar char="•"/>
          </a:pPr>
          <a:r>
            <a:rPr lang="fr" sz="1400" b="0" i="0" u="none" baseline="0"/>
            <a:t>Malgré la mise en place d’un solide mécanisme de planification et de coordination, plusieurs difficultés ont entravé le déploiement du vaccin.</a:t>
          </a:r>
        </a:p>
      </dgm:t>
    </dgm:pt>
    <dgm:pt modelId="{E295A8AE-357B-433C-957C-5A1B41BFFF86}" type="parTrans" cxnId="{F1811C67-4D73-4E3F-B1EF-A07ABE1A325B}">
      <dgm:prSet/>
      <dgm:spPr/>
      <dgm:t>
        <a:bodyPr/>
        <a:lstStyle/>
        <a:p>
          <a:endParaRPr lang="fr"/>
        </a:p>
      </dgm:t>
    </dgm:pt>
    <dgm:pt modelId="{3247D0FD-FB63-4E0B-B38D-FA77ACD6A224}" type="sibTrans" cxnId="{F1811C67-4D73-4E3F-B1EF-A07ABE1A325B}">
      <dgm:prSet/>
      <dgm:spPr/>
      <dgm:t>
        <a:bodyPr/>
        <a:lstStyle/>
        <a:p>
          <a:endParaRPr lang="fr"/>
        </a:p>
      </dgm:t>
    </dgm:pt>
    <dgm:pt modelId="{365358B1-9920-4529-B2AC-D6AB0283E5CE}">
      <dgm:prSet phldrT="[Text]" custT="1"/>
      <dgm:spPr/>
      <dgm:t>
        <a:bodyPr/>
        <a:lstStyle/>
        <a:p>
          <a:pPr algn="ctr" rtl="0">
            <a:buFont typeface="Arial" panose="020B0604020202020204" pitchFamily="34" charset="0"/>
            <a:buChar char="•"/>
          </a:pPr>
          <a:r>
            <a:rPr lang="fr" sz="1400" b="0" i="0" u="none" baseline="0" dirty="0"/>
            <a:t>Des défis opérationnels et logistiques entraînant des perturbations dans la prestation de services.</a:t>
          </a:r>
        </a:p>
      </dgm:t>
    </dgm:pt>
    <dgm:pt modelId="{53D308C2-BFC1-46B4-B77B-7196D4A96B45}" type="parTrans" cxnId="{73955428-787D-450A-88AB-FA43D832E335}">
      <dgm:prSet/>
      <dgm:spPr/>
      <dgm:t>
        <a:bodyPr/>
        <a:lstStyle/>
        <a:p>
          <a:endParaRPr lang="fr"/>
        </a:p>
      </dgm:t>
    </dgm:pt>
    <dgm:pt modelId="{64E7ABE9-AA0E-4BF5-9CA7-BCD01B6CD366}" type="sibTrans" cxnId="{73955428-787D-450A-88AB-FA43D832E335}">
      <dgm:prSet/>
      <dgm:spPr/>
      <dgm:t>
        <a:bodyPr/>
        <a:lstStyle/>
        <a:p>
          <a:endParaRPr lang="fr"/>
        </a:p>
      </dgm:t>
    </dgm:pt>
    <dgm:pt modelId="{D47268AF-8387-4849-9891-4B646F8930D4}">
      <dgm:prSet phldrT="[Text]" custT="1"/>
      <dgm:spPr/>
      <dgm:t>
        <a:bodyPr/>
        <a:lstStyle/>
        <a:p>
          <a:pPr algn="ctr" rtl="0">
            <a:buFont typeface="Arial" panose="020B0604020202020204" pitchFamily="34" charset="0"/>
            <a:buChar char="•"/>
          </a:pPr>
          <a:r>
            <a:rPr lang="fr" sz="1400" b="0" i="0" u="none" baseline="0" dirty="0"/>
            <a:t>Une supervision formative inadéquate.</a:t>
          </a:r>
        </a:p>
      </dgm:t>
    </dgm:pt>
    <dgm:pt modelId="{BFCE5563-B122-4D95-95AE-EA987CE353A8}" type="parTrans" cxnId="{2A817FBA-7E8D-4390-852C-9A8B8A4898E9}">
      <dgm:prSet/>
      <dgm:spPr/>
      <dgm:t>
        <a:bodyPr/>
        <a:lstStyle/>
        <a:p>
          <a:endParaRPr lang="fr"/>
        </a:p>
      </dgm:t>
    </dgm:pt>
    <dgm:pt modelId="{06D6EFF7-C678-474A-B933-5BC3EC8E9CF3}" type="sibTrans" cxnId="{2A817FBA-7E8D-4390-852C-9A8B8A4898E9}">
      <dgm:prSet/>
      <dgm:spPr/>
      <dgm:t>
        <a:bodyPr/>
        <a:lstStyle/>
        <a:p>
          <a:endParaRPr lang="fr"/>
        </a:p>
      </dgm:t>
    </dgm:pt>
    <dgm:pt modelId="{192EDEC0-6362-482C-9D8B-149D0716D1D5}">
      <dgm:prSet phldrT="[Text]" custT="1"/>
      <dgm:spPr/>
      <dgm:t>
        <a:bodyPr/>
        <a:lstStyle/>
        <a:p>
          <a:pPr algn="ctr" rtl="0">
            <a:buFont typeface="Arial" panose="020B0604020202020204" pitchFamily="34" charset="0"/>
            <a:buChar char="•"/>
          </a:pPr>
          <a:r>
            <a:rPr lang="fr" sz="1400" b="0" i="0" u="none" baseline="0"/>
            <a:t>La pénurie de carnets de vaccination.</a:t>
          </a:r>
        </a:p>
      </dgm:t>
    </dgm:pt>
    <dgm:pt modelId="{A90164E6-8D82-4DD8-9A7D-B2669FC2C82A}" type="parTrans" cxnId="{D99566E1-8409-434A-A4CA-90CBB79749D5}">
      <dgm:prSet/>
      <dgm:spPr/>
      <dgm:t>
        <a:bodyPr/>
        <a:lstStyle/>
        <a:p>
          <a:endParaRPr lang="fr"/>
        </a:p>
      </dgm:t>
    </dgm:pt>
    <dgm:pt modelId="{BB0FE465-E4BB-433F-A055-D0890E2ACFFB}" type="sibTrans" cxnId="{D99566E1-8409-434A-A4CA-90CBB79749D5}">
      <dgm:prSet/>
      <dgm:spPr/>
      <dgm:t>
        <a:bodyPr/>
        <a:lstStyle/>
        <a:p>
          <a:endParaRPr lang="fr"/>
        </a:p>
      </dgm:t>
    </dgm:pt>
    <dgm:pt modelId="{0888671F-802D-45CB-8A4A-00ECFF63EE3F}">
      <dgm:prSet phldrT="[Text]" custT="1"/>
      <dgm:spPr/>
      <dgm:t>
        <a:bodyPr/>
        <a:lstStyle/>
        <a:p>
          <a:pPr algn="ctr" rtl="0">
            <a:buFont typeface="Arial" panose="020B0604020202020204" pitchFamily="34" charset="0"/>
            <a:buChar char="•"/>
          </a:pPr>
          <a:r>
            <a:rPr lang="fr" sz="1400" b="0" i="0" u="none" baseline="0"/>
            <a:t>Un retard dans le paiement des indemnités des vaccinateurs.</a:t>
          </a:r>
        </a:p>
      </dgm:t>
    </dgm:pt>
    <dgm:pt modelId="{526B06D6-EC66-4BC1-98F8-853311AFAC76}" type="parTrans" cxnId="{F5DB97E0-1BCF-44BE-A0B5-0337B46CBC3E}">
      <dgm:prSet/>
      <dgm:spPr/>
      <dgm:t>
        <a:bodyPr/>
        <a:lstStyle/>
        <a:p>
          <a:endParaRPr lang="fr"/>
        </a:p>
      </dgm:t>
    </dgm:pt>
    <dgm:pt modelId="{B5C93985-BCA1-4106-B8C2-A11925D18380}" type="sibTrans" cxnId="{F5DB97E0-1BCF-44BE-A0B5-0337B46CBC3E}">
      <dgm:prSet/>
      <dgm:spPr/>
      <dgm:t>
        <a:bodyPr/>
        <a:lstStyle/>
        <a:p>
          <a:endParaRPr lang="fr"/>
        </a:p>
      </dgm:t>
    </dgm:pt>
    <dgm:pt modelId="{356CFB0E-6A72-44BD-B13B-07751984A0FE}">
      <dgm:prSet phldrT="[Text]" custT="1"/>
      <dgm:spPr/>
      <dgm:t>
        <a:bodyPr/>
        <a:lstStyle/>
        <a:p>
          <a:pPr algn="ctr" rtl="0"/>
          <a:r>
            <a:rPr lang="fr" sz="1400" b="0" i="0" u="none" baseline="0"/>
            <a:t>Une planification fondée sur des données pour relever les défis identifiés</a:t>
          </a:r>
        </a:p>
      </dgm:t>
    </dgm:pt>
    <dgm:pt modelId="{BDAE2EAF-BC16-49DC-BDFB-DFBBA88C9B85}" type="parTrans" cxnId="{FB79570B-4397-4683-A6C5-3B93E10B1C25}">
      <dgm:prSet/>
      <dgm:spPr/>
      <dgm:t>
        <a:bodyPr/>
        <a:lstStyle/>
        <a:p>
          <a:endParaRPr lang="fr"/>
        </a:p>
      </dgm:t>
    </dgm:pt>
    <dgm:pt modelId="{BE7A192C-8060-489D-B60B-E0DD4172E899}" type="sibTrans" cxnId="{FB79570B-4397-4683-A6C5-3B93E10B1C25}">
      <dgm:prSet/>
      <dgm:spPr/>
      <dgm:t>
        <a:bodyPr/>
        <a:lstStyle/>
        <a:p>
          <a:endParaRPr lang="fr"/>
        </a:p>
      </dgm:t>
    </dgm:pt>
    <dgm:pt modelId="{F398F56A-711C-4632-8C18-C211264151B4}">
      <dgm:prSet phldrT="[Text]" custT="1"/>
      <dgm:spPr/>
      <dgm:t>
        <a:bodyPr/>
        <a:lstStyle/>
        <a:p>
          <a:pPr algn="ctr" rtl="0"/>
          <a:r>
            <a:rPr lang="fr" sz="1400" b="0" i="0" u="none" baseline="0"/>
            <a:t>Des stratégies novatrices pour atteindre les groupes d’utilisateurs à haut risque.</a:t>
          </a:r>
        </a:p>
      </dgm:t>
    </dgm:pt>
    <dgm:pt modelId="{8E7D0F14-0061-4D21-9292-AC8E6EBCE6A5}" type="parTrans" cxnId="{87BE58FD-78F2-4EC6-9937-7E4680DAF24D}">
      <dgm:prSet/>
      <dgm:spPr/>
      <dgm:t>
        <a:bodyPr/>
        <a:lstStyle/>
        <a:p>
          <a:endParaRPr lang="fr"/>
        </a:p>
      </dgm:t>
    </dgm:pt>
    <dgm:pt modelId="{5BE5A0C3-2BD7-40D3-8E7F-3B9812743E41}" type="sibTrans" cxnId="{87BE58FD-78F2-4EC6-9937-7E4680DAF24D}">
      <dgm:prSet/>
      <dgm:spPr/>
      <dgm:t>
        <a:bodyPr/>
        <a:lstStyle/>
        <a:p>
          <a:endParaRPr lang="fr"/>
        </a:p>
      </dgm:t>
    </dgm:pt>
    <dgm:pt modelId="{0CCF8B2D-E219-447C-8613-0D8CE2927F6E}">
      <dgm:prSet phldrT="[Text]" custT="1"/>
      <dgm:spPr/>
      <dgm:t>
        <a:bodyPr/>
        <a:lstStyle/>
        <a:p>
          <a:pPr algn="ctr" rtl="0"/>
          <a:r>
            <a:rPr lang="fr" sz="1400" b="0" i="0" u="none" baseline="0" dirty="0"/>
            <a:t>Quatre campagnes de vaccination de masse avec un soutien et une supervision étendus des partenaires</a:t>
          </a:r>
          <a:r>
            <a:rPr lang="ro-RO" sz="1400" b="0" i="0" u="none" baseline="0" dirty="0"/>
            <a:t>.</a:t>
          </a:r>
          <a:endParaRPr lang="fr" sz="1400" b="0" i="0" u="none" baseline="0" dirty="0"/>
        </a:p>
      </dgm:t>
    </dgm:pt>
    <dgm:pt modelId="{82C22C4F-9021-4503-AAF3-2E64701CFB2C}" type="parTrans" cxnId="{95910290-27A4-482D-843F-5A88D934E1F8}">
      <dgm:prSet/>
      <dgm:spPr/>
      <dgm:t>
        <a:bodyPr/>
        <a:lstStyle/>
        <a:p>
          <a:endParaRPr lang="fr"/>
        </a:p>
      </dgm:t>
    </dgm:pt>
    <dgm:pt modelId="{8435028C-2CA0-4D44-8BC2-816A89E237ED}" type="sibTrans" cxnId="{95910290-27A4-482D-843F-5A88D934E1F8}">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custScaleY="115994">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4472D300-B4D8-4989-B2AC-1E2A4AA6FE38}" type="presOf" srcId="{D47268AF-8387-4849-9891-4B646F8930D4}" destId="{26A8BF07-0D8E-4300-9899-C64780806612}" srcOrd="0" destOrd="2" presId="urn:microsoft.com/office/officeart/2005/8/layout/vList5"/>
    <dgm:cxn modelId="{FB79570B-4397-4683-A6C5-3B93E10B1C25}" srcId="{8153EC4F-6C8C-471D-A39B-06340D6F7AAE}" destId="{356CFB0E-6A72-44BD-B13B-07751984A0FE}" srcOrd="1" destOrd="0" parTransId="{BDAE2EAF-BC16-49DC-BDFB-DFBBA88C9B85}" sibTransId="{BE7A192C-8060-489D-B60B-E0DD4172E899}"/>
    <dgm:cxn modelId="{559EAC12-9BB1-46DE-96C9-7F45501235DB}" type="presOf" srcId="{8153EC4F-6C8C-471D-A39B-06340D6F7AAE}" destId="{80F46D1E-8939-4D69-BDE1-B1C16F3C74E8}" srcOrd="0" destOrd="0" presId="urn:microsoft.com/office/officeart/2005/8/layout/vList5"/>
    <dgm:cxn modelId="{73955428-787D-450A-88AB-FA43D832E335}" srcId="{4390CB50-5166-48D8-99CA-E386D0DB8E6E}" destId="{365358B1-9920-4529-B2AC-D6AB0283E5CE}" srcOrd="1" destOrd="0" parTransId="{53D308C2-BFC1-46B4-B77B-7196D4A96B45}" sibTransId="{64E7ABE9-AA0E-4BF5-9CA7-BCD01B6CD366}"/>
    <dgm:cxn modelId="{882CD530-191F-4D28-9012-A4A7CDE4E15E}" type="presOf" srcId="{0CCF8B2D-E219-447C-8613-0D8CE2927F6E}" destId="{A3463033-2E55-4A50-B868-0331C39926E2}" srcOrd="0" destOrd="3"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7EA2F345-AFE7-4752-9A26-1278C9A4F1FD}" type="presOf" srcId="{0888671F-802D-45CB-8A4A-00ECFF63EE3F}" destId="{26A8BF07-0D8E-4300-9899-C64780806612}" srcOrd="0" destOrd="4" presId="urn:microsoft.com/office/officeart/2005/8/layout/vList5"/>
    <dgm:cxn modelId="{F1811C67-4D73-4E3F-B1EF-A07ABE1A325B}" srcId="{8B418944-A43C-4CA5-8070-E07F6C584A8C}" destId="{CE348ECA-6C87-4BBD-B35C-1C0664E26F66}" srcOrd="1" destOrd="0" parTransId="{E295A8AE-357B-433C-957C-5A1B41BFFF86}" sibTransId="{3247D0FD-FB63-4E0B-B38D-FA77ACD6A224}"/>
    <dgm:cxn modelId="{BB751751-56B4-467D-A9F6-59E04557F60C}" type="presOf" srcId="{92A0AF85-5BAA-497F-A9F7-5A3B34E9E4BE}" destId="{57B58D7B-DFD6-41FB-BE66-CD09EB811652}" srcOrd="0" destOrd="0" presId="urn:microsoft.com/office/officeart/2005/8/layout/vList5"/>
    <dgm:cxn modelId="{7141A478-328F-4AF1-91F6-31B4A7DEB169}" type="presOf" srcId="{365358B1-9920-4529-B2AC-D6AB0283E5CE}" destId="{26A8BF07-0D8E-4300-9899-C6478080661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95910290-27A4-482D-843F-5A88D934E1F8}" srcId="{8153EC4F-6C8C-471D-A39B-06340D6F7AAE}" destId="{0CCF8B2D-E219-447C-8613-0D8CE2927F6E}" srcOrd="3" destOrd="0" parTransId="{82C22C4F-9021-4503-AAF3-2E64701CFB2C}" sibTransId="{8435028C-2CA0-4D44-8BC2-816A89E237ED}"/>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2A817FBA-7E8D-4390-852C-9A8B8A4898E9}" srcId="{4390CB50-5166-48D8-99CA-E386D0DB8E6E}" destId="{D47268AF-8387-4849-9891-4B646F8930D4}" srcOrd="2" destOrd="0" parTransId="{BFCE5563-B122-4D95-95AE-EA987CE353A8}" sibTransId="{06D6EFF7-C678-474A-B933-5BC3EC8E9CF3}"/>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95569DC0-B9AD-405C-AC17-D3DBF7E8BF53}" type="presOf" srcId="{CE348ECA-6C87-4BBD-B35C-1C0664E26F66}" destId="{57B58D7B-DFD6-41FB-BE66-CD09EB811652}" srcOrd="0" destOrd="1" presId="urn:microsoft.com/office/officeart/2005/8/layout/vList5"/>
    <dgm:cxn modelId="{243533C2-140A-4386-AC2D-B83D9EA6EDCF}" type="presOf" srcId="{F398F56A-711C-4632-8C18-C211264151B4}" destId="{A3463033-2E55-4A50-B868-0331C39926E2}" srcOrd="0" destOrd="2" presId="urn:microsoft.com/office/officeart/2005/8/layout/vList5"/>
    <dgm:cxn modelId="{669ADBD1-85FC-4D06-B2AD-687D3A7190D7}" type="presOf" srcId="{356CFB0E-6A72-44BD-B13B-07751984A0FE}" destId="{A3463033-2E55-4A50-B868-0331C39926E2}" srcOrd="0" destOrd="1" presId="urn:microsoft.com/office/officeart/2005/8/layout/vList5"/>
    <dgm:cxn modelId="{98E3B9DE-FFD9-43C2-9E1F-6034FA7AD89C}" type="presOf" srcId="{8B418944-A43C-4CA5-8070-E07F6C584A8C}" destId="{8C96A032-99E7-4F02-A6B8-1803D52B7956}" srcOrd="0" destOrd="0" presId="urn:microsoft.com/office/officeart/2005/8/layout/vList5"/>
    <dgm:cxn modelId="{F5DB97E0-1BCF-44BE-A0B5-0337B46CBC3E}" srcId="{4390CB50-5166-48D8-99CA-E386D0DB8E6E}" destId="{0888671F-802D-45CB-8A4A-00ECFF63EE3F}" srcOrd="4" destOrd="0" parTransId="{526B06D6-EC66-4BC1-98F8-853311AFAC76}" sibTransId="{B5C93985-BCA1-4106-B8C2-A11925D18380}"/>
    <dgm:cxn modelId="{D99566E1-8409-434A-A4CA-90CBB79749D5}" srcId="{4390CB50-5166-48D8-99CA-E386D0DB8E6E}" destId="{192EDEC0-6362-482C-9D8B-149D0716D1D5}" srcOrd="3" destOrd="0" parTransId="{A90164E6-8D82-4DD8-9A7D-B2669FC2C82A}" sibTransId="{BB0FE465-E4BB-433F-A055-D0890E2ACFFB}"/>
    <dgm:cxn modelId="{C03FB7E7-EB91-4854-B9C0-03130837F4B5}" type="presOf" srcId="{192EDEC0-6362-482C-9D8B-149D0716D1D5}" destId="{26A8BF07-0D8E-4300-9899-C64780806612}" srcOrd="0" destOrd="3"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87BE58FD-78F2-4EC6-9937-7E4680DAF24D}" srcId="{8153EC4F-6C8C-471D-A39B-06340D6F7AAE}" destId="{F398F56A-711C-4632-8C18-C211264151B4}" srcOrd="2" destOrd="0" parTransId="{8E7D0F14-0061-4D21-9292-AC8E6EBCE6A5}" sibTransId="{5BE5A0C3-2BD7-40D3-8E7F-3B9812743E41}"/>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2_2" csCatId="accent2" phldr="1"/>
      <dgm:spPr/>
      <dgm:t>
        <a:bodyPr/>
        <a:lstStyle/>
        <a:p>
          <a:endParaRPr lang="fr"/>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r>
            <a:rPr lang="fr" sz="1200" b="1" i="0" u="none" kern="1200" baseline="0" dirty="0">
              <a:solidFill>
                <a:srgbClr val="94D502">
                  <a:lumMod val="50000"/>
                </a:srgbClr>
              </a:solidFill>
              <a:latin typeface="Arial"/>
              <a:ea typeface="+mn-ea"/>
              <a:cs typeface="+mn-cs"/>
            </a:rPr>
            <a:t>TIRER PARTI DES SYSTÈMES DE DONNÉES EXISTANTS POUR LA RIPOSTE PAR LA VACCINATION CONTRE LA COVID-19</a:t>
          </a:r>
        </a:p>
        <a:p>
          <a:pPr algn="l" rtl="0"/>
          <a:r>
            <a:rPr lang="fr" sz="1200" b="0" i="0" u="none" kern="1200" baseline="0" dirty="0">
              <a:solidFill>
                <a:schemeClr val="tx1"/>
              </a:solidFill>
              <a:latin typeface="Arial"/>
              <a:ea typeface="+mn-ea"/>
              <a:cs typeface="+mn-cs"/>
            </a:rPr>
            <a:t>Le </a:t>
          </a:r>
          <a:r>
            <a:rPr lang="fr" sz="1200" b="1" i="0" u="none" kern="1200" baseline="0" dirty="0">
              <a:solidFill>
                <a:schemeClr val="tx1"/>
              </a:solidFill>
              <a:latin typeface="Arial"/>
              <a:ea typeface="+mn-ea"/>
              <a:cs typeface="+mn-cs"/>
            </a:rPr>
            <a:t>Rwanda </a:t>
          </a:r>
          <a:r>
            <a:rPr lang="fr" sz="1200" b="0" i="0" u="none" kern="1200" baseline="0" dirty="0">
              <a:solidFill>
                <a:schemeClr val="tx1"/>
              </a:solidFill>
              <a:latin typeface="Arial"/>
              <a:ea typeface="+mn-ea"/>
              <a:cs typeface="+mn-cs"/>
            </a:rPr>
            <a:t>a tiré parti de sa plate-forme DHIS2 existante pour créer un registre électronique de vaccination qui a facilité le suivi des activités de vaccination, fourni des données en temps réel pour les décisions de gestion, et produit des certificats de vaccination et des rappels par SMS pour les doses de suivi.</a:t>
          </a:r>
        </a:p>
      </dgm:t>
    </dgm:pt>
    <dgm:pt modelId="{6748EC12-2114-4DE6-ADD3-8CBBA0FF7104}" type="parTrans" cxnId="{1FF52E27-E43A-4254-86C1-FA108D9BF24F}">
      <dgm:prSet/>
      <dgm:spPr/>
      <dgm:t>
        <a:bodyPr/>
        <a:lstStyle/>
        <a:p>
          <a:endParaRPr lang="fr" sz="2000">
            <a:solidFill>
              <a:schemeClr val="accent1"/>
            </a:solidFill>
          </a:endParaRPr>
        </a:p>
      </dgm:t>
    </dgm:pt>
    <dgm:pt modelId="{DFBD3D8C-3E06-43B0-9E98-EC52E77CBF3B}" type="sibTrans" cxnId="{1FF52E27-E43A-4254-86C1-FA108D9BF24F}">
      <dgm:prSet/>
      <dgm:spPr/>
      <dgm:t>
        <a:bodyPr/>
        <a:lstStyle/>
        <a:p>
          <a:endParaRPr lang="fr" sz="2000">
            <a:solidFill>
              <a:schemeClr val="accent1"/>
            </a:solidFill>
          </a:endParaRP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r>
            <a:rPr lang="fr" sz="1200" b="1" i="0" u="none" baseline="0" dirty="0">
              <a:solidFill>
                <a:schemeClr val="accent2">
                  <a:lumMod val="50000"/>
                </a:schemeClr>
              </a:solidFill>
            </a:rPr>
            <a:t>SUIVI EFFICACE GRÂCE AUX PLATES-FORMES NUMÉRIQUES</a:t>
          </a:r>
        </a:p>
        <a:p>
          <a:pPr algn="l" rtl="0"/>
          <a:r>
            <a:rPr lang="fr" sz="1200" b="1" i="0" u="none" baseline="0" dirty="0">
              <a:solidFill>
                <a:schemeClr val="accent1"/>
              </a:solidFill>
              <a:hlinkClick xmlns:r="http://schemas.openxmlformats.org/officeDocument/2006/relationships" r:id="rId1"/>
            </a:rPr>
            <a:t>L'Inde</a:t>
          </a:r>
          <a:r>
            <a:rPr lang="fr" sz="1200" b="0" i="0" u="none" baseline="0" dirty="0">
              <a:solidFill>
                <a:schemeClr val="accent1"/>
              </a:solidFill>
            </a:rPr>
            <a:t> avait un engagement politique et administratif fort, tout en bénéficiant de l'engagement du secteur privé et de l'utilisation de la plate-forme numérique pour le suivi efficace des vaccins.  La surveillance existante de la vaccination de routine est mise à profit pour établir des mécanismes de surveillance et de responsabilisation.</a:t>
          </a:r>
          <a:endParaRPr lang="fr" sz="1200" dirty="0">
            <a:solidFill>
              <a:schemeClr val="accent1"/>
            </a:solidFill>
          </a:endParaRPr>
        </a:p>
      </dgm:t>
    </dgm:pt>
    <dgm:pt modelId="{D9223FFA-252B-4506-8B97-F603CD3B4F50}" type="sibTrans" cxnId="{BA97491B-EFCD-48AC-8CD8-E16EC13B8A18}">
      <dgm:prSet/>
      <dgm:spPr/>
      <dgm:t>
        <a:bodyPr/>
        <a:lstStyle/>
        <a:p>
          <a:endParaRPr lang="fr" sz="2000">
            <a:solidFill>
              <a:schemeClr val="accent1"/>
            </a:solidFill>
          </a:endParaRPr>
        </a:p>
      </dgm:t>
    </dgm:pt>
    <dgm:pt modelId="{ACE82B28-7AF3-4CAB-9823-DA86418B60AC}" type="parTrans" cxnId="{BA97491B-EFCD-48AC-8CD8-E16EC13B8A18}">
      <dgm:prSet/>
      <dgm:spPr/>
      <dgm:t>
        <a:bodyPr/>
        <a:lstStyle/>
        <a:p>
          <a:endParaRPr lang="fr" sz="2000">
            <a:solidFill>
              <a:schemeClr val="accent1"/>
            </a:solidFill>
          </a:endParaRP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2" custScaleX="68726" custScaleY="66453" custLinFactNeighborX="-42662" custLinFactNeighborY="711"/>
      <dgm:spPr>
        <a:blipFill rotWithShape="1">
          <a:blip xmlns:r="http://schemas.openxmlformats.org/officeDocument/2006/relationships" r:embed="rId2"/>
          <a:srcRect/>
          <a:stretch>
            <a:fillRect l="-1000" r="-1000"/>
          </a:stretch>
        </a:blipFill>
        <a:ln>
          <a:solidFill>
            <a:srgbClr val="7F7F7F"/>
          </a:solidFill>
        </a:ln>
      </dgm:spPr>
    </dgm:pt>
    <dgm:pt modelId="{231C5DC9-3B94-4233-B75F-2F187107BF74}" type="pres">
      <dgm:prSet presAssocID="{012CEA51-7305-48A0-AF33-E67B6539B7AE}" presName="txShp" presStyleLbl="node1" presStyleIdx="0" presStyleCnt="2" custScaleX="126868" custScaleY="85218">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2" custScaleX="66834" custScaleY="65232" custLinFactNeighborX="-42662" custLinFactNeighborY="711"/>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a:solidFill>
            <a:srgbClr val="7F7F7F"/>
          </a:solidFill>
        </a:ln>
      </dgm:spPr>
    </dgm:pt>
    <dgm:pt modelId="{EA6993E9-8266-46BC-B04C-904098557E8E}" type="pres">
      <dgm:prSet presAssocID="{E7405B8F-AD5C-414B-90B3-CCD5F1A99E1D}" presName="txShp" presStyleLbl="node1" presStyleIdx="1" presStyleCnt="2" custScaleX="126868" custScaleY="93757">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2_2" csCatId="accent2" phldr="1"/>
      <dgm:spPr/>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rPr>
            <a:t>ODK POUR DÉCLARER LES DONNÉES ET CRÉER UN TABLEAU DE BORD DE DONNÉES</a:t>
          </a:r>
          <a:endParaRPr lang="fr" sz="1200" b="1" kern="1200" dirty="0">
            <a:solidFill>
              <a:schemeClr val="accent2">
                <a:lumMod val="50000"/>
              </a:schemeClr>
            </a:solidFill>
          </a:endParaRPr>
        </a:p>
        <a:p>
          <a:pPr marL="0" lvl="0" indent="0" algn="l" defTabSz="533400" rtl="0">
            <a:lnSpc>
              <a:spcPct val="90000"/>
            </a:lnSpc>
            <a:spcBef>
              <a:spcPct val="0"/>
            </a:spcBef>
            <a:spcAft>
              <a:spcPct val="35000"/>
            </a:spcAft>
          </a:pPr>
          <a:r>
            <a:rPr lang="fr" sz="1200" b="0" i="0" u="none" kern="1200" baseline="0" dirty="0">
              <a:solidFill>
                <a:schemeClr val="tx1"/>
              </a:solidFill>
              <a:latin typeface="Arial"/>
              <a:ea typeface="+mn-ea"/>
              <a:cs typeface="+mn-cs"/>
              <a:hlinkClick xmlns:r="http://schemas.openxmlformats.org/officeDocument/2006/relationships" r:id="rId1"/>
            </a:rPr>
            <a:t>Le </a:t>
          </a:r>
          <a:r>
            <a:rPr lang="fr" sz="1200" b="1" i="0" u="none" kern="1200" baseline="0" dirty="0">
              <a:solidFill>
                <a:schemeClr val="tx1"/>
              </a:solidFill>
              <a:latin typeface="Arial"/>
              <a:ea typeface="+mn-ea"/>
              <a:cs typeface="+mn-cs"/>
              <a:hlinkClick xmlns:r="http://schemas.openxmlformats.org/officeDocument/2006/relationships" r:id="rId1"/>
            </a:rPr>
            <a:t>Soudan du Sud </a:t>
          </a:r>
          <a:r>
            <a:rPr lang="fr" sz="1200" b="0" i="0" u="none" kern="1200" baseline="0" dirty="0">
              <a:solidFill>
                <a:schemeClr val="tx1"/>
              </a:solidFill>
              <a:latin typeface="Arial"/>
              <a:ea typeface="+mn-ea"/>
              <a:cs typeface="+mn-cs"/>
            </a:rPr>
            <a:t>a utilisé les formulaires ODK pour faciliter la communication des données et pour créer un tableau de bord afin d'éclairer les décisions de gestion</a:t>
          </a:r>
          <a:r>
            <a:rPr lang="fr" sz="1200" b="0" i="0" u="none" kern="1200" baseline="0" dirty="0">
              <a:solidFill>
                <a:schemeClr val="accent1"/>
              </a:solidFill>
            </a:rPr>
            <a:t>.</a:t>
          </a:r>
          <a:endParaRPr lang="fr" sz="1200" b="0" kern="1200" dirty="0">
            <a:solidFill>
              <a:schemeClr val="tx1"/>
            </a:solidFill>
            <a:latin typeface="Arial"/>
            <a:ea typeface="+mn-ea"/>
            <a:cs typeface="+mn-cs"/>
          </a:endParaRPr>
        </a:p>
      </dgm:t>
    </dgm:pt>
    <dgm:pt modelId="{ACE82B28-7AF3-4CAB-9823-DA86418B60AC}" type="parTrans" cxnId="{BA97491B-EFCD-48AC-8CD8-E16EC13B8A18}">
      <dgm:prSet/>
      <dgm:spPr/>
      <dgm:t>
        <a:bodyPr/>
        <a:lstStyle/>
        <a:p>
          <a:endParaRPr lang="fr" sz="2000">
            <a:solidFill>
              <a:schemeClr val="accent1"/>
            </a:solidFill>
          </a:endParaRPr>
        </a:p>
      </dgm:t>
    </dgm:pt>
    <dgm:pt modelId="{D9223FFA-252B-4506-8B97-F603CD3B4F50}" type="sibTrans" cxnId="{BA97491B-EFCD-48AC-8CD8-E16EC13B8A18}">
      <dgm:prSet/>
      <dgm:spPr/>
      <dgm:t>
        <a:bodyPr/>
        <a:lstStyle/>
        <a:p>
          <a:endParaRPr lang="fr" sz="2000">
            <a:solidFill>
              <a:schemeClr val="accent1"/>
            </a:solidFill>
          </a:endParaRP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ScaleX="68345" custScaleY="67035" custLinFactNeighborX="-42662" custLinFactNeighborY="711"/>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a:solidFill>
            <a:srgbClr val="7F7F7F"/>
          </a:solidFill>
        </a:ln>
      </dgm:spPr>
    </dgm:pt>
    <dgm:pt modelId="{231C5DC9-3B94-4233-B75F-2F187107BF74}" type="pres">
      <dgm:prSet presAssocID="{012CEA51-7305-48A0-AF33-E67B6539B7AE}" presName="txShp" presStyleLbl="node1" presStyleIdx="0" presStyleCnt="1" custScaleX="126868" custScaleY="69298" custLinFactNeighborX="243" custLinFactNeighborY="-69">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2_2" csCatId="accent2" phldr="1"/>
      <dgm:spPr/>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rPr>
            <a:t>UTILISATION D’APPLICATIONS NUMÉRIQUES POUR L’ENREGISTREMENT DES BÉNÉFICIAIRES ET LE SUIVI DE LA VACCINATION</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Bangladesh</a:t>
          </a:r>
          <a:r>
            <a:rPr lang="fr" sz="1200" b="0" i="0" u="none" kern="1200" baseline="0" dirty="0">
              <a:solidFill>
                <a:schemeClr val="tx1"/>
              </a:solidFill>
              <a:latin typeface="Arial"/>
              <a:ea typeface="+mn-ea"/>
              <a:cs typeface="+mn-cs"/>
            </a:rPr>
            <a:t> a mis en place un portail Web appelé « Surokkha » pour enregistrer les bénéficiaires au cours des phases recommandées du NDVP, programmer les rendez-vous de vaccination et envoyer des rappels pour les doses de suivi.</a:t>
          </a:r>
        </a:p>
      </dgm:t>
    </dgm:pt>
    <dgm:pt modelId="{ACE82B28-7AF3-4CAB-9823-DA86418B60AC}" type="parTrans" cxnId="{BA97491B-EFCD-48AC-8CD8-E16EC13B8A18}">
      <dgm:prSet/>
      <dgm:spPr/>
      <dgm:t>
        <a:bodyPr/>
        <a:lstStyle/>
        <a:p>
          <a:endParaRPr lang="fr" sz="2000">
            <a:solidFill>
              <a:schemeClr val="accent1"/>
            </a:solidFill>
          </a:endParaRPr>
        </a:p>
      </dgm:t>
    </dgm:pt>
    <dgm:pt modelId="{D9223FFA-252B-4506-8B97-F603CD3B4F50}" type="sibTrans" cxnId="{BA97491B-EFCD-48AC-8CD8-E16EC13B8A18}">
      <dgm:prSet/>
      <dgm:spPr/>
      <dgm:t>
        <a:bodyPr/>
        <a:lstStyle/>
        <a:p>
          <a:endParaRPr lang="fr" sz="2000">
            <a:solidFill>
              <a:schemeClr val="accent1"/>
            </a:solidFill>
          </a:endParaRP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1" custScaleX="66664" custScaleY="67086" custLinFactY="6" custLinFactNeighborX="-28885" custLinFactNeighborY="100000"/>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1" custScaleX="126868" custScaleY="69298" custLinFactNeighborX="-4981" custLinFactNeighborY="25567">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fr"/>
        </a:p>
      </dgm:t>
    </dgm:pt>
    <dgm:pt modelId="{8B418944-A43C-4CA5-8070-E07F6C584A8C}">
      <dgm:prSet phldrT="[Text]" custT="1"/>
      <dgm:spPr/>
      <dgm:t>
        <a:bodyPr/>
        <a:lstStyle/>
        <a:p>
          <a:pPr algn="ctr" rtl="0"/>
          <a:r>
            <a:rPr lang="fr" sz="1800" b="0" i="0" u="none" baseline="0"/>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pPr/>
      <dgm:t>
        <a:bodyPr/>
        <a:lstStyle/>
        <a:p>
          <a:pPr algn="ctr" rtl="0"/>
          <a:r>
            <a:rPr lang="fr" sz="1800" b="0" i="0" u="none" baseline="0"/>
            <a:t>SOLUTION</a:t>
          </a:r>
        </a:p>
      </dgm:t>
    </dgm:pt>
    <dgm:pt modelId="{B4805742-9A11-432F-9D4B-E611CEBB5B0A}" type="sibTrans" cxnId="{15D5BE7F-929F-4280-BFF1-DDD7D18C59F1}">
      <dgm:prSet/>
      <dgm:spPr/>
      <dgm:t>
        <a:bodyPr/>
        <a:lstStyle/>
        <a:p>
          <a:endParaRPr lang="fr"/>
        </a:p>
      </dgm:t>
    </dgm:pt>
    <dgm:pt modelId="{90EA02A4-EE82-4639-9AA7-B6A92397F19B}" type="parTrans" cxnId="{15D5BE7F-929F-4280-BFF1-DDD7D18C59F1}">
      <dgm:prSet/>
      <dgm:spPr/>
      <dgm:t>
        <a:bodyPr/>
        <a:lstStyle/>
        <a:p>
          <a:endParaRPr lang="fr"/>
        </a:p>
      </dgm:t>
    </dgm:pt>
    <dgm:pt modelId="{2CFF3C9F-9104-4102-A830-0547A56AF82B}">
      <dgm:prSet custT="1"/>
      <dgm:spPr/>
      <dgm:t>
        <a:bodyPr/>
        <a:lstStyle/>
        <a:p>
          <a:pPr algn="ctr" rtl="0">
            <a:buFont typeface="Arial" panose="020B0604020202020204" pitchFamily="34" charset="0"/>
            <a:buChar char="•"/>
          </a:pPr>
          <a:r>
            <a:rPr lang="fr" sz="1400" b="0" i="0" u="none" baseline="0"/>
            <a:t>L'Inde a mis en œuvre l'une des plus importantes mesures de riposte vaccinales contre la COVID-19 au monde avec l'objectif d'administrer plus de 2 milliards de doses de vaccins pour atteindre son objectif de vaccination.</a:t>
          </a:r>
        </a:p>
      </dgm:t>
    </dgm:pt>
    <dgm:pt modelId="{235C0E2A-4E09-4C62-AC0A-4684B6D3EA0F}" type="parTrans" cxnId="{A5ADD07F-26F4-47AA-AE32-AFEEBCD67057}">
      <dgm:prSet/>
      <dgm:spPr/>
      <dgm:t>
        <a:bodyPr/>
        <a:lstStyle/>
        <a:p>
          <a:endParaRPr lang="fr"/>
        </a:p>
      </dgm:t>
    </dgm:pt>
    <dgm:pt modelId="{1C4B546E-8DD6-4292-9ACC-3571D6D24F10}" type="sibTrans" cxnId="{A5ADD07F-26F4-47AA-AE32-AFEEBCD67057}">
      <dgm:prSet/>
      <dgm:spPr/>
      <dgm:t>
        <a:bodyPr/>
        <a:lstStyle/>
        <a:p>
          <a:endParaRPr lang="fr"/>
        </a:p>
      </dgm:t>
    </dgm:pt>
    <dgm:pt modelId="{316A1430-5FCB-48E0-9FE1-4AE942AFD317}">
      <dgm:prSet custT="1"/>
      <dgm:spPr/>
      <dgm:t>
        <a:bodyPr/>
        <a:lstStyle/>
        <a:p>
          <a:pPr algn="ctr" rtl="0">
            <a:buFont typeface="Arial" panose="020B0604020202020204" pitchFamily="34" charset="0"/>
            <a:buChar char="•"/>
          </a:pPr>
          <a:r>
            <a:rPr lang="fr" sz="1400" b="0" i="0" u="none" baseline="0"/>
            <a:t>La population cible pour la vaccination contre la COVID-19 n'est pas systématiquement visée à des fins de vaccination dans le pays.</a:t>
          </a:r>
        </a:p>
      </dgm:t>
    </dgm:pt>
    <dgm:pt modelId="{898ADB4F-3790-4719-837C-22A9F7D870D3}" type="parTrans" cxnId="{C4DA0B65-94B4-4BD1-925F-CE1D42A8D040}">
      <dgm:prSet/>
      <dgm:spPr/>
      <dgm:t>
        <a:bodyPr/>
        <a:lstStyle/>
        <a:p>
          <a:endParaRPr lang="fr"/>
        </a:p>
      </dgm:t>
    </dgm:pt>
    <dgm:pt modelId="{ABC70A1C-A5E2-4A63-B48C-54AE217193BA}" type="sibTrans" cxnId="{C4DA0B65-94B4-4BD1-925F-CE1D42A8D040}">
      <dgm:prSet/>
      <dgm:spPr/>
      <dgm:t>
        <a:bodyPr/>
        <a:lstStyle/>
        <a:p>
          <a:endParaRPr lang="fr"/>
        </a:p>
      </dgm:t>
    </dgm:pt>
    <dgm:pt modelId="{69DA36F0-AF3F-466E-9F12-7434A05BB272}">
      <dgm:prSet custT="1"/>
      <dgm:spPr/>
      <dgm:t>
        <a:bodyPr/>
        <a:lstStyle/>
        <a:p>
          <a:endParaRPr lang="fr" sz="1400"/>
        </a:p>
      </dgm:t>
    </dgm:pt>
    <dgm:pt modelId="{2579BA82-CF96-4BC2-B743-94BA185F590E}" type="parTrans" cxnId="{19A06F43-F418-4266-8CE6-08616E55FE8B}">
      <dgm:prSet/>
      <dgm:spPr/>
      <dgm:t>
        <a:bodyPr/>
        <a:lstStyle/>
        <a:p>
          <a:endParaRPr lang="fr"/>
        </a:p>
      </dgm:t>
    </dgm:pt>
    <dgm:pt modelId="{817A792C-22A0-4E82-A0E8-18CFFD4C2D95}" type="sibTrans" cxnId="{19A06F43-F418-4266-8CE6-08616E55FE8B}">
      <dgm:prSet/>
      <dgm:spPr/>
      <dgm:t>
        <a:bodyPr/>
        <a:lstStyle/>
        <a:p>
          <a:endParaRPr lang="fr"/>
        </a:p>
      </dgm:t>
    </dgm:pt>
    <dgm:pt modelId="{4390CB50-5166-48D8-99CA-E386D0DB8E6E}">
      <dgm:prSet phldrT="[Text]" custT="1"/>
      <dgm:spPr/>
      <dgm:t>
        <a:bodyPr/>
        <a:lstStyle/>
        <a:p>
          <a:pPr algn="ctr" rtl="0"/>
          <a:r>
            <a:rPr lang="fr" sz="1800" b="0" i="0" u="none" baseline="0"/>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50A1EB92-0674-4DFC-B918-31A4FD60B983}">
      <dgm:prSet custT="1"/>
      <dgm:spPr/>
      <dgm:t>
        <a:bodyPr/>
        <a:lstStyle/>
        <a:p>
          <a:pPr algn="ctr" rtl="0">
            <a:buFont typeface="Arial" panose="020B0604020202020204" pitchFamily="34" charset="0"/>
            <a:buChar char="•"/>
          </a:pPr>
          <a:r>
            <a:rPr lang="fr" sz="1400" b="0" i="0" u="none" baseline="0"/>
            <a:t>Il existait déjà un système électronique d'information sur la gestion de la logistique (e-VIN) pour superviser la logistique des vaccins dans le cadre de son Programme universel de vaccination.</a:t>
          </a:r>
        </a:p>
      </dgm:t>
    </dgm:pt>
    <dgm:pt modelId="{36096219-8EAA-40F7-81AC-E1BA8854CEBB}" type="parTrans" cxnId="{16AE2FC4-7F76-4CAC-9D4C-A309E59E8C1D}">
      <dgm:prSet/>
      <dgm:spPr/>
      <dgm:t>
        <a:bodyPr/>
        <a:lstStyle/>
        <a:p>
          <a:endParaRPr lang="fr"/>
        </a:p>
      </dgm:t>
    </dgm:pt>
    <dgm:pt modelId="{2A25E054-CCB1-46ED-B68D-D54DFB01A5CF}" type="sibTrans" cxnId="{16AE2FC4-7F76-4CAC-9D4C-A309E59E8C1D}">
      <dgm:prSet/>
      <dgm:spPr/>
      <dgm:t>
        <a:bodyPr/>
        <a:lstStyle/>
        <a:p>
          <a:endParaRPr lang="fr"/>
        </a:p>
      </dgm:t>
    </dgm:pt>
    <dgm:pt modelId="{5B697544-9F1F-406C-A4CB-1742BD440C1A}">
      <dgm:prSet custT="1"/>
      <dgm:spPr/>
      <dgm:t>
        <a:bodyPr/>
        <a:lstStyle/>
        <a:p>
          <a:pPr algn="ctr" rtl="0">
            <a:buFont typeface="Arial" panose="020B0604020202020204" pitchFamily="34" charset="0"/>
            <a:buChar char="•"/>
          </a:pPr>
          <a:r>
            <a:rPr lang="fr" sz="1400" b="0" i="0" u="none" baseline="0"/>
            <a:t>La planification de la vaccination en fonction de l'établissement des priorités et le contrôle de l'approvisionnement en vaccins étaient essentiels à la gestion des séances et à la qualité des services.</a:t>
          </a:r>
        </a:p>
      </dgm:t>
    </dgm:pt>
    <dgm:pt modelId="{9AFAB0B8-4429-4D57-A816-7C45F1929F23}" type="parTrans" cxnId="{37C62BA1-44ED-41B8-976B-EE7C381AED63}">
      <dgm:prSet/>
      <dgm:spPr/>
      <dgm:t>
        <a:bodyPr/>
        <a:lstStyle/>
        <a:p>
          <a:endParaRPr lang="fr"/>
        </a:p>
      </dgm:t>
    </dgm:pt>
    <dgm:pt modelId="{24ADACB0-5365-48D8-AA3A-A8DB2FAD783D}" type="sibTrans" cxnId="{37C62BA1-44ED-41B8-976B-EE7C381AED63}">
      <dgm:prSet/>
      <dgm:spPr/>
      <dgm:t>
        <a:bodyPr/>
        <a:lstStyle/>
        <a:p>
          <a:endParaRPr lang="fr"/>
        </a:p>
      </dgm:t>
    </dgm:pt>
    <dgm:pt modelId="{073B445B-C6AF-4571-8482-4F220E45CF76}">
      <dgm:prSet custT="1"/>
      <dgm:spPr/>
      <dgm:t>
        <a:bodyPr/>
        <a:lstStyle/>
        <a:p>
          <a:pPr algn="ctr" rtl="0">
            <a:buFont typeface="Arial" panose="020B0604020202020204" pitchFamily="34" charset="0"/>
            <a:buChar char="•"/>
          </a:pPr>
          <a:r>
            <a:rPr lang="fr" sz="1400" b="0" i="0" u="none" baseline="0"/>
            <a:t>Des données étaient nécessaires en temps réel pour surveiller les progrès, informer les décisions de gestion et délivrer des certificats.</a:t>
          </a:r>
        </a:p>
      </dgm:t>
    </dgm:pt>
    <dgm:pt modelId="{66A4671A-7D91-44C2-95A5-CAE91DF8A1F8}" type="parTrans" cxnId="{62DF00C7-708A-4155-907D-81573A28DE98}">
      <dgm:prSet/>
      <dgm:spPr/>
      <dgm:t>
        <a:bodyPr/>
        <a:lstStyle/>
        <a:p>
          <a:endParaRPr lang="fr"/>
        </a:p>
      </dgm:t>
    </dgm:pt>
    <dgm:pt modelId="{ED1DF0A3-6FDB-4445-8867-E9000EBCB7EE}" type="sibTrans" cxnId="{62DF00C7-708A-4155-907D-81573A28DE98}">
      <dgm:prSet/>
      <dgm:spPr/>
      <dgm:t>
        <a:bodyPr/>
        <a:lstStyle/>
        <a:p>
          <a:endParaRPr lang="fr"/>
        </a:p>
      </dgm:t>
    </dgm:pt>
    <dgm:pt modelId="{4B84D846-F756-4BCE-89E8-32F61208DD77}">
      <dgm:prSet custT="1"/>
      <dgm:spPr/>
      <dgm:t>
        <a:bodyPr/>
        <a:lstStyle/>
        <a:p>
          <a:pPr algn="ctr" rtl="0"/>
          <a:r>
            <a:rPr lang="fr" sz="1400" b="0" i="0" u="none" baseline="0" dirty="0"/>
            <a:t>L'Inde a mis au point la plate-forme numérique COVID-19 Vaccine Intelligence Network (Co-WIN), un système en open source basé sur le cloud, pour compléter eVIN et faciliter l’administration des vaccins contre la COVID-19.</a:t>
          </a:r>
        </a:p>
      </dgm:t>
    </dgm:pt>
    <dgm:pt modelId="{2937EC3D-95E5-4210-B68F-10AB4BF6786E}" type="parTrans" cxnId="{65962275-0FB7-475A-AEE7-6C1E8EBA767D}">
      <dgm:prSet/>
      <dgm:spPr/>
      <dgm:t>
        <a:bodyPr/>
        <a:lstStyle/>
        <a:p>
          <a:endParaRPr lang="fr"/>
        </a:p>
      </dgm:t>
    </dgm:pt>
    <dgm:pt modelId="{81941B77-251C-4247-9008-0CA8980B1C11}" type="sibTrans" cxnId="{65962275-0FB7-475A-AEE7-6C1E8EBA767D}">
      <dgm:prSet/>
      <dgm:spPr/>
      <dgm:t>
        <a:bodyPr/>
        <a:lstStyle/>
        <a:p>
          <a:endParaRPr lang="fr"/>
        </a:p>
      </dgm:t>
    </dgm:pt>
    <dgm:pt modelId="{BA583456-02D4-4A8D-B97E-8BC7368D0159}">
      <dgm:prSet custT="1"/>
      <dgm:spPr/>
      <dgm:t>
        <a:bodyPr/>
        <a:lstStyle/>
        <a:p>
          <a:pPr algn="ctr" rtl="0"/>
          <a:r>
            <a:rPr lang="fr" sz="1400" b="0" i="0" u="none" baseline="0"/>
            <a:t> Il facilite l’inscription des bénéficiaires, la prise de rendez-vous, la planification des séances, les rappels par SMS, la notification des MAPI, la surveillance et l’analyse, et enfin la production de certificats numériques avec codes QR. </a:t>
          </a:r>
        </a:p>
      </dgm:t>
    </dgm:pt>
    <dgm:pt modelId="{A267C09A-746F-4184-88EF-E3E298B9CBB0}" type="parTrans" cxnId="{ADD02C3C-3565-47D8-8B3C-8C9F1EA3B4DD}">
      <dgm:prSet/>
      <dgm:spPr/>
      <dgm:t>
        <a:bodyPr/>
        <a:lstStyle/>
        <a:p>
          <a:endParaRPr lang="fr"/>
        </a:p>
      </dgm:t>
    </dgm:pt>
    <dgm:pt modelId="{653FF5AB-0A96-495C-A005-6A7413E5816A}" type="sibTrans" cxnId="{ADD02C3C-3565-47D8-8B3C-8C9F1EA3B4DD}">
      <dgm:prSet/>
      <dgm:spPr/>
      <dgm:t>
        <a:bodyPr/>
        <a:lstStyle/>
        <a:p>
          <a:endParaRPr lang="fr"/>
        </a:p>
      </dgm:t>
    </dgm:pt>
    <dgm:pt modelId="{F496EE23-BB8A-4D5E-8F20-4AD5BAFFDAD5}">
      <dgm:prSet custT="1"/>
      <dgm:spPr/>
      <dgm:t>
        <a:bodyPr/>
        <a:lstStyle/>
        <a:p>
          <a:pPr algn="ctr" rtl="0"/>
          <a:r>
            <a:rPr lang="fr" sz="1400" b="0" i="0" u="none" baseline="0"/>
            <a:t>Plusieurs options ont été fournies pour ceux qui n'ont pas accès au outils numériques.</a:t>
          </a:r>
        </a:p>
      </dgm:t>
    </dgm:pt>
    <dgm:pt modelId="{76359FD8-97FD-4790-B8D6-02493B0441DA}" type="parTrans" cxnId="{D3E51BDE-9C48-4F0D-9368-FED3FA5764A8}">
      <dgm:prSet/>
      <dgm:spPr/>
      <dgm:t>
        <a:bodyPr/>
        <a:lstStyle/>
        <a:p>
          <a:endParaRPr lang="fr"/>
        </a:p>
      </dgm:t>
    </dgm:pt>
    <dgm:pt modelId="{ECD876BF-A3E3-420F-8D8A-237C95C754A5}" type="sibTrans" cxnId="{D3E51BDE-9C48-4F0D-9368-FED3FA5764A8}">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5454">
        <dgm:presLayoutVars>
          <dgm:bulletEnabled val="1"/>
        </dgm:presLayoutVars>
      </dgm:prSet>
      <dgm:spPr/>
    </dgm:pt>
  </dgm:ptLst>
  <dgm:cxnLst>
    <dgm:cxn modelId="{45992E0A-78F7-4EA0-AEA7-D4EC61A435DA}" type="presOf" srcId="{073B445B-C6AF-4571-8482-4F220E45CF76}" destId="{26A8BF07-0D8E-4300-9899-C64780806612}" srcOrd="0" destOrd="2" presId="urn:microsoft.com/office/officeart/2005/8/layout/vList5"/>
    <dgm:cxn modelId="{559EAC12-9BB1-46DE-96C9-7F45501235DB}" type="presOf" srcId="{8153EC4F-6C8C-471D-A39B-06340D6F7AAE}" destId="{80F46D1E-8939-4D69-BDE1-B1C16F3C74E8}" srcOrd="0" destOrd="0" presId="urn:microsoft.com/office/officeart/2005/8/layout/vList5"/>
    <dgm:cxn modelId="{7F525716-C31C-46CC-8408-1307C0C5ECE9}" type="presOf" srcId="{2CFF3C9F-9104-4102-A830-0547A56AF82B}" destId="{57B58D7B-DFD6-41FB-BE66-CD09EB811652}" srcOrd="0" destOrd="0" presId="urn:microsoft.com/office/officeart/2005/8/layout/vList5"/>
    <dgm:cxn modelId="{63690624-3055-4774-B596-BDC4629847A4}" type="presOf" srcId="{69DA36F0-AF3F-466E-9F12-7434A05BB272}" destId="{A3463033-2E55-4A50-B868-0331C39926E2}" srcOrd="0" destOrd="0" presId="urn:microsoft.com/office/officeart/2005/8/layout/vList5"/>
    <dgm:cxn modelId="{ADD02C3C-3565-47D8-8B3C-8C9F1EA3B4DD}" srcId="{8153EC4F-6C8C-471D-A39B-06340D6F7AAE}" destId="{BA583456-02D4-4A8D-B97E-8BC7368D0159}" srcOrd="2" destOrd="0" parTransId="{A267C09A-746F-4184-88EF-E3E298B9CBB0}" sibTransId="{653FF5AB-0A96-495C-A005-6A7413E5816A}"/>
    <dgm:cxn modelId="{19A06F43-F418-4266-8CE6-08616E55FE8B}" srcId="{8153EC4F-6C8C-471D-A39B-06340D6F7AAE}" destId="{69DA36F0-AF3F-466E-9F12-7434A05BB272}" srcOrd="0" destOrd="0" parTransId="{2579BA82-CF96-4BC2-B743-94BA185F590E}" sibTransId="{817A792C-22A0-4E82-A0E8-18CFFD4C2D95}"/>
    <dgm:cxn modelId="{C4DA0B65-94B4-4BD1-925F-CE1D42A8D040}" srcId="{4390CB50-5166-48D8-99CA-E386D0DB8E6E}" destId="{316A1430-5FCB-48E0-9FE1-4AE942AFD317}" srcOrd="0" destOrd="0" parTransId="{898ADB4F-3790-4719-837C-22A9F7D870D3}" sibTransId="{ABC70A1C-A5E2-4A63-B48C-54AE217193BA}"/>
    <dgm:cxn modelId="{88824049-C147-4548-B496-C0AB712AD28F}" type="presOf" srcId="{4B84D846-F756-4BCE-89E8-32F61208DD77}" destId="{A3463033-2E55-4A50-B868-0331C39926E2}" srcOrd="0" destOrd="1" presId="urn:microsoft.com/office/officeart/2005/8/layout/vList5"/>
    <dgm:cxn modelId="{E85FD46C-2DDE-4D83-AD0D-615C3F3E93C0}" type="presOf" srcId="{F496EE23-BB8A-4D5E-8F20-4AD5BAFFDAD5}" destId="{A3463033-2E55-4A50-B868-0331C39926E2}" srcOrd="0" destOrd="3" presId="urn:microsoft.com/office/officeart/2005/8/layout/vList5"/>
    <dgm:cxn modelId="{65962275-0FB7-475A-AEE7-6C1E8EBA767D}" srcId="{8153EC4F-6C8C-471D-A39B-06340D6F7AAE}" destId="{4B84D846-F756-4BCE-89E8-32F61208DD77}" srcOrd="1" destOrd="0" parTransId="{2937EC3D-95E5-4210-B68F-10AB4BF6786E}" sibTransId="{81941B77-251C-4247-9008-0CA8980B1C11}"/>
    <dgm:cxn modelId="{15D5BE7F-929F-4280-BFF1-DDD7D18C59F1}" srcId="{F88B266D-FB32-47DA-8FA7-CE4B5868E5D2}" destId="{8153EC4F-6C8C-471D-A39B-06340D6F7AAE}" srcOrd="2" destOrd="0" parTransId="{90EA02A4-EE82-4639-9AA7-B6A92397F19B}" sibTransId="{B4805742-9A11-432F-9D4B-E611CEBB5B0A}"/>
    <dgm:cxn modelId="{A5ADD07F-26F4-47AA-AE32-AFEEBCD67057}" srcId="{8B418944-A43C-4CA5-8070-E07F6C584A8C}" destId="{2CFF3C9F-9104-4102-A830-0547A56AF82B}" srcOrd="0" destOrd="0" parTransId="{235C0E2A-4E09-4C62-AC0A-4684B6D3EA0F}" sibTransId="{1C4B546E-8DD6-4292-9ACC-3571D6D24F10}"/>
    <dgm:cxn modelId="{46C46F81-199E-4E19-AE34-EDA2A62F9B0A}" type="presOf" srcId="{BA583456-02D4-4A8D-B97E-8BC7368D0159}" destId="{A3463033-2E55-4A50-B868-0331C39926E2}" srcOrd="0" destOrd="2" presId="urn:microsoft.com/office/officeart/2005/8/layout/vList5"/>
    <dgm:cxn modelId="{37C62BA1-44ED-41B8-976B-EE7C381AED63}" srcId="{4390CB50-5166-48D8-99CA-E386D0DB8E6E}" destId="{5B697544-9F1F-406C-A4CB-1742BD440C1A}" srcOrd="1" destOrd="0" parTransId="{9AFAB0B8-4429-4D57-A816-7C45F1929F23}" sibTransId="{24ADACB0-5365-48D8-AA3A-A8DB2FAD783D}"/>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DCA482BF-E158-4783-8E23-E041C9EA8723}" type="presOf" srcId="{F88B266D-FB32-47DA-8FA7-CE4B5868E5D2}" destId="{E2DF43E3-1B76-4C95-8AC8-5B69492B69C9}" srcOrd="0" destOrd="0" presId="urn:microsoft.com/office/officeart/2005/8/layout/vList5"/>
    <dgm:cxn modelId="{16AE2FC4-7F76-4CAC-9D4C-A309E59E8C1D}" srcId="{8B418944-A43C-4CA5-8070-E07F6C584A8C}" destId="{50A1EB92-0674-4DFC-B918-31A4FD60B983}" srcOrd="1" destOrd="0" parTransId="{36096219-8EAA-40F7-81AC-E1BA8854CEBB}" sibTransId="{2A25E054-CCB1-46ED-B68D-D54DFB01A5CF}"/>
    <dgm:cxn modelId="{62DF00C7-708A-4155-907D-81573A28DE98}" srcId="{4390CB50-5166-48D8-99CA-E386D0DB8E6E}" destId="{073B445B-C6AF-4571-8482-4F220E45CF76}" srcOrd="2" destOrd="0" parTransId="{66A4671A-7D91-44C2-95A5-CAE91DF8A1F8}" sibTransId="{ED1DF0A3-6FDB-4445-8867-E9000EBCB7EE}"/>
    <dgm:cxn modelId="{386AA9D8-CCE6-4E40-A2EA-BC4D61472B48}" type="presOf" srcId="{50A1EB92-0674-4DFC-B918-31A4FD60B983}" destId="{57B58D7B-DFD6-41FB-BE66-CD09EB811652}" srcOrd="0" destOrd="1" presId="urn:microsoft.com/office/officeart/2005/8/layout/vList5"/>
    <dgm:cxn modelId="{D3E51BDE-9C48-4F0D-9368-FED3FA5764A8}" srcId="{8153EC4F-6C8C-471D-A39B-06340D6F7AAE}" destId="{F496EE23-BB8A-4D5E-8F20-4AD5BAFFDAD5}" srcOrd="3" destOrd="0" parTransId="{76359FD8-97FD-4790-B8D6-02493B0441DA}" sibTransId="{ECD876BF-A3E3-420F-8D8A-237C95C754A5}"/>
    <dgm:cxn modelId="{98E3B9DE-FFD9-43C2-9E1F-6034FA7AD89C}" type="presOf" srcId="{8B418944-A43C-4CA5-8070-E07F6C584A8C}" destId="{8C96A032-99E7-4F02-A6B8-1803D52B7956}" srcOrd="0" destOrd="0" presId="urn:microsoft.com/office/officeart/2005/8/layout/vList5"/>
    <dgm:cxn modelId="{71DF81E1-F254-4A40-A4B3-237EDE5076D2}" type="presOf" srcId="{5B697544-9F1F-406C-A4CB-1742BD440C1A}" destId="{26A8BF07-0D8E-4300-9899-C64780806612}" srcOrd="0" destOrd="1" presId="urn:microsoft.com/office/officeart/2005/8/layout/vList5"/>
    <dgm:cxn modelId="{040E44EB-F10E-4DD9-A79C-147F7FF64A32}" type="presOf" srcId="{316A1430-5FCB-48E0-9FE1-4AE942AFD317}" destId="{26A8BF07-0D8E-4300-9899-C64780806612}"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fr"/>
        </a:p>
      </dgm:t>
    </dgm:pt>
    <dgm:pt modelId="{8B418944-A43C-4CA5-8070-E07F6C584A8C}">
      <dgm:prSet phldrT="[Text]" custT="1"/>
      <dgm:spPr/>
      <dgm:t>
        <a:bodyPr/>
        <a:lstStyle/>
        <a:p>
          <a:pPr algn="ctr" rtl="0"/>
          <a:r>
            <a:rPr lang="fr" sz="1800" b="0" i="0" u="none" baseline="0"/>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pPr/>
      <dgm:t>
        <a:bodyPr/>
        <a:lstStyle/>
        <a:p>
          <a:pPr algn="ctr" rtl="0"/>
          <a:r>
            <a:rPr lang="fr" sz="1800" b="0" i="0" u="none" baseline="0"/>
            <a:t>SOLUTION</a:t>
          </a:r>
        </a:p>
      </dgm:t>
    </dgm:pt>
    <dgm:pt modelId="{B4805742-9A11-432F-9D4B-E611CEBB5B0A}" type="sibTrans" cxnId="{15D5BE7F-929F-4280-BFF1-DDD7D18C59F1}">
      <dgm:prSet/>
      <dgm:spPr/>
      <dgm:t>
        <a:bodyPr/>
        <a:lstStyle/>
        <a:p>
          <a:endParaRPr lang="fr"/>
        </a:p>
      </dgm:t>
    </dgm:pt>
    <dgm:pt modelId="{90EA02A4-EE82-4639-9AA7-B6A92397F19B}" type="parTrans" cxnId="{15D5BE7F-929F-4280-BFF1-DDD7D18C59F1}">
      <dgm:prSet/>
      <dgm:spPr/>
      <dgm:t>
        <a:bodyPr/>
        <a:lstStyle/>
        <a:p>
          <a:endParaRPr lang="fr"/>
        </a:p>
      </dgm:t>
    </dgm:pt>
    <dgm:pt modelId="{2CFF3C9F-9104-4102-A830-0547A56AF82B}">
      <dgm:prSet custT="1"/>
      <dgm:spPr/>
      <dgm:t>
        <a:bodyPr/>
        <a:lstStyle/>
        <a:p>
          <a:pPr algn="ctr" rtl="0">
            <a:buFont typeface="Arial" panose="020B0604020202020204" pitchFamily="34" charset="0"/>
            <a:buChar char="•"/>
          </a:pPr>
          <a:r>
            <a:rPr lang="fr" sz="1400" b="0" i="0" u="none" baseline="0"/>
            <a:t>Le Rwanda a reçu ses premières doses de vaccins contre la COVID-19 le 3 mars 2021.</a:t>
          </a:r>
        </a:p>
      </dgm:t>
    </dgm:pt>
    <dgm:pt modelId="{235C0E2A-4E09-4C62-AC0A-4684B6D3EA0F}" type="parTrans" cxnId="{A5ADD07F-26F4-47AA-AE32-AFEEBCD67057}">
      <dgm:prSet/>
      <dgm:spPr/>
      <dgm:t>
        <a:bodyPr/>
        <a:lstStyle/>
        <a:p>
          <a:endParaRPr lang="fr"/>
        </a:p>
      </dgm:t>
    </dgm:pt>
    <dgm:pt modelId="{1C4B546E-8DD6-4292-9ACC-3571D6D24F10}" type="sibTrans" cxnId="{A5ADD07F-26F4-47AA-AE32-AFEEBCD67057}">
      <dgm:prSet/>
      <dgm:spPr/>
      <dgm:t>
        <a:bodyPr/>
        <a:lstStyle/>
        <a:p>
          <a:endParaRPr lang="fr"/>
        </a:p>
      </dgm:t>
    </dgm:pt>
    <dgm:pt modelId="{316A1430-5FCB-48E0-9FE1-4AE942AFD317}">
      <dgm:prSet custT="1"/>
      <dgm:spPr/>
      <dgm:t>
        <a:bodyPr/>
        <a:lstStyle/>
        <a:p>
          <a:pPr algn="ctr" rtl="0">
            <a:buFont typeface="Arial" panose="020B0604020202020204" pitchFamily="34" charset="0"/>
            <a:buNone/>
          </a:pPr>
          <a:endParaRPr lang="fr" sz="1400"/>
        </a:p>
      </dgm:t>
    </dgm:pt>
    <dgm:pt modelId="{898ADB4F-3790-4719-837C-22A9F7D870D3}" type="parTrans" cxnId="{C4DA0B65-94B4-4BD1-925F-CE1D42A8D040}">
      <dgm:prSet/>
      <dgm:spPr/>
      <dgm:t>
        <a:bodyPr/>
        <a:lstStyle/>
        <a:p>
          <a:endParaRPr lang="fr"/>
        </a:p>
      </dgm:t>
    </dgm:pt>
    <dgm:pt modelId="{ABC70A1C-A5E2-4A63-B48C-54AE217193BA}" type="sibTrans" cxnId="{C4DA0B65-94B4-4BD1-925F-CE1D42A8D040}">
      <dgm:prSet/>
      <dgm:spPr/>
      <dgm:t>
        <a:bodyPr/>
        <a:lstStyle/>
        <a:p>
          <a:endParaRPr lang="fr"/>
        </a:p>
      </dgm:t>
    </dgm:pt>
    <dgm:pt modelId="{69DA36F0-AF3F-466E-9F12-7434A05BB272}">
      <dgm:prSet custT="1"/>
      <dgm:spPr/>
      <dgm:t>
        <a:bodyPr/>
        <a:lstStyle/>
        <a:p>
          <a:pPr algn="ctr" rtl="0">
            <a:buFont typeface="Arial" panose="020B0604020202020204" pitchFamily="34" charset="0"/>
            <a:buChar char="•"/>
          </a:pPr>
          <a:r>
            <a:rPr lang="fr" sz="1400" b="0" i="0" u="none" baseline="0" dirty="0"/>
            <a:t>Le pays a adapté la plate-forme DHIS existante pour inclure le « suivi électronique » afin d'établir un registre électronique pour collecter des données transactionnelles sur la vaccination contre la COVID-19.</a:t>
          </a:r>
        </a:p>
      </dgm:t>
    </dgm:pt>
    <dgm:pt modelId="{2579BA82-CF96-4BC2-B743-94BA185F590E}" type="parTrans" cxnId="{19A06F43-F418-4266-8CE6-08616E55FE8B}">
      <dgm:prSet/>
      <dgm:spPr/>
      <dgm:t>
        <a:bodyPr/>
        <a:lstStyle/>
        <a:p>
          <a:endParaRPr lang="fr"/>
        </a:p>
      </dgm:t>
    </dgm:pt>
    <dgm:pt modelId="{817A792C-22A0-4E82-A0E8-18CFFD4C2D95}" type="sibTrans" cxnId="{19A06F43-F418-4266-8CE6-08616E55FE8B}">
      <dgm:prSet/>
      <dgm:spPr/>
      <dgm:t>
        <a:bodyPr/>
        <a:lstStyle/>
        <a:p>
          <a:endParaRPr lang="fr"/>
        </a:p>
      </dgm:t>
    </dgm:pt>
    <dgm:pt modelId="{4390CB50-5166-48D8-99CA-E386D0DB8E6E}">
      <dgm:prSet phldrT="[Text]" custT="1"/>
      <dgm:spPr/>
      <dgm:t>
        <a:bodyPr/>
        <a:lstStyle/>
        <a:p>
          <a:pPr algn="ctr" rtl="0"/>
          <a:r>
            <a:rPr lang="fr" sz="1800" b="0" i="0" u="none" baseline="0"/>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A9745E1B-1674-489C-A73B-86136E5CABC6}">
      <dgm:prSet custT="1"/>
      <dgm:spPr/>
      <dgm:t>
        <a:bodyPr/>
        <a:lstStyle/>
        <a:p>
          <a:pPr algn="ctr" rtl="0">
            <a:buFont typeface="Arial" panose="020B0604020202020204" pitchFamily="34" charset="0"/>
            <a:buChar char="•"/>
          </a:pPr>
          <a:r>
            <a:rPr lang="fr" sz="1400" b="0" i="0" u="none" baseline="0"/>
            <a:t>Des vaccins ont été distribués en quelques jours dans 50 hôpitaux de district et 508 centres de santé à travers le pays.</a:t>
          </a:r>
        </a:p>
      </dgm:t>
    </dgm:pt>
    <dgm:pt modelId="{E74BE8CE-D76E-4B9E-82DF-FF6C4CB6BBB3}" type="parTrans" cxnId="{7A63DFD1-45F6-43F1-B3CC-5CCA1CA8C4E6}">
      <dgm:prSet/>
      <dgm:spPr/>
      <dgm:t>
        <a:bodyPr/>
        <a:lstStyle/>
        <a:p>
          <a:endParaRPr lang="fr"/>
        </a:p>
      </dgm:t>
    </dgm:pt>
    <dgm:pt modelId="{A7FCC3A1-3077-4CB2-BE0C-C1FB716A4708}" type="sibTrans" cxnId="{7A63DFD1-45F6-43F1-B3CC-5CCA1CA8C4E6}">
      <dgm:prSet/>
      <dgm:spPr/>
      <dgm:t>
        <a:bodyPr/>
        <a:lstStyle/>
        <a:p>
          <a:endParaRPr lang="fr"/>
        </a:p>
      </dgm:t>
    </dgm:pt>
    <dgm:pt modelId="{F0A5086B-4409-4111-8AE5-E9FEA3096AA7}">
      <dgm:prSet custT="1"/>
      <dgm:spPr/>
      <dgm:t>
        <a:bodyPr/>
        <a:lstStyle/>
        <a:p>
          <a:pPr algn="ctr" rtl="0">
            <a:buFont typeface="Arial" panose="020B0604020202020204" pitchFamily="34" charset="0"/>
            <a:buChar char="•"/>
          </a:pPr>
          <a:r>
            <a:rPr lang="fr" sz="1400" b="0" i="0" u="none" baseline="0"/>
            <a:t>En janvier 2022, plus de 13 millions de personnes avaient été vaccinées et 55 % de la population avait terminé la série primaire.</a:t>
          </a:r>
        </a:p>
      </dgm:t>
    </dgm:pt>
    <dgm:pt modelId="{B6286D80-D598-45A3-8322-A7511A9D6A57}" type="parTrans" cxnId="{6617D0A7-3751-4C3E-858B-DC1896521874}">
      <dgm:prSet/>
      <dgm:spPr/>
      <dgm:t>
        <a:bodyPr/>
        <a:lstStyle/>
        <a:p>
          <a:endParaRPr lang="fr"/>
        </a:p>
      </dgm:t>
    </dgm:pt>
    <dgm:pt modelId="{C9F05924-87AB-4458-9B31-E31FE12AD98C}" type="sibTrans" cxnId="{6617D0A7-3751-4C3E-858B-DC1896521874}">
      <dgm:prSet/>
      <dgm:spPr/>
      <dgm:t>
        <a:bodyPr/>
        <a:lstStyle/>
        <a:p>
          <a:endParaRPr lang="fr"/>
        </a:p>
      </dgm:t>
    </dgm:pt>
    <dgm:pt modelId="{141579C3-A649-4229-9CE6-A9E3E29550BC}">
      <dgm:prSet custT="1"/>
      <dgm:spPr/>
      <dgm:t>
        <a:bodyPr/>
        <a:lstStyle/>
        <a:p>
          <a:pPr algn="ctr" rtl="0">
            <a:buFont typeface="Arial" panose="020B0604020202020204" pitchFamily="34" charset="0"/>
            <a:buChar char="•"/>
          </a:pPr>
          <a:r>
            <a:rPr lang="fr" sz="1400" b="0" i="0" u="none" baseline="0" dirty="0"/>
            <a:t>Avec la mise en œuvre de la vaccination contre la COVID-19, le Rwanda avait besoin d’un système d'enregistrement et de suivi des vaccinations individuelles, pour suivre les progrès du programme et intervenir en temps réel dans les zones de faible couverture.</a:t>
          </a:r>
        </a:p>
      </dgm:t>
    </dgm:pt>
    <dgm:pt modelId="{B285CC6E-5EAB-4FAD-8E9E-2B7BBFD49FF7}" type="parTrans" cxnId="{4A826834-BCAC-417A-98FB-12EE0FD7FD91}">
      <dgm:prSet/>
      <dgm:spPr/>
      <dgm:t>
        <a:bodyPr/>
        <a:lstStyle/>
        <a:p>
          <a:endParaRPr lang="fr"/>
        </a:p>
      </dgm:t>
    </dgm:pt>
    <dgm:pt modelId="{EE05DE96-7083-42DA-89CF-7FE0186E7030}" type="sibTrans" cxnId="{4A826834-BCAC-417A-98FB-12EE0FD7FD91}">
      <dgm:prSet/>
      <dgm:spPr/>
      <dgm:t>
        <a:bodyPr/>
        <a:lstStyle/>
        <a:p>
          <a:endParaRPr lang="fr"/>
        </a:p>
      </dgm:t>
    </dgm:pt>
    <dgm:pt modelId="{9E65B829-DBFA-4716-9FBB-FC96F04EBD3D}">
      <dgm:prSet custT="1"/>
      <dgm:spPr/>
      <dgm:t>
        <a:bodyPr/>
        <a:lstStyle/>
        <a:p>
          <a:pPr algn="ctr" rtl="0">
            <a:buFont typeface="Arial" panose="020B0604020202020204" pitchFamily="34" charset="0"/>
            <a:buChar char="•"/>
          </a:pPr>
          <a:r>
            <a:rPr lang="fr" sz="1400" b="0" i="0" u="none" baseline="0"/>
            <a:t>Les données individuelles des bénéficiaires ont été liées au numéro d’identification national permettant d’obtenir des certificats de vaccination générés avec des codes QR et d’envoyer des rappels par SMS pour les visites de suivi.</a:t>
          </a:r>
        </a:p>
      </dgm:t>
    </dgm:pt>
    <dgm:pt modelId="{B6FE8C7B-C13E-4DD7-B78E-6DBD27457736}" type="parTrans" cxnId="{290802E2-DFB2-44F6-A361-49616EDD5D25}">
      <dgm:prSet/>
      <dgm:spPr/>
      <dgm:t>
        <a:bodyPr/>
        <a:lstStyle/>
        <a:p>
          <a:endParaRPr lang="fr"/>
        </a:p>
      </dgm:t>
    </dgm:pt>
    <dgm:pt modelId="{8FCDC3D3-B91B-47B5-BD28-6935E17D32F6}" type="sibTrans" cxnId="{290802E2-DFB2-44F6-A361-49616EDD5D25}">
      <dgm:prSet/>
      <dgm:spPr/>
      <dgm:t>
        <a:bodyPr/>
        <a:lstStyle/>
        <a:p>
          <a:endParaRPr lang="fr"/>
        </a:p>
      </dgm:t>
    </dgm:pt>
    <dgm:pt modelId="{FD5CF1C4-154C-412F-B9F9-DEADF44548EE}">
      <dgm:prSet custT="1"/>
      <dgm:spPr/>
      <dgm:t>
        <a:bodyPr/>
        <a:lstStyle/>
        <a:p>
          <a:pPr algn="ctr" rtl="0">
            <a:buFont typeface="Arial" panose="020B0604020202020204" pitchFamily="34" charset="0"/>
            <a:buChar char="•"/>
          </a:pPr>
          <a:r>
            <a:rPr lang="fr" sz="1400" b="0" i="0" u="none" baseline="0"/>
            <a:t>Le système a permis la création d'un tableau de bord de données en temps réel utilisé pour les décisions de gestion</a:t>
          </a:r>
        </a:p>
      </dgm:t>
    </dgm:pt>
    <dgm:pt modelId="{9376C781-9D93-4DC0-B2C5-87F80C2D8C17}" type="parTrans" cxnId="{5DA730AF-567E-4CC8-8862-90F6F0B491F5}">
      <dgm:prSet/>
      <dgm:spPr/>
      <dgm:t>
        <a:bodyPr/>
        <a:lstStyle/>
        <a:p>
          <a:endParaRPr lang="fr"/>
        </a:p>
      </dgm:t>
    </dgm:pt>
    <dgm:pt modelId="{6BBAAAE3-DF2A-4D48-ABA1-B5FA43A99005}" type="sibTrans" cxnId="{5DA730AF-567E-4CC8-8862-90F6F0B491F5}">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39885">
        <dgm:presLayoutVars>
          <dgm:bulletEnabled val="1"/>
        </dgm:presLayoutVars>
      </dgm:prSet>
      <dgm:spPr/>
    </dgm:pt>
  </dgm:ptLst>
  <dgm:cxnLst>
    <dgm:cxn modelId="{FEDA7611-5E82-4A52-91B8-561FA3C196B7}" type="presOf" srcId="{F0A5086B-4409-4111-8AE5-E9FEA3096AA7}" destId="{57B58D7B-DFD6-41FB-BE66-CD09EB811652}" srcOrd="0" destOrd="2" presId="urn:microsoft.com/office/officeart/2005/8/layout/vList5"/>
    <dgm:cxn modelId="{559EAC12-9BB1-46DE-96C9-7F45501235DB}" type="presOf" srcId="{8153EC4F-6C8C-471D-A39B-06340D6F7AAE}" destId="{80F46D1E-8939-4D69-BDE1-B1C16F3C74E8}" srcOrd="0" destOrd="0" presId="urn:microsoft.com/office/officeart/2005/8/layout/vList5"/>
    <dgm:cxn modelId="{7F525716-C31C-46CC-8408-1307C0C5ECE9}" type="presOf" srcId="{2CFF3C9F-9104-4102-A830-0547A56AF82B}" destId="{57B58D7B-DFD6-41FB-BE66-CD09EB811652}" srcOrd="0" destOrd="0" presId="urn:microsoft.com/office/officeart/2005/8/layout/vList5"/>
    <dgm:cxn modelId="{63690624-3055-4774-B596-BDC4629847A4}" type="presOf" srcId="{69DA36F0-AF3F-466E-9F12-7434A05BB272}" destId="{A3463033-2E55-4A50-B868-0331C39926E2}" srcOrd="0" destOrd="0" presId="urn:microsoft.com/office/officeart/2005/8/layout/vList5"/>
    <dgm:cxn modelId="{4A826834-BCAC-417A-98FB-12EE0FD7FD91}" srcId="{4390CB50-5166-48D8-99CA-E386D0DB8E6E}" destId="{141579C3-A649-4229-9CE6-A9E3E29550BC}" srcOrd="1" destOrd="0" parTransId="{B285CC6E-5EAB-4FAD-8E9E-2B7BBFD49FF7}" sibTransId="{EE05DE96-7083-42DA-89CF-7FE0186E7030}"/>
    <dgm:cxn modelId="{19A06F43-F418-4266-8CE6-08616E55FE8B}" srcId="{8153EC4F-6C8C-471D-A39B-06340D6F7AAE}" destId="{69DA36F0-AF3F-466E-9F12-7434A05BB272}" srcOrd="0" destOrd="0" parTransId="{2579BA82-CF96-4BC2-B743-94BA185F590E}" sibTransId="{817A792C-22A0-4E82-A0E8-18CFFD4C2D95}"/>
    <dgm:cxn modelId="{C4DA0B65-94B4-4BD1-925F-CE1D42A8D040}" srcId="{4390CB50-5166-48D8-99CA-E386D0DB8E6E}" destId="{316A1430-5FCB-48E0-9FE1-4AE942AFD317}" srcOrd="0" destOrd="0" parTransId="{898ADB4F-3790-4719-837C-22A9F7D870D3}" sibTransId="{ABC70A1C-A5E2-4A63-B48C-54AE217193BA}"/>
    <dgm:cxn modelId="{37687572-F207-4102-8D81-7262DBB33109}" type="presOf" srcId="{A9745E1B-1674-489C-A73B-86136E5CABC6}" destId="{57B58D7B-DFD6-41FB-BE66-CD09EB811652}" srcOrd="0" destOrd="1" presId="urn:microsoft.com/office/officeart/2005/8/layout/vList5"/>
    <dgm:cxn modelId="{D7EDA97C-8E06-40AD-BB46-529CDD1FDB71}" type="presOf" srcId="{FD5CF1C4-154C-412F-B9F9-DEADF44548EE}" destId="{A3463033-2E55-4A50-B868-0331C39926E2}" srcOrd="0" destOrd="2"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A5ADD07F-26F4-47AA-AE32-AFEEBCD67057}" srcId="{8B418944-A43C-4CA5-8070-E07F6C584A8C}" destId="{2CFF3C9F-9104-4102-A830-0547A56AF82B}" srcOrd="0" destOrd="0" parTransId="{235C0E2A-4E09-4C62-AC0A-4684B6D3EA0F}" sibTransId="{1C4B546E-8DD6-4292-9ACC-3571D6D24F10}"/>
    <dgm:cxn modelId="{64CF8981-AF9E-41C1-8F61-05BB5FD958A6}" type="presOf" srcId="{141579C3-A649-4229-9CE6-A9E3E29550BC}" destId="{26A8BF07-0D8E-4300-9899-C64780806612}" srcOrd="0" destOrd="1" presId="urn:microsoft.com/office/officeart/2005/8/layout/vList5"/>
    <dgm:cxn modelId="{0F2F599F-25C8-4CC8-9502-312FCE554391}" type="presOf" srcId="{9E65B829-DBFA-4716-9FBB-FC96F04EBD3D}" destId="{A3463033-2E55-4A50-B868-0331C39926E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6617D0A7-3751-4C3E-858B-DC1896521874}" srcId="{8B418944-A43C-4CA5-8070-E07F6C584A8C}" destId="{F0A5086B-4409-4111-8AE5-E9FEA3096AA7}" srcOrd="2" destOrd="0" parTransId="{B6286D80-D598-45A3-8322-A7511A9D6A57}" sibTransId="{C9F05924-87AB-4458-9B31-E31FE12AD98C}"/>
    <dgm:cxn modelId="{5DA730AF-567E-4CC8-8862-90F6F0B491F5}" srcId="{8153EC4F-6C8C-471D-A39B-06340D6F7AAE}" destId="{FD5CF1C4-154C-412F-B9F9-DEADF44548EE}" srcOrd="2" destOrd="0" parTransId="{9376C781-9D93-4DC0-B2C5-87F80C2D8C17}" sibTransId="{6BBAAAE3-DF2A-4D48-ABA1-B5FA43A99005}"/>
    <dgm:cxn modelId="{DCA482BF-E158-4783-8E23-E041C9EA8723}" type="presOf" srcId="{F88B266D-FB32-47DA-8FA7-CE4B5868E5D2}" destId="{E2DF43E3-1B76-4C95-8AC8-5B69492B69C9}" srcOrd="0" destOrd="0" presId="urn:microsoft.com/office/officeart/2005/8/layout/vList5"/>
    <dgm:cxn modelId="{7A63DFD1-45F6-43F1-B3CC-5CCA1CA8C4E6}" srcId="{8B418944-A43C-4CA5-8070-E07F6C584A8C}" destId="{A9745E1B-1674-489C-A73B-86136E5CABC6}" srcOrd="1" destOrd="0" parTransId="{E74BE8CE-D76E-4B9E-82DF-FF6C4CB6BBB3}" sibTransId="{A7FCC3A1-3077-4CB2-BE0C-C1FB716A4708}"/>
    <dgm:cxn modelId="{98E3B9DE-FFD9-43C2-9E1F-6034FA7AD89C}" type="presOf" srcId="{8B418944-A43C-4CA5-8070-E07F6C584A8C}" destId="{8C96A032-99E7-4F02-A6B8-1803D52B7956}" srcOrd="0" destOrd="0" presId="urn:microsoft.com/office/officeart/2005/8/layout/vList5"/>
    <dgm:cxn modelId="{290802E2-DFB2-44F6-A361-49616EDD5D25}" srcId="{8153EC4F-6C8C-471D-A39B-06340D6F7AAE}" destId="{9E65B829-DBFA-4716-9FBB-FC96F04EBD3D}" srcOrd="1" destOrd="0" parTransId="{B6FE8C7B-C13E-4DD7-B78E-6DBD27457736}" sibTransId="{8FCDC3D3-B91B-47B5-BD28-6935E17D32F6}"/>
    <dgm:cxn modelId="{040E44EB-F10E-4DD9-A79C-147F7FF64A32}" type="presOf" srcId="{316A1430-5FCB-48E0-9FE1-4AE942AFD317}" destId="{26A8BF07-0D8E-4300-9899-C64780806612}"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3" qsCatId="simple" csTypeId="urn:microsoft.com/office/officeart/2005/8/colors/accent2_2" csCatId="accent2" phldr="1"/>
      <dgm:spPr/>
      <dgm:t>
        <a:bodyPr/>
        <a:lstStyle/>
        <a:p>
          <a:endParaRPr lang="fr"/>
        </a:p>
      </dgm:t>
    </dgm:pt>
    <dgm:pt modelId="{8B418944-A43C-4CA5-8070-E07F6C584A8C}">
      <dgm:prSet phldrT="[Text]" custT="1"/>
      <dgm:spPr/>
      <dgm:t>
        <a:bodyPr/>
        <a:lstStyle/>
        <a:p>
          <a:pPr algn="ctr" rtl="0"/>
          <a:r>
            <a:rPr lang="fr" sz="1800" b="0" i="0" u="none" baseline="0"/>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8153EC4F-6C8C-471D-A39B-06340D6F7AAE}">
      <dgm:prSet phldrT="[Text]" custT="1"/>
      <dgm:spPr/>
      <dgm:t>
        <a:bodyPr/>
        <a:lstStyle/>
        <a:p>
          <a:pPr algn="ctr" rtl="0"/>
          <a:r>
            <a:rPr lang="fr" sz="1800" b="0" i="0" u="none" baseline="0"/>
            <a:t>SOLUTION</a:t>
          </a:r>
        </a:p>
      </dgm:t>
    </dgm:pt>
    <dgm:pt modelId="{B4805742-9A11-432F-9D4B-E611CEBB5B0A}" type="sibTrans" cxnId="{15D5BE7F-929F-4280-BFF1-DDD7D18C59F1}">
      <dgm:prSet/>
      <dgm:spPr/>
      <dgm:t>
        <a:bodyPr/>
        <a:lstStyle/>
        <a:p>
          <a:endParaRPr lang="fr"/>
        </a:p>
      </dgm:t>
    </dgm:pt>
    <dgm:pt modelId="{90EA02A4-EE82-4639-9AA7-B6A92397F19B}" type="parTrans" cxnId="{15D5BE7F-929F-4280-BFF1-DDD7D18C59F1}">
      <dgm:prSet/>
      <dgm:spPr/>
      <dgm:t>
        <a:bodyPr/>
        <a:lstStyle/>
        <a:p>
          <a:endParaRPr lang="fr"/>
        </a:p>
      </dgm:t>
    </dgm:pt>
    <dgm:pt modelId="{2CFF3C9F-9104-4102-A830-0547A56AF82B}">
      <dgm:prSet custT="1"/>
      <dgm:spPr/>
      <dgm:t>
        <a:bodyPr/>
        <a:lstStyle/>
        <a:p>
          <a:pPr algn="ctr" rtl="0">
            <a:buFont typeface="Arial" panose="020B0604020202020204" pitchFamily="34" charset="0"/>
            <a:buChar char="•"/>
          </a:pPr>
          <a:endParaRPr lang="fr" sz="1400"/>
        </a:p>
      </dgm:t>
    </dgm:pt>
    <dgm:pt modelId="{235C0E2A-4E09-4C62-AC0A-4684B6D3EA0F}" type="parTrans" cxnId="{A5ADD07F-26F4-47AA-AE32-AFEEBCD67057}">
      <dgm:prSet/>
      <dgm:spPr/>
      <dgm:t>
        <a:bodyPr/>
        <a:lstStyle/>
        <a:p>
          <a:endParaRPr lang="fr"/>
        </a:p>
      </dgm:t>
    </dgm:pt>
    <dgm:pt modelId="{1C4B546E-8DD6-4292-9ACC-3571D6D24F10}" type="sibTrans" cxnId="{A5ADD07F-26F4-47AA-AE32-AFEEBCD67057}">
      <dgm:prSet/>
      <dgm:spPr/>
      <dgm:t>
        <a:bodyPr/>
        <a:lstStyle/>
        <a:p>
          <a:endParaRPr lang="fr"/>
        </a:p>
      </dgm:t>
    </dgm:pt>
    <dgm:pt modelId="{316A1430-5FCB-48E0-9FE1-4AE942AFD317}">
      <dgm:prSet custT="1"/>
      <dgm:spPr/>
      <dgm:t>
        <a:bodyPr/>
        <a:lstStyle/>
        <a:p>
          <a:pPr algn="ctr" rtl="0">
            <a:buFont typeface="Arial" panose="020B0604020202020204" pitchFamily="34" charset="0"/>
            <a:buChar char="•"/>
          </a:pPr>
          <a:endParaRPr lang="fr" sz="1400"/>
        </a:p>
      </dgm:t>
    </dgm:pt>
    <dgm:pt modelId="{898ADB4F-3790-4719-837C-22A9F7D870D3}" type="parTrans" cxnId="{C4DA0B65-94B4-4BD1-925F-CE1D42A8D040}">
      <dgm:prSet/>
      <dgm:spPr/>
      <dgm:t>
        <a:bodyPr/>
        <a:lstStyle/>
        <a:p>
          <a:endParaRPr lang="fr"/>
        </a:p>
      </dgm:t>
    </dgm:pt>
    <dgm:pt modelId="{ABC70A1C-A5E2-4A63-B48C-54AE217193BA}" type="sibTrans" cxnId="{C4DA0B65-94B4-4BD1-925F-CE1D42A8D040}">
      <dgm:prSet/>
      <dgm:spPr/>
      <dgm:t>
        <a:bodyPr/>
        <a:lstStyle/>
        <a:p>
          <a:endParaRPr lang="fr"/>
        </a:p>
      </dgm:t>
    </dgm:pt>
    <dgm:pt modelId="{69DA36F0-AF3F-466E-9F12-7434A05BB272}">
      <dgm:prSet custT="1"/>
      <dgm:spPr/>
      <dgm:t>
        <a:bodyPr/>
        <a:lstStyle/>
        <a:p>
          <a:endParaRPr lang="fr" sz="1400"/>
        </a:p>
      </dgm:t>
    </dgm:pt>
    <dgm:pt modelId="{2579BA82-CF96-4BC2-B743-94BA185F590E}" type="parTrans" cxnId="{19A06F43-F418-4266-8CE6-08616E55FE8B}">
      <dgm:prSet/>
      <dgm:spPr/>
      <dgm:t>
        <a:bodyPr/>
        <a:lstStyle/>
        <a:p>
          <a:endParaRPr lang="fr"/>
        </a:p>
      </dgm:t>
    </dgm:pt>
    <dgm:pt modelId="{817A792C-22A0-4E82-A0E8-18CFFD4C2D95}" type="sibTrans" cxnId="{19A06F43-F418-4266-8CE6-08616E55FE8B}">
      <dgm:prSet/>
      <dgm:spPr/>
      <dgm:t>
        <a:bodyPr/>
        <a:lstStyle/>
        <a:p>
          <a:endParaRPr lang="fr"/>
        </a:p>
      </dgm:t>
    </dgm:pt>
    <dgm:pt modelId="{4390CB50-5166-48D8-99CA-E386D0DB8E6E}">
      <dgm:prSet phldrT="[Text]" custT="1"/>
      <dgm:spPr/>
      <dgm:t>
        <a:bodyPr/>
        <a:lstStyle/>
        <a:p>
          <a:pPr algn="ctr" rtl="0"/>
          <a:r>
            <a:rPr lang="fr" sz="1800" b="0" i="0" u="none" baseline="0"/>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35365C39-0C35-4AC8-BCF6-1A4AED64282C}">
      <dgm:prSet custT="1"/>
      <dgm:spPr/>
      <dgm:t>
        <a:bodyPr/>
        <a:lstStyle/>
        <a:p>
          <a:pPr algn="ctr" rtl="0">
            <a:buFont typeface="Arial" panose="020B0604020202020204" pitchFamily="34" charset="0"/>
            <a:buChar char="•"/>
          </a:pPr>
          <a:r>
            <a:rPr lang="fr" sz="1400" b="0" i="0" u="none" baseline="0"/>
            <a:t>Le Bangladesh a lancé la vaccination contre la COVID-19 le 7 février 2021 suivant une approche progressive, en donnant la priorité aux groupes les plus à risque pendant les phases initiales.</a:t>
          </a:r>
        </a:p>
      </dgm:t>
    </dgm:pt>
    <dgm:pt modelId="{0756D770-48BB-4FA9-8B35-5CE1AE8763A5}" type="parTrans" cxnId="{EC8E7CD2-91F1-4CE8-8E96-C00FC0C361BE}">
      <dgm:prSet/>
      <dgm:spPr/>
      <dgm:t>
        <a:bodyPr/>
        <a:lstStyle/>
        <a:p>
          <a:endParaRPr lang="fr"/>
        </a:p>
      </dgm:t>
    </dgm:pt>
    <dgm:pt modelId="{18AC05CC-3B05-43E1-9724-1B1B91FA3E57}" type="sibTrans" cxnId="{EC8E7CD2-91F1-4CE8-8E96-C00FC0C361BE}">
      <dgm:prSet/>
      <dgm:spPr/>
      <dgm:t>
        <a:bodyPr/>
        <a:lstStyle/>
        <a:p>
          <a:endParaRPr lang="fr"/>
        </a:p>
      </dgm:t>
    </dgm:pt>
    <dgm:pt modelId="{A9B17F78-7A49-4572-9686-5E8FBD6EAFBE}">
      <dgm:prSet custT="1"/>
      <dgm:spPr/>
      <dgm:t>
        <a:bodyPr/>
        <a:lstStyle/>
        <a:p>
          <a:pPr algn="ctr" rtl="0">
            <a:buFont typeface="Arial" panose="020B0604020202020204" pitchFamily="34" charset="0"/>
            <a:buChar char="•"/>
          </a:pPr>
          <a:r>
            <a:rPr lang="fr" sz="1400" b="0" i="0" u="none" baseline="0"/>
            <a:t>Le gouvernement a mis à profit l’expertise existante dans le domaine de l’utilisation des technologies numériques pour soutenir la planification, l’exécution, le suivi et la gestion des programmes de vaccination.</a:t>
          </a:r>
        </a:p>
      </dgm:t>
    </dgm:pt>
    <dgm:pt modelId="{084C244B-7AA1-4AFB-B1F0-8082EE3A5FE7}" type="parTrans" cxnId="{BC9E196D-2D1D-4D9C-ACB5-ED3D61864265}">
      <dgm:prSet/>
      <dgm:spPr/>
      <dgm:t>
        <a:bodyPr/>
        <a:lstStyle/>
        <a:p>
          <a:endParaRPr lang="fr"/>
        </a:p>
      </dgm:t>
    </dgm:pt>
    <dgm:pt modelId="{9E1856B6-FAEC-40F5-B106-4F2177FF3ACE}" type="sibTrans" cxnId="{BC9E196D-2D1D-4D9C-ACB5-ED3D61864265}">
      <dgm:prSet/>
      <dgm:spPr/>
      <dgm:t>
        <a:bodyPr/>
        <a:lstStyle/>
        <a:p>
          <a:endParaRPr lang="fr"/>
        </a:p>
      </dgm:t>
    </dgm:pt>
    <dgm:pt modelId="{4E32E876-132C-4C15-A8A8-7A2889BB18FC}">
      <dgm:prSet custT="1"/>
      <dgm:spPr/>
      <dgm:t>
        <a:bodyPr/>
        <a:lstStyle/>
        <a:p>
          <a:pPr algn="ctr" rtl="0">
            <a:buFont typeface="Arial" panose="020B0604020202020204" pitchFamily="34" charset="0"/>
            <a:buChar char="•"/>
          </a:pPr>
          <a:r>
            <a:rPr lang="fr" sz="1400" b="0" i="0" u="none" baseline="0"/>
            <a:t>Avant la pandémie, il n’existait pas de base de données centrale sur la santé publique au Bangladesh. </a:t>
          </a:r>
        </a:p>
      </dgm:t>
    </dgm:pt>
    <dgm:pt modelId="{14C0AF76-6F23-45B9-B0D5-4C4F4FE78E47}" type="parTrans" cxnId="{F50D4533-9F88-4A3C-A503-D25428110D10}">
      <dgm:prSet/>
      <dgm:spPr/>
      <dgm:t>
        <a:bodyPr/>
        <a:lstStyle/>
        <a:p>
          <a:endParaRPr lang="fr"/>
        </a:p>
      </dgm:t>
    </dgm:pt>
    <dgm:pt modelId="{D2385D67-6B74-4BDB-AD0F-73DAFD4CF621}" type="sibTrans" cxnId="{F50D4533-9F88-4A3C-A503-D25428110D10}">
      <dgm:prSet/>
      <dgm:spPr/>
      <dgm:t>
        <a:bodyPr/>
        <a:lstStyle/>
        <a:p>
          <a:endParaRPr lang="fr"/>
        </a:p>
      </dgm:t>
    </dgm:pt>
    <dgm:pt modelId="{B2A8F2F2-3720-4157-A39F-33EC76169E35}">
      <dgm:prSet custT="1"/>
      <dgm:spPr/>
      <dgm:t>
        <a:bodyPr/>
        <a:lstStyle/>
        <a:p>
          <a:pPr algn="ctr" rtl="0">
            <a:buFont typeface="Arial" panose="020B0604020202020204" pitchFamily="34" charset="0"/>
            <a:buChar char="•"/>
          </a:pPr>
          <a:endParaRPr lang="fr" sz="1400"/>
        </a:p>
      </dgm:t>
    </dgm:pt>
    <dgm:pt modelId="{009E10C2-1D65-459C-99AE-C5A2CA6B91E5}" type="parTrans" cxnId="{20C6E075-8485-48A1-9056-1BA1C9E8BCBA}">
      <dgm:prSet/>
      <dgm:spPr/>
      <dgm:t>
        <a:bodyPr/>
        <a:lstStyle/>
        <a:p>
          <a:endParaRPr lang="fr"/>
        </a:p>
      </dgm:t>
    </dgm:pt>
    <dgm:pt modelId="{33E377E7-07AE-4CFA-A510-5CEF99455C28}" type="sibTrans" cxnId="{20C6E075-8485-48A1-9056-1BA1C9E8BCBA}">
      <dgm:prSet/>
      <dgm:spPr/>
      <dgm:t>
        <a:bodyPr/>
        <a:lstStyle/>
        <a:p>
          <a:endParaRPr lang="fr"/>
        </a:p>
      </dgm:t>
    </dgm:pt>
    <dgm:pt modelId="{D6751DE1-DC86-41C6-837B-B8714B516C04}">
      <dgm:prSet custT="1"/>
      <dgm:spPr/>
      <dgm:t>
        <a:bodyPr/>
        <a:lstStyle/>
        <a:p>
          <a:pPr algn="ctr" rtl="0">
            <a:buFont typeface="Arial" panose="020B0604020202020204" pitchFamily="34" charset="0"/>
            <a:buChar char="•"/>
          </a:pPr>
          <a:endParaRPr lang="fr" sz="1400"/>
        </a:p>
      </dgm:t>
    </dgm:pt>
    <dgm:pt modelId="{7089ACB9-7424-41D1-A90D-EAD248DB8AEC}" type="parTrans" cxnId="{0B8B842A-D25C-400C-8C68-40301BEB61CB}">
      <dgm:prSet/>
      <dgm:spPr/>
      <dgm:t>
        <a:bodyPr/>
        <a:lstStyle/>
        <a:p>
          <a:endParaRPr lang="fr"/>
        </a:p>
      </dgm:t>
    </dgm:pt>
    <dgm:pt modelId="{8B48A166-E0FE-47E7-96F8-8CC8AD499355}" type="sibTrans" cxnId="{0B8B842A-D25C-400C-8C68-40301BEB61CB}">
      <dgm:prSet/>
      <dgm:spPr/>
      <dgm:t>
        <a:bodyPr/>
        <a:lstStyle/>
        <a:p>
          <a:endParaRPr lang="fr"/>
        </a:p>
      </dgm:t>
    </dgm:pt>
    <dgm:pt modelId="{820048AB-724A-498A-8D70-4D9CA3D6ECB9}">
      <dgm:prSet custT="1"/>
      <dgm:spPr/>
      <dgm:t>
        <a:bodyPr/>
        <a:lstStyle/>
        <a:p>
          <a:pPr algn="ctr" rtl="0"/>
          <a:r>
            <a:rPr lang="fr" sz="1400" b="0" i="0" u="none" baseline="0"/>
            <a:t>Le ministère de la Santé et du Bien-être familial (MOHFW) du gouvernement du Bangladesh a développé le « Surokkha Web Portal », une plate-forme numérique pour l’enregistrement des individus et de la vaccination. </a:t>
          </a:r>
        </a:p>
      </dgm:t>
    </dgm:pt>
    <dgm:pt modelId="{0A33774D-245C-4CD3-A89A-F44B1C8CA86D}" type="parTrans" cxnId="{55091062-CFB5-49AB-A2ED-01CCFE10C597}">
      <dgm:prSet/>
      <dgm:spPr/>
      <dgm:t>
        <a:bodyPr/>
        <a:lstStyle/>
        <a:p>
          <a:endParaRPr lang="fr"/>
        </a:p>
      </dgm:t>
    </dgm:pt>
    <dgm:pt modelId="{1A21A043-8BC6-4D3D-964A-C567BCFE04C8}" type="sibTrans" cxnId="{55091062-CFB5-49AB-A2ED-01CCFE10C597}">
      <dgm:prSet/>
      <dgm:spPr/>
      <dgm:t>
        <a:bodyPr/>
        <a:lstStyle/>
        <a:p>
          <a:endParaRPr lang="fr"/>
        </a:p>
      </dgm:t>
    </dgm:pt>
    <dgm:pt modelId="{DF0D13AA-7E3D-4043-AF52-FC7A9387F0BE}">
      <dgm:prSet custT="1"/>
      <dgm:spPr/>
      <dgm:t>
        <a:bodyPr/>
        <a:lstStyle/>
        <a:p>
          <a:pPr algn="ctr" rtl="0"/>
          <a:r>
            <a:rPr lang="fr" sz="1400" b="0" i="0" u="none" baseline="0"/>
            <a:t>Le système génère une carte d’enregistrement, un certificat de vaccination avec un code QR et envoie des rappels pour les doses de suivi.</a:t>
          </a:r>
        </a:p>
      </dgm:t>
    </dgm:pt>
    <dgm:pt modelId="{73024473-8EED-45CA-ABA7-A846E5DBDFE1}" type="parTrans" cxnId="{CD06A08D-0B6E-47BF-8778-8D8A011AFC83}">
      <dgm:prSet/>
      <dgm:spPr/>
      <dgm:t>
        <a:bodyPr/>
        <a:lstStyle/>
        <a:p>
          <a:endParaRPr lang="fr"/>
        </a:p>
      </dgm:t>
    </dgm:pt>
    <dgm:pt modelId="{B9DBF363-7B40-4C96-BF7A-7C2CCF66128E}" type="sibTrans" cxnId="{CD06A08D-0B6E-47BF-8778-8D8A011AFC83}">
      <dgm:prSet/>
      <dgm:spPr/>
      <dgm:t>
        <a:bodyPr/>
        <a:lstStyle/>
        <a:p>
          <a:endParaRPr lang="fr"/>
        </a:p>
      </dgm:t>
    </dgm:pt>
    <dgm:pt modelId="{15405797-5627-49AE-B1CE-CDEF9B907BFA}">
      <dgm:prSet custT="1"/>
      <dgm:spPr/>
      <dgm:t>
        <a:bodyPr/>
        <a:lstStyle/>
        <a:p>
          <a:pPr algn="ctr" rtl="0"/>
          <a:r>
            <a:rPr lang="fr" sz="1400" b="0" i="0" u="none" baseline="0" dirty="0"/>
            <a:t>Les données sur la vaccination provenant du système sont mises à disposition par le biais de tableaux de bord.</a:t>
          </a:r>
        </a:p>
      </dgm:t>
    </dgm:pt>
    <dgm:pt modelId="{1026FB19-8C9D-4FB9-8F4C-48987E8B411B}" type="parTrans" cxnId="{BA01D1BF-68DF-4E19-80A9-0E9B2ECD653C}">
      <dgm:prSet/>
      <dgm:spPr/>
      <dgm:t>
        <a:bodyPr/>
        <a:lstStyle/>
        <a:p>
          <a:endParaRPr lang="fr"/>
        </a:p>
      </dgm:t>
    </dgm:pt>
    <dgm:pt modelId="{CB96471B-8A06-47F7-A07B-97661523E41F}" type="sibTrans" cxnId="{BA01D1BF-68DF-4E19-80A9-0E9B2ECD653C}">
      <dgm:prSet/>
      <dgm:spPr/>
      <dgm:t>
        <a:bodyPr/>
        <a:lstStyle/>
        <a:p>
          <a:endParaRPr lang="fr"/>
        </a:p>
      </dgm:t>
    </dgm:pt>
    <dgm:pt modelId="{AB76B8A5-0915-482E-9EDA-FACC04AD98BF}">
      <dgm:prSet custT="1"/>
      <dgm:spPr/>
      <dgm:t>
        <a:bodyPr/>
        <a:lstStyle/>
        <a:p>
          <a:pPr algn="ctr" rtl="0">
            <a:buFont typeface="Arial" panose="020B0604020202020204" pitchFamily="34" charset="0"/>
            <a:buChar char="•"/>
          </a:pPr>
          <a:r>
            <a:rPr lang="fr" sz="1400" b="0" i="0" u="none" baseline="0"/>
            <a:t>Lorsque le gouvernement a décidé de vacciner les citoyens contre la COVID-19, un système de gestion des vaccins était nécessaire.</a:t>
          </a:r>
        </a:p>
      </dgm:t>
    </dgm:pt>
    <dgm:pt modelId="{898FD9FE-3A3A-439C-AA05-7232C9B914CA}" type="parTrans" cxnId="{3F855729-D297-41F2-88A5-D8C82E323575}">
      <dgm:prSet/>
      <dgm:spPr/>
      <dgm:t>
        <a:bodyPr/>
        <a:lstStyle/>
        <a:p>
          <a:endParaRPr lang="fr"/>
        </a:p>
      </dgm:t>
    </dgm:pt>
    <dgm:pt modelId="{EBFD2225-E34F-4049-A12D-10E56B9CCFCC}" type="sibTrans" cxnId="{3F855729-D297-41F2-88A5-D8C82E323575}">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custLinFactNeighborY="200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14040">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7F525716-C31C-46CC-8408-1307C0C5ECE9}" type="presOf" srcId="{2CFF3C9F-9104-4102-A830-0547A56AF82B}" destId="{57B58D7B-DFD6-41FB-BE66-CD09EB811652}" srcOrd="0" destOrd="0" presId="urn:microsoft.com/office/officeart/2005/8/layout/vList5"/>
    <dgm:cxn modelId="{63690624-3055-4774-B596-BDC4629847A4}" type="presOf" srcId="{69DA36F0-AF3F-466E-9F12-7434A05BB272}" destId="{A3463033-2E55-4A50-B868-0331C39926E2}" srcOrd="0" destOrd="0" presId="urn:microsoft.com/office/officeart/2005/8/layout/vList5"/>
    <dgm:cxn modelId="{3F855729-D297-41F2-88A5-D8C82E323575}" srcId="{4390CB50-5166-48D8-99CA-E386D0DB8E6E}" destId="{AB76B8A5-0915-482E-9EDA-FACC04AD98BF}" srcOrd="2" destOrd="0" parTransId="{898FD9FE-3A3A-439C-AA05-7232C9B914CA}" sibTransId="{EBFD2225-E34F-4049-A12D-10E56B9CCFCC}"/>
    <dgm:cxn modelId="{0B8B842A-D25C-400C-8C68-40301BEB61CB}" srcId="{4390CB50-5166-48D8-99CA-E386D0DB8E6E}" destId="{D6751DE1-DC86-41C6-837B-B8714B516C04}" srcOrd="4" destOrd="0" parTransId="{7089ACB9-7424-41D1-A90D-EAD248DB8AEC}" sibTransId="{8B48A166-E0FE-47E7-96F8-8CC8AD499355}"/>
    <dgm:cxn modelId="{F50D4533-9F88-4A3C-A503-D25428110D10}" srcId="{4390CB50-5166-48D8-99CA-E386D0DB8E6E}" destId="{4E32E876-132C-4C15-A8A8-7A2889BB18FC}" srcOrd="1" destOrd="0" parTransId="{14C0AF76-6F23-45B9-B0D5-4C4F4FE78E47}" sibTransId="{D2385D67-6B74-4BDB-AD0F-73DAFD4CF621}"/>
    <dgm:cxn modelId="{F6BB2E5E-DD23-4BDA-8BF5-7021FB4EEFA6}" type="presOf" srcId="{B2A8F2F2-3720-4157-A39F-33EC76169E35}" destId="{26A8BF07-0D8E-4300-9899-C64780806612}" srcOrd="0" destOrd="3" presId="urn:microsoft.com/office/officeart/2005/8/layout/vList5"/>
    <dgm:cxn modelId="{55091062-CFB5-49AB-A2ED-01CCFE10C597}" srcId="{8153EC4F-6C8C-471D-A39B-06340D6F7AAE}" destId="{820048AB-724A-498A-8D70-4D9CA3D6ECB9}" srcOrd="1" destOrd="0" parTransId="{0A33774D-245C-4CD3-A89A-F44B1C8CA86D}" sibTransId="{1A21A043-8BC6-4D3D-964A-C567BCFE04C8}"/>
    <dgm:cxn modelId="{930B3343-B27F-40AA-BE0E-7B6E6F3E85F2}" type="presOf" srcId="{D6751DE1-DC86-41C6-837B-B8714B516C04}" destId="{26A8BF07-0D8E-4300-9899-C64780806612}" srcOrd="0" destOrd="4" presId="urn:microsoft.com/office/officeart/2005/8/layout/vList5"/>
    <dgm:cxn modelId="{19A06F43-F418-4266-8CE6-08616E55FE8B}" srcId="{8153EC4F-6C8C-471D-A39B-06340D6F7AAE}" destId="{69DA36F0-AF3F-466E-9F12-7434A05BB272}" srcOrd="0" destOrd="0" parTransId="{2579BA82-CF96-4BC2-B743-94BA185F590E}" sibTransId="{817A792C-22A0-4E82-A0E8-18CFFD4C2D95}"/>
    <dgm:cxn modelId="{C4DA0B65-94B4-4BD1-925F-CE1D42A8D040}" srcId="{4390CB50-5166-48D8-99CA-E386D0DB8E6E}" destId="{316A1430-5FCB-48E0-9FE1-4AE942AFD317}" srcOrd="0" destOrd="0" parTransId="{898ADB4F-3790-4719-837C-22A9F7D870D3}" sibTransId="{ABC70A1C-A5E2-4A63-B48C-54AE217193BA}"/>
    <dgm:cxn modelId="{AD87384C-CBC7-41D9-A459-176A4E5BD2BC}" type="presOf" srcId="{A9B17F78-7A49-4572-9686-5E8FBD6EAFBE}" destId="{57B58D7B-DFD6-41FB-BE66-CD09EB811652}" srcOrd="0" destOrd="2" presId="urn:microsoft.com/office/officeart/2005/8/layout/vList5"/>
    <dgm:cxn modelId="{BC9E196D-2D1D-4D9C-ACB5-ED3D61864265}" srcId="{8B418944-A43C-4CA5-8070-E07F6C584A8C}" destId="{A9B17F78-7A49-4572-9686-5E8FBD6EAFBE}" srcOrd="2" destOrd="0" parTransId="{084C244B-7AA1-4AFB-B1F0-8082EE3A5FE7}" sibTransId="{9E1856B6-FAEC-40F5-B106-4F2177FF3ACE}"/>
    <dgm:cxn modelId="{20C6E075-8485-48A1-9056-1BA1C9E8BCBA}" srcId="{4390CB50-5166-48D8-99CA-E386D0DB8E6E}" destId="{B2A8F2F2-3720-4157-A39F-33EC76169E35}" srcOrd="3" destOrd="0" parTransId="{009E10C2-1D65-459C-99AE-C5A2CA6B91E5}" sibTransId="{33E377E7-07AE-4CFA-A510-5CEF99455C28}"/>
    <dgm:cxn modelId="{944AC278-DF88-4A30-A0A9-56721C7AD3CE}" type="presOf" srcId="{35365C39-0C35-4AC8-BCF6-1A4AED64282C}" destId="{57B58D7B-DFD6-41FB-BE66-CD09EB81165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A5ADD07F-26F4-47AA-AE32-AFEEBCD67057}" srcId="{8B418944-A43C-4CA5-8070-E07F6C584A8C}" destId="{2CFF3C9F-9104-4102-A830-0547A56AF82B}" srcOrd="0" destOrd="0" parTransId="{235C0E2A-4E09-4C62-AC0A-4684B6D3EA0F}" sibTransId="{1C4B546E-8DD6-4292-9ACC-3571D6D24F10}"/>
    <dgm:cxn modelId="{7A9DED85-4ED0-4928-8ACD-BCB9B5E3BA11}" type="presOf" srcId="{15405797-5627-49AE-B1CE-CDEF9B907BFA}" destId="{A3463033-2E55-4A50-B868-0331C39926E2}" srcOrd="0" destOrd="3" presId="urn:microsoft.com/office/officeart/2005/8/layout/vList5"/>
    <dgm:cxn modelId="{CD06A08D-0B6E-47BF-8778-8D8A011AFC83}" srcId="{8153EC4F-6C8C-471D-A39B-06340D6F7AAE}" destId="{DF0D13AA-7E3D-4043-AF52-FC7A9387F0BE}" srcOrd="2" destOrd="0" parTransId="{73024473-8EED-45CA-ABA7-A846E5DBDFE1}" sibTransId="{B9DBF363-7B40-4C96-BF7A-7C2CCF66128E}"/>
    <dgm:cxn modelId="{E6FFDF8F-4BA9-4903-84AD-04312429E286}" type="presOf" srcId="{4E32E876-132C-4C15-A8A8-7A2889BB18FC}" destId="{26A8BF07-0D8E-4300-9899-C6478080661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102CA9A4-D41B-4A9F-83F7-32C16478BA73}" type="presOf" srcId="{820048AB-724A-498A-8D70-4D9CA3D6ECB9}" destId="{A3463033-2E55-4A50-B868-0331C39926E2}" srcOrd="0" destOrd="1" presId="urn:microsoft.com/office/officeart/2005/8/layout/vList5"/>
    <dgm:cxn modelId="{43A2ECA8-626B-43EB-98F3-AF4B46D56E2C}" type="presOf" srcId="{DF0D13AA-7E3D-4043-AF52-FC7A9387F0BE}" destId="{A3463033-2E55-4A50-B868-0331C39926E2}" srcOrd="0" destOrd="2" presId="urn:microsoft.com/office/officeart/2005/8/layout/vList5"/>
    <dgm:cxn modelId="{EB5592B5-C413-4885-9555-0CA3C2A93ED1}" type="presOf" srcId="{AB76B8A5-0915-482E-9EDA-FACC04AD98BF}" destId="{26A8BF07-0D8E-4300-9899-C64780806612}" srcOrd="0" destOrd="2" presId="urn:microsoft.com/office/officeart/2005/8/layout/vList5"/>
    <dgm:cxn modelId="{DCA482BF-E158-4783-8E23-E041C9EA8723}" type="presOf" srcId="{F88B266D-FB32-47DA-8FA7-CE4B5868E5D2}" destId="{E2DF43E3-1B76-4C95-8AC8-5B69492B69C9}" srcOrd="0" destOrd="0" presId="urn:microsoft.com/office/officeart/2005/8/layout/vList5"/>
    <dgm:cxn modelId="{BA01D1BF-68DF-4E19-80A9-0E9B2ECD653C}" srcId="{8153EC4F-6C8C-471D-A39B-06340D6F7AAE}" destId="{15405797-5627-49AE-B1CE-CDEF9B907BFA}" srcOrd="3" destOrd="0" parTransId="{1026FB19-8C9D-4FB9-8F4C-48987E8B411B}" sibTransId="{CB96471B-8A06-47F7-A07B-97661523E41F}"/>
    <dgm:cxn modelId="{EC8E7CD2-91F1-4CE8-8E96-C00FC0C361BE}" srcId="{8B418944-A43C-4CA5-8070-E07F6C584A8C}" destId="{35365C39-0C35-4AC8-BCF6-1A4AED64282C}" srcOrd="1" destOrd="0" parTransId="{0756D770-48BB-4FA9-8B35-5CE1AE8763A5}" sibTransId="{18AC05CC-3B05-43E1-9724-1B1B91FA3E57}"/>
    <dgm:cxn modelId="{98E3B9DE-FFD9-43C2-9E1F-6034FA7AD89C}" type="presOf" srcId="{8B418944-A43C-4CA5-8070-E07F6C584A8C}" destId="{8C96A032-99E7-4F02-A6B8-1803D52B7956}" srcOrd="0" destOrd="0" presId="urn:microsoft.com/office/officeart/2005/8/layout/vList5"/>
    <dgm:cxn modelId="{040E44EB-F10E-4DD9-A79C-147F7FF64A32}" type="presOf" srcId="{316A1430-5FCB-48E0-9FE1-4AE942AFD317}" destId="{26A8BF07-0D8E-4300-9899-C64780806612}"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E7405B8F-AD5C-414B-90B3-CCD5F1A99E1D}">
      <dgm:prSet phldrT="[Text]" custT="1"/>
      <dgm:spPr/>
      <dgm:t>
        <a:bodyPr/>
        <a:lstStyle/>
        <a:p>
          <a:pPr algn="l" rtl="0"/>
          <a:r>
            <a:rPr lang="fr" sz="1200" b="1" i="0" u="none" baseline="0" dirty="0">
              <a:solidFill>
                <a:schemeClr val="accent3">
                  <a:lumMod val="40000"/>
                  <a:lumOff val="60000"/>
                </a:schemeClr>
              </a:solidFill>
            </a:rPr>
            <a:t>PROGRAMME COMMUNAUTAIRE DE SENSIBILISATION À L'INTENSIFICATION DE LA VACCINATION </a:t>
          </a:r>
        </a:p>
        <a:p>
          <a:pPr algn="l" rtl="0"/>
          <a:r>
            <a:rPr lang="fr" sz="1200" b="0" i="0" u="none" baseline="0" dirty="0">
              <a:latin typeface="Arial"/>
              <a:ea typeface="Arial"/>
              <a:cs typeface="Arial"/>
              <a:sym typeface="Arial"/>
            </a:rPr>
            <a:t> </a:t>
          </a:r>
          <a:r>
            <a:rPr lang="fr" sz="1200" b="0" i="0" u="none" baseline="0" dirty="0"/>
            <a:t>La </a:t>
          </a:r>
          <a:r>
            <a:rPr lang="fr" sz="1200" b="1" i="0" u="none" baseline="0" dirty="0"/>
            <a:t>Dominique</a:t>
          </a:r>
          <a:r>
            <a:rPr lang="fr" sz="1200" b="0" i="0" u="none" baseline="0" dirty="0"/>
            <a:t> a ciblé les populations en se concentrant sur les cliniques pour les perdus de vue et en menant des actions de proximité afin de rattraper les enfants qui n’ont pas reçu certains vaccins. Des campagnes éducatives ont également été menées sur la vaccination.</a:t>
          </a:r>
          <a:endParaRPr lang="fr" sz="1200" b="1" dirty="0"/>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012CEA51-7305-48A0-AF33-E67B6539B7AE}">
      <dgm:prSet phldrT="[Text]" custT="1"/>
      <dgm:spPr/>
      <dgm:t>
        <a:bodyPr/>
        <a:lstStyle/>
        <a:p>
          <a:pPr algn="l" rtl="0"/>
          <a:r>
            <a:rPr lang="fr" sz="1200" b="1" i="0" u="none" baseline="0">
              <a:solidFill>
                <a:schemeClr val="accent3">
                  <a:lumMod val="40000"/>
                  <a:lumOff val="60000"/>
                </a:schemeClr>
              </a:solidFill>
            </a:rPr>
            <a:t>SEMAINE DE LA VACCINATION DANS LES AMÉRIQUES </a:t>
          </a:r>
        </a:p>
        <a:p>
          <a:pPr algn="l" rtl="0"/>
          <a:r>
            <a:rPr lang="fr" sz="1200" b="0" i="0" u="none" baseline="0"/>
            <a:t>La </a:t>
          </a:r>
          <a:r>
            <a:rPr lang="fr" sz="1200" b="1" i="0" u="none" baseline="0"/>
            <a:t>Barbade</a:t>
          </a:r>
          <a:r>
            <a:rPr lang="fr" sz="1200" b="0" i="0" u="none" baseline="0"/>
            <a:t> a utilisé la VMA 2022 pour rattraper les vaccinations infantiles de routine et pour augmenter la couverture de la population en ce qui concerne les vaccins contre la COVID-19</a:t>
          </a:r>
          <a:endParaRPr lang="fr" sz="1200"/>
        </a:p>
      </dgm:t>
    </dgm:pt>
    <dgm:pt modelId="{D9223FFA-252B-4506-8B97-F603CD3B4F50}" type="sibTrans" cxnId="{BA97491B-EFCD-48AC-8CD8-E16EC13B8A18}">
      <dgm:prSet/>
      <dgm:spPr/>
      <dgm:t>
        <a:bodyPr/>
        <a:lstStyle/>
        <a:p>
          <a:endParaRPr lang="fr" sz="2000"/>
        </a:p>
      </dgm:t>
    </dgm:pt>
    <dgm:pt modelId="{ACE82B28-7AF3-4CAB-9823-DA86418B60AC}" type="parTrans" cxnId="{BA97491B-EFCD-48AC-8CD8-E16EC13B8A18}">
      <dgm:prSet/>
      <dgm:spPr/>
      <dgm:t>
        <a:bodyPr/>
        <a:lstStyle/>
        <a:p>
          <a:endParaRPr lang="fr" sz="2000"/>
        </a:p>
      </dgm:t>
    </dgm:pt>
    <dgm:pt modelId="{183A3800-766B-4644-AB11-400345EA8CF1}">
      <dgm:prSet phldrT="[Text]" custT="1"/>
      <dgm:spPr/>
      <dgm:t>
        <a:bodyPr/>
        <a:lstStyle/>
        <a:p>
          <a:pPr algn="l" rtl="0">
            <a:buNone/>
          </a:pPr>
          <a:r>
            <a:rPr lang="fr" sz="1100" b="1" i="0" u="none" baseline="0" dirty="0">
              <a:solidFill>
                <a:srgbClr val="01ACEE">
                  <a:lumMod val="40000"/>
                  <a:lumOff val="60000"/>
                </a:srgbClr>
              </a:solidFill>
              <a:latin typeface="Arial"/>
              <a:ea typeface="+mn-ea"/>
              <a:cs typeface="+mn-cs"/>
            </a:rPr>
            <a:t>PLAIDOYER DES BÉNÉVOLES DE LA </a:t>
          </a:r>
          <a:r>
            <a:rPr lang="fr" sz="1100" b="1" i="0" u="none" baseline="0" dirty="0">
              <a:solidFill>
                <a:srgbClr val="01ACEE">
                  <a:lumMod val="40000"/>
                  <a:lumOff val="60000"/>
                </a:srgbClr>
              </a:solidFill>
              <a:latin typeface="+mn-lt"/>
              <a:ea typeface="+mn-ea"/>
              <a:cs typeface="+mn-cs"/>
            </a:rPr>
            <a:t>SANTÉ COMMUNAUTAIRE</a:t>
          </a:r>
        </a:p>
        <a:p>
          <a:pPr algn="l" rtl="0">
            <a:buNone/>
          </a:pPr>
          <a:r>
            <a:rPr lang="fr" sz="1200" b="0" i="0" u="none" baseline="0" dirty="0">
              <a:solidFill>
                <a:schemeClr val="accent1">
                  <a:lumMod val="50000"/>
                  <a:lumOff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baseline="0" dirty="0">
              <a:solidFill>
                <a:schemeClr val="accent1">
                  <a:lumMod val="50000"/>
                  <a:lumOff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Kenya</a:t>
          </a:r>
          <a:r>
            <a:rPr lang="fr" sz="1200" b="1" i="0" u="none" baseline="0" dirty="0"/>
            <a:t> </a:t>
          </a:r>
          <a:r>
            <a:rPr lang="fr" sz="1200" b="0" i="0" u="none" baseline="0" dirty="0"/>
            <a:t>a mené une campagne de porte-à-porte dirigée par des bénévoles de la santé communautaire (BSC) et axée sur les enfants de moins de 5 ans en juillet 2020. Le recours aux BSC a permis d’augmenter le nombre de vaccinations par rapport aux niveaux antérieurs à la COVID.</a:t>
          </a:r>
        </a:p>
        <a:p>
          <a:pPr algn="l" rtl="0">
            <a:buNone/>
          </a:pPr>
          <a:endParaRPr lang="fr" sz="1100" dirty="0"/>
        </a:p>
      </dgm:t>
    </dgm:pt>
    <dgm:pt modelId="{23ECF7D1-91EE-45F5-854E-2458A7484A3E}" type="parTrans" cxnId="{0C1E50A6-118B-41EB-A14D-099621986B23}">
      <dgm:prSet/>
      <dgm:spPr/>
      <dgm:t>
        <a:bodyPr/>
        <a:lstStyle/>
        <a:p>
          <a:endParaRPr lang="fr"/>
        </a:p>
      </dgm:t>
    </dgm:pt>
    <dgm:pt modelId="{25308F1C-6E95-495D-AE8A-E7223FAC6ECB}" type="sibTrans" cxnId="{0C1E50A6-118B-41EB-A14D-099621986B23}">
      <dgm:prSet/>
      <dgm:spPr/>
      <dgm:t>
        <a:bodyPr/>
        <a:lstStyle/>
        <a:p>
          <a:endParaRPr lang="f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61995" custScaleY="59367" custLinFactNeighborX="-20703" custLinFactNeighborY="-37927"/>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solidFill>
            <a:srgbClr val="7F7F7F"/>
          </a:solidFill>
        </a:ln>
      </dgm:spPr>
    </dgm:pt>
    <dgm:pt modelId="{231C5DC9-3B94-4233-B75F-2F187107BF74}" type="pres">
      <dgm:prSet presAssocID="{012CEA51-7305-48A0-AF33-E67B6539B7AE}" presName="txShp" presStyleLbl="node1" presStyleIdx="0" presStyleCnt="3" custScaleX="138670" custScaleY="59367" custLinFactNeighborX="4772" custLinFactNeighborY="-765">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65098" custScaleY="65432" custLinFactNeighborX="-23001" custLinFactNeighborY="-7463"/>
      <dgm:spPr>
        <a:blipFill>
          <a:blip xmlns:r="http://schemas.openxmlformats.org/officeDocument/2006/relationships" r:embed="rId3">
            <a:extLst>
              <a:ext uri="{28A0092B-C50C-407E-A947-70E740481C1C}">
                <a14:useLocalDpi xmlns:a14="http://schemas.microsoft.com/office/drawing/2010/main" val="0"/>
              </a:ext>
            </a:extLst>
          </a:blip>
          <a:srcRect/>
          <a:stretch>
            <a:fillRect l="-23000" r="-23000"/>
          </a:stretch>
        </a:blipFill>
        <a:ln>
          <a:solidFill>
            <a:srgbClr val="7F7F7F"/>
          </a:solidFill>
        </a:ln>
      </dgm:spPr>
    </dgm:pt>
    <dgm:pt modelId="{EA6993E9-8266-46BC-B04C-904098557E8E}" type="pres">
      <dgm:prSet presAssocID="{E7405B8F-AD5C-414B-90B3-CCD5F1A99E1D}" presName="txShp" presStyleLbl="node1" presStyleIdx="1" presStyleCnt="3" custScaleX="139607" custScaleY="65432" custLinFactNeighborX="5384" custLinFactNeighborY="-9537">
        <dgm:presLayoutVars>
          <dgm:bulletEnabled val="1"/>
        </dgm:presLayoutVars>
      </dgm:prSet>
      <dgm:spPr/>
    </dgm:pt>
    <dgm:pt modelId="{4778979C-34C0-4D2B-BE9D-8693A83AB831}" type="pres">
      <dgm:prSet presAssocID="{DFBD3D8C-3E06-43B0-9E98-EC52E77CBF3B}" presName="spacing" presStyleCnt="0"/>
      <dgm:spPr/>
    </dgm:pt>
    <dgm:pt modelId="{913FF307-ABE5-42E5-AC6F-18DFD108487F}" type="pres">
      <dgm:prSet presAssocID="{183A3800-766B-4644-AB11-400345EA8CF1}" presName="composite" presStyleCnt="0"/>
      <dgm:spPr/>
    </dgm:pt>
    <dgm:pt modelId="{BA1F14F0-54D5-4F55-B931-1A29C769C06A}" type="pres">
      <dgm:prSet presAssocID="{183A3800-766B-4644-AB11-400345EA8CF1}" presName="imgShp" presStyleLbl="fgImgPlace1" presStyleIdx="2" presStyleCnt="3" custScaleX="60015" custScaleY="54689" custLinFactNeighborX="-15904" custLinFactNeighborY="-18125"/>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7F7F7F"/>
          </a:solidFill>
        </a:ln>
      </dgm:spPr>
    </dgm:pt>
    <dgm:pt modelId="{16DC72F4-E01D-4D1A-89B9-E76FE2A7AF02}" type="pres">
      <dgm:prSet presAssocID="{183A3800-766B-4644-AB11-400345EA8CF1}" presName="txShp" presStyleLbl="node1" presStyleIdx="2" presStyleCnt="3" custScaleX="139338" custScaleY="75302" custLinFactNeighborX="5519" custLinFactNeighborY="-18125">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0C1E50A6-118B-41EB-A14D-099621986B23}" srcId="{10FFE8D9-2523-4D21-B683-665DC183BD34}" destId="{183A3800-766B-4644-AB11-400345EA8CF1}" srcOrd="2" destOrd="0" parTransId="{23ECF7D1-91EE-45F5-854E-2458A7484A3E}" sibTransId="{25308F1C-6E95-495D-AE8A-E7223FAC6ECB}"/>
    <dgm:cxn modelId="{B4E697C3-8633-4216-9002-CD9DC6FF36C6}" type="presOf" srcId="{183A3800-766B-4644-AB11-400345EA8CF1}" destId="{16DC72F4-E01D-4D1A-89B9-E76FE2A7AF02}"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A7430AB9-9288-47F5-BEDB-62E7027E9D39}" type="presParOf" srcId="{F62C43F7-0315-498D-9E30-10F0A0B9BBD9}" destId="{4778979C-34C0-4D2B-BE9D-8693A83AB831}" srcOrd="3" destOrd="0" presId="urn:microsoft.com/office/officeart/2005/8/layout/vList3"/>
    <dgm:cxn modelId="{F57C8DAD-D4FF-49A5-AF06-86D834E45F34}" type="presParOf" srcId="{F62C43F7-0315-498D-9E30-10F0A0B9BBD9}" destId="{913FF307-ABE5-42E5-AC6F-18DFD108487F}" srcOrd="4" destOrd="0" presId="urn:microsoft.com/office/officeart/2005/8/layout/vList3"/>
    <dgm:cxn modelId="{F15F359A-947B-4C34-8C4C-6FE408F6BFE1}" type="presParOf" srcId="{913FF307-ABE5-42E5-AC6F-18DFD108487F}" destId="{BA1F14F0-54D5-4F55-B931-1A29C769C06A}" srcOrd="0" destOrd="0" presId="urn:microsoft.com/office/officeart/2005/8/layout/vList3"/>
    <dgm:cxn modelId="{E12DD8D2-BE4A-4DD6-9A6B-6C354B39D5B2}" type="presParOf" srcId="{913FF307-ABE5-42E5-AC6F-18DFD108487F}" destId="{16DC72F4-E01D-4D1A-89B9-E76FE2A7AF0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pPr/>
      <dgm:t>
        <a:bodyPr/>
        <a:lstStyle/>
        <a:p>
          <a:pPr marL="0" lvl="0" indent="0" algn="l" defTabSz="533400" rtl="0">
            <a:lnSpc>
              <a:spcPct val="90000"/>
            </a:lnSpc>
            <a:spcBef>
              <a:spcPct val="0"/>
            </a:spcBef>
            <a:spcAft>
              <a:spcPct val="35000"/>
            </a:spcAft>
            <a:buNone/>
          </a:pPr>
          <a:r>
            <a:rPr lang="fr" sz="1200" b="1" i="0" u="none" kern="1200" baseline="0">
              <a:solidFill>
                <a:schemeClr val="accent3">
                  <a:lumMod val="40000"/>
                  <a:lumOff val="60000"/>
                </a:schemeClr>
              </a:solidFill>
              <a:latin typeface="Arial"/>
              <a:ea typeface="+mn-ea"/>
              <a:cs typeface="+mn-cs"/>
            </a:rPr>
            <a:t>COMBLER LE FOSSÉ ENTRE LE SECTEUR PUBLIC ET LE SECTEUR PRIVÉ</a:t>
          </a:r>
        </a:p>
        <a:p>
          <a:pPr marL="0" lvl="0" indent="0" algn="l" defTabSz="533400" rtl="0">
            <a:lnSpc>
              <a:spcPct val="90000"/>
            </a:lnSpc>
            <a:spcBef>
              <a:spcPct val="0"/>
            </a:spcBef>
            <a:spcAft>
              <a:spcPct val="35000"/>
            </a:spcAft>
            <a:buNone/>
          </a:pPr>
          <a:r>
            <a:rPr lang="fr" sz="1200" b="0" i="0" u="none" kern="1200" baseline="0">
              <a:solidFill>
                <a:srgbClr val="FFFFFF"/>
              </a:solidFill>
              <a:latin typeface="Arial"/>
              <a:ea typeface="+mn-ea"/>
              <a:cs typeface="+mn-cs"/>
              <a:hlinkClick xmlns:r="http://schemas.openxmlformats.org/officeDocument/2006/relationships" r:id="rId1"/>
            </a:rPr>
            <a:t>Le </a:t>
          </a:r>
          <a:r>
            <a:rPr lang="fr" sz="1200" b="1" i="0" u="none" kern="1200" baseline="0">
              <a:solidFill>
                <a:srgbClr val="FFFFFF"/>
              </a:solidFill>
              <a:latin typeface="Arial"/>
              <a:ea typeface="+mn-ea"/>
              <a:cs typeface="+mn-cs"/>
              <a:hlinkClick xmlns:r="http://schemas.openxmlformats.org/officeDocument/2006/relationships" r:id="rId1"/>
            </a:rPr>
            <a:t>Liban</a:t>
          </a:r>
          <a:r>
            <a:rPr lang="fr" sz="1200" b="0" i="0" u="none" kern="1200" baseline="0">
              <a:solidFill>
                <a:srgbClr val="FFFFFF"/>
              </a:solidFill>
              <a:latin typeface="Arial"/>
              <a:ea typeface="+mn-ea"/>
              <a:cs typeface="+mn-cs"/>
            </a:rPr>
            <a:t> a augmenté le taux de vaccination régulière des enfants en engageant le secteur privé et en comblant le fossé public-privé.</a:t>
          </a:r>
          <a:endParaRPr lang="fr" sz="1200" b="1" kern="1200">
            <a:solidFill>
              <a:srgbClr val="FFFFFF"/>
            </a:solidFill>
            <a:latin typeface="Arial"/>
            <a:ea typeface="+mn-ea"/>
            <a:cs typeface="+mn-cs"/>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pPr/>
      <dgm:t>
        <a:bodyPr/>
        <a:lstStyle/>
        <a:p>
          <a:pPr algn="l" rtl="0"/>
          <a:r>
            <a:rPr lang="fr" sz="1200" b="1" i="0" u="none" baseline="0">
              <a:solidFill>
                <a:schemeClr val="accent3">
                  <a:lumMod val="40000"/>
                  <a:lumOff val="60000"/>
                </a:schemeClr>
              </a:solidFill>
            </a:rPr>
            <a:t>UTILISATION DE L'APPLICATION MOBILE POUR LE PROGRAMME DE SENSIBILISATION</a:t>
          </a:r>
        </a:p>
        <a:p>
          <a:pPr algn="l" rtl="0"/>
          <a:r>
            <a:rPr lang="fr" sz="1200" b="0" i="0" u="none" baseline="0">
              <a:hlinkClick xmlns:r="http://schemas.openxmlformats.org/officeDocument/2006/relationships" r:id="rId2"/>
            </a:rPr>
            <a:t>Le </a:t>
          </a:r>
          <a:r>
            <a:rPr lang="fr" sz="1200" b="1" i="0" u="none" baseline="0">
              <a:hlinkClick xmlns:r="http://schemas.openxmlformats.org/officeDocument/2006/relationships" r:id="rId2"/>
            </a:rPr>
            <a:t>Pakistan</a:t>
          </a:r>
          <a:r>
            <a:rPr lang="fr" sz="1200" b="1" i="0" u="none" baseline="0"/>
            <a:t> </a:t>
          </a:r>
          <a:r>
            <a:rPr lang="fr" sz="1200" b="0" i="0" u="none" baseline="0"/>
            <a:t>a mené un programme de sensibilisation à l'aide de l'application Zindagi Mehfooz et a suivi 62 % des enfants qui n'ont pas reçu certains vaccins.</a:t>
          </a:r>
          <a:endParaRPr lang="fr" sz="1200"/>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2946FD4E-DE0E-4792-8268-8B8D3A90B1C4}">
      <dgm:prSet phldrT="[Text]"/>
      <dgm:spPr/>
      <dgm:t>
        <a:bodyPr/>
        <a:lstStyle/>
        <a:p>
          <a:pPr algn="l" rtl="0">
            <a:buNone/>
          </a:pPr>
          <a:r>
            <a:rPr lang="fr" b="1" i="0" u="none" baseline="0">
              <a:solidFill>
                <a:srgbClr val="01ACEE">
                  <a:lumMod val="40000"/>
                  <a:lumOff val="60000"/>
                </a:srgbClr>
              </a:solidFill>
              <a:latin typeface="Arial"/>
              <a:ea typeface="+mn-ea"/>
              <a:cs typeface="+mn-cs"/>
            </a:rPr>
            <a:t>DES VIDÉOS ANIMÉES SUR LA REPRISE DE LA VACCINATION</a:t>
          </a:r>
        </a:p>
        <a:p>
          <a:pPr algn="l" rtl="0">
            <a:buNone/>
          </a:pPr>
          <a:r>
            <a:rPr lang="fr" b="1" i="0" u="none" baseline="0">
              <a:solidFill>
                <a:schemeClr val="accent3">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rPr>
            <a:t>Inde</a:t>
          </a:r>
          <a:r>
            <a:rPr lang="fr" b="1" i="0" u="none" baseline="0"/>
            <a:t> :</a:t>
          </a:r>
          <a:r>
            <a:rPr lang="fr" b="0" i="0" u="none" baseline="0"/>
            <a:t>  Une vidéo de 6 minutes en langue locale a servi de boîte à outils visuelle pour aider plus de 17 000 travailleurs de première ligne à s’adapter aux nouvelles directives en matière de COVID-19 sur la reprise de la vaccination systématique des enfants pendant la pandémie de COVID-19. </a:t>
          </a:r>
        </a:p>
      </dgm:t>
    </dgm:pt>
    <dgm:pt modelId="{28D32196-841E-4F30-94CC-E1F3F00B8A95}" type="parTrans" cxnId="{B8C1F330-54EE-49FD-858B-50E87EFAC775}">
      <dgm:prSet/>
      <dgm:spPr/>
      <dgm:t>
        <a:bodyPr/>
        <a:lstStyle/>
        <a:p>
          <a:endParaRPr lang="fr"/>
        </a:p>
      </dgm:t>
    </dgm:pt>
    <dgm:pt modelId="{AD92D109-AB26-4AA1-9D8A-BD3B9A3F2C31}" type="sibTrans" cxnId="{B8C1F330-54EE-49FD-858B-50E87EFAC775}">
      <dgm:prSet/>
      <dgm:spPr/>
      <dgm:t>
        <a:bodyPr/>
        <a:lstStyle/>
        <a:p>
          <a:endParaRPr lang="fr"/>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66690" custScaleY="60012" custLinFactNeighborX="-16655" custLinFactNeighborY="-589"/>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231C5DC9-3B94-4233-B75F-2F187107BF74}" type="pres">
      <dgm:prSet presAssocID="{012CEA51-7305-48A0-AF33-E67B6539B7AE}" presName="txShp" presStyleLbl="node1" presStyleIdx="0" presStyleCnt="3" custScaleX="136458" custScaleY="62095" custLinFactNeighborX="3842" custLinFactNeighborY="-559">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ScaleX="62003" custScaleY="62003" custLinFactNeighborX="-18998" custLinFactNeighborY="-6694"/>
      <dgm:spPr>
        <a:blipFill rotWithShape="1">
          <a:blip xmlns:r="http://schemas.openxmlformats.org/officeDocument/2006/relationships"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t="-14000" b="-14000"/>
          </a:stretch>
        </a:blipFill>
        <a:ln>
          <a:solidFill>
            <a:srgbClr val="7F7F7F"/>
          </a:solidFill>
        </a:ln>
      </dgm:spPr>
    </dgm:pt>
    <dgm:pt modelId="{EA6993E9-8266-46BC-B04C-904098557E8E}" type="pres">
      <dgm:prSet presAssocID="{E7405B8F-AD5C-414B-90B3-CCD5F1A99E1D}" presName="txShp" presStyleLbl="node1" presStyleIdx="1" presStyleCnt="3" custScaleX="137400" custScaleY="62064" custLinFactNeighborX="3571" custLinFactNeighborY="-6922">
        <dgm:presLayoutVars>
          <dgm:bulletEnabled val="1"/>
        </dgm:presLayoutVars>
      </dgm:prSet>
      <dgm:spPr/>
    </dgm:pt>
    <dgm:pt modelId="{F893A302-740E-47D2-A530-FDD9ECE208FF}" type="pres">
      <dgm:prSet presAssocID="{DFBD3D8C-3E06-43B0-9E98-EC52E77CBF3B}" presName="spacing" presStyleCnt="0"/>
      <dgm:spPr/>
    </dgm:pt>
    <dgm:pt modelId="{13A63C5A-D3A9-4B77-8355-C8598CC55EC4}" type="pres">
      <dgm:prSet presAssocID="{2946FD4E-DE0E-4792-8268-8B8D3A90B1C4}" presName="composite" presStyleCnt="0"/>
      <dgm:spPr/>
    </dgm:pt>
    <dgm:pt modelId="{90A45C0F-B235-4D87-A520-40C1A057B48C}" type="pres">
      <dgm:prSet presAssocID="{2946FD4E-DE0E-4792-8268-8B8D3A90B1C4}" presName="imgShp" presStyleLbl="fgImgPlace1" presStyleIdx="2" presStyleCnt="3" custScaleX="61597" custScaleY="60245" custLinFactNeighborX="-12428" custLinFactNeighborY="-12968"/>
      <dgm:spPr>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a:solidFill>
            <a:srgbClr val="7F7F7F"/>
          </a:solidFill>
        </a:ln>
      </dgm:spPr>
    </dgm:pt>
    <dgm:pt modelId="{BF005F89-9CAE-4638-9F4C-031D5CB6614F}" type="pres">
      <dgm:prSet presAssocID="{2946FD4E-DE0E-4792-8268-8B8D3A90B1C4}" presName="txShp" presStyleLbl="node1" presStyleIdx="2" presStyleCnt="3" custScaleX="132682" custScaleY="60245" custLinFactNeighborX="5762" custLinFactNeighborY="-14566">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1FF52E27-E43A-4254-86C1-FA108D9BF24F}" srcId="{10FFE8D9-2523-4D21-B683-665DC183BD34}" destId="{E7405B8F-AD5C-414B-90B3-CCD5F1A99E1D}" srcOrd="1" destOrd="0" parTransId="{6748EC12-2114-4DE6-ADD3-8CBBA0FF7104}" sibTransId="{DFBD3D8C-3E06-43B0-9E98-EC52E77CBF3B}"/>
    <dgm:cxn modelId="{B8C1F330-54EE-49FD-858B-50E87EFAC775}" srcId="{10FFE8D9-2523-4D21-B683-665DC183BD34}" destId="{2946FD4E-DE0E-4792-8268-8B8D3A90B1C4}" srcOrd="2" destOrd="0" parTransId="{28D32196-841E-4F30-94CC-E1F3F00B8A95}" sibTransId="{AD92D109-AB26-4AA1-9D8A-BD3B9A3F2C31}"/>
    <dgm:cxn modelId="{DF7C5B3F-9750-475C-81E7-AE1ECFBA967B}" type="presOf" srcId="{2946FD4E-DE0E-4792-8268-8B8D3A90B1C4}" destId="{BF005F89-9CAE-4638-9F4C-031D5CB6614F}" srcOrd="0" destOrd="0" presId="urn:microsoft.com/office/officeart/2005/8/layout/vList3"/>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E66D14D2-AD9E-480D-BD77-0FFB05EA6B83}" type="presParOf" srcId="{F62C43F7-0315-498D-9E30-10F0A0B9BBD9}" destId="{F893A302-740E-47D2-A530-FDD9ECE208FF}" srcOrd="3" destOrd="0" presId="urn:microsoft.com/office/officeart/2005/8/layout/vList3"/>
    <dgm:cxn modelId="{08C68EF3-90F5-47C0-9479-1B8FD0A77FA1}" type="presParOf" srcId="{F62C43F7-0315-498D-9E30-10F0A0B9BBD9}" destId="{13A63C5A-D3A9-4B77-8355-C8598CC55EC4}" srcOrd="4" destOrd="0" presId="urn:microsoft.com/office/officeart/2005/8/layout/vList3"/>
    <dgm:cxn modelId="{0F6A4C93-063F-4368-A96A-11F4104AE9E2}" type="presParOf" srcId="{13A63C5A-D3A9-4B77-8355-C8598CC55EC4}" destId="{90A45C0F-B235-4D87-A520-40C1A057B48C}" srcOrd="0" destOrd="0" presId="urn:microsoft.com/office/officeart/2005/8/layout/vList3"/>
    <dgm:cxn modelId="{846E0B0C-B304-40FF-9DB3-1D2209BEB8DD}" type="presParOf" srcId="{13A63C5A-D3A9-4B77-8355-C8598CC55EC4}" destId="{BF005F89-9CAE-4638-9F4C-031D5CB6614F}"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dirty="0"/>
            <a:t>Le Liban traverse une triple crise (crise humanitaire, crise économique et pandémie de COVID-19).</a:t>
          </a:r>
          <a:endParaRPr lang="fr" sz="1400" dirty="0"/>
        </a:p>
      </dgm:t>
    </dgm:pt>
    <dgm:pt modelId="{129E9154-ACFF-4B01-9BC2-A896130884DC}" type="sibTrans" cxnId="{6AAC8EC0-CF60-439C-A867-D3C1BA6DAF98}">
      <dgm:prSet/>
      <dgm:spPr/>
      <dgm:t>
        <a:bodyPr/>
        <a:lstStyle/>
        <a:p>
          <a:endParaRPr lang="fr"/>
        </a:p>
      </dgm:t>
    </dgm:pt>
    <dgm:pt modelId="{3EF47883-8616-4E46-A7E7-6E105A5C70BC}" type="parTrans" cxnId="{6AAC8EC0-CF60-439C-A867-D3C1BA6DAF98}">
      <dgm:prSet/>
      <dgm:spPr/>
      <dgm:t>
        <a:bodyPr/>
        <a:lstStyle/>
        <a:p>
          <a:endParaRPr lang="fr"/>
        </a:p>
      </dgm:t>
    </dgm:pt>
    <dgm:pt modelId="{4390CB50-5166-48D8-99CA-E386D0DB8E6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L’évaluation multisectorielle des besoins (MSNA) met en évidence la disponibilité des vaccins et l’accessibilité des sites de vaccination comme principaux obstacles signalés dans l’ensemble de la population en ce qui concerne la vaccination des enfants​</a:t>
          </a:r>
          <a:endParaRPr lang="fr" sz="1400"/>
        </a:p>
      </dgm:t>
    </dgm:pt>
    <dgm:pt modelId="{C691D9AB-A587-4BE9-ADF7-4D77672A4093}" type="sibTrans" cxnId="{BD298ABB-7C28-4B4E-97F8-27DA00929D7A}">
      <dgm:prSet/>
      <dgm:spPr/>
      <dgm:t>
        <a:bodyPr/>
        <a:lstStyle/>
        <a:p>
          <a:endParaRPr lang="fr"/>
        </a:p>
      </dgm:t>
    </dgm:pt>
    <dgm:pt modelId="{303B50CE-C5BE-4432-93DA-7CCA0AE2816E}" type="parTrans" cxnId="{BD298ABB-7C28-4B4E-97F8-27DA00929D7A}">
      <dgm:prSet/>
      <dgm:spPr/>
      <dgm:t>
        <a:bodyPr/>
        <a:lstStyle/>
        <a:p>
          <a:endParaRPr lang="fr"/>
        </a:p>
      </dgm:t>
    </dgm:pt>
    <dgm:pt modelId="{8153EC4F-6C8C-471D-A39B-06340D6F7AA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SOLUTION</a:t>
          </a:r>
        </a:p>
      </dgm:t>
    </dgm:pt>
    <dgm:pt modelId="{B4805742-9A11-432F-9D4B-E611CEBB5B0A}" type="sibTrans" cxnId="{15D5BE7F-929F-4280-BFF1-DDD7D18C59F1}">
      <dgm:prSet/>
      <dgm:spPr/>
      <dgm:t>
        <a:bodyPr/>
        <a:lstStyle/>
        <a:p>
          <a:endParaRPr lang="fr"/>
        </a:p>
      </dgm:t>
    </dgm:pt>
    <dgm:pt modelId="{90EA02A4-EE82-4639-9AA7-B6A92397F19B}" type="par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dirty="0"/>
            <a:t>Le ministère de la Santé publique (MSP), avec le soutien de l’UNICEF et de l’OMS, a décidé de combler le fossé et de transformer la crise en une opportunité grâce aux éléments suivants :​​</a:t>
          </a:r>
          <a:endParaRPr lang="fr" sz="1400" dirty="0"/>
        </a:p>
      </dgm:t>
    </dgm:pt>
    <dgm:pt modelId="{A5A41D80-9EE1-451C-A372-A11788A4A1AA}" type="sibTrans" cxnId="{581E55F5-1026-4BBF-94F5-0C16856FB70B}">
      <dgm:prSet/>
      <dgm:spPr/>
      <dgm:t>
        <a:bodyPr/>
        <a:lstStyle/>
        <a:p>
          <a:endParaRPr lang="fr"/>
        </a:p>
      </dgm:t>
    </dgm:pt>
    <dgm:pt modelId="{20359F9C-A84F-4DD4-83C8-319258EDB5BC}" type="parTrans" cxnId="{581E55F5-1026-4BBF-94F5-0C16856FB70B}">
      <dgm:prSet/>
      <dgm:spPr/>
      <dgm:t>
        <a:bodyPr/>
        <a:lstStyle/>
        <a:p>
          <a:endParaRPr lang="fr"/>
        </a:p>
      </dgm:t>
    </dgm:pt>
    <dgm:pt modelId="{88871DE0-F1A3-4504-A444-4D5E02235A3E}">
      <dgm:prSet custT="1"/>
      <dgm:spPr/>
      <dgm:t>
        <a:bodyPr/>
        <a:lstStyle/>
        <a:p>
          <a:pPr algn="ctr" rtl="0">
            <a:buFont typeface="Arial" panose="020B0604020202020204" pitchFamily="34" charset="0"/>
            <a:buChar char="•"/>
          </a:pPr>
          <a:r>
            <a:rPr lang="fr" sz="1400" b="0" i="0" u="none" baseline="0"/>
            <a:t>L'impact de la crise économique a déplacé un système de santé de classe mondiale axé sur le secteur privé vers des soins de santé en baisse et non abordables. </a:t>
          </a:r>
          <a:endParaRPr lang="fr" sz="1400"/>
        </a:p>
      </dgm:t>
    </dgm:pt>
    <dgm:pt modelId="{32B765D0-8AA8-4ED5-9042-EA29747A2180}" type="parTrans" cxnId="{042E3FF6-D0B8-4718-99DC-C0BCD90177F1}">
      <dgm:prSet/>
      <dgm:spPr/>
      <dgm:t>
        <a:bodyPr/>
        <a:lstStyle/>
        <a:p>
          <a:endParaRPr lang="fr"/>
        </a:p>
      </dgm:t>
    </dgm:pt>
    <dgm:pt modelId="{5A276746-BDA6-4887-927D-62FE0BE520E1}" type="sibTrans" cxnId="{042E3FF6-D0B8-4718-99DC-C0BCD90177F1}">
      <dgm:prSet/>
      <dgm:spPr/>
      <dgm:t>
        <a:bodyPr/>
        <a:lstStyle/>
        <a:p>
          <a:endParaRPr lang="fr"/>
        </a:p>
      </dgm:t>
    </dgm:pt>
    <dgm:pt modelId="{D84AD1EE-6DA4-4276-8E0B-EA3E0738F5DF}">
      <dgm:prSet custT="1"/>
      <dgm:spPr/>
      <dgm:t>
        <a:bodyPr/>
        <a:lstStyle/>
        <a:p>
          <a:pPr algn="ctr" rtl="0">
            <a:buFont typeface="Arial" panose="020B0604020202020204" pitchFamily="34" charset="0"/>
            <a:buChar char="•"/>
          </a:pPr>
          <a:r>
            <a:rPr lang="fr" sz="1400" b="0" i="0" u="none" baseline="0"/>
            <a:t>Une baisse de &gt;30 % de la couverture vaccinale nationale a été constatée. </a:t>
          </a:r>
          <a:endParaRPr lang="fr" sz="1400"/>
        </a:p>
      </dgm:t>
    </dgm:pt>
    <dgm:pt modelId="{A7E00BAF-D5C3-4D97-B032-1DC2C0155220}" type="parTrans" cxnId="{E4E5D1AB-F13A-4E4B-9576-97C9783039E4}">
      <dgm:prSet/>
      <dgm:spPr/>
      <dgm:t>
        <a:bodyPr/>
        <a:lstStyle/>
        <a:p>
          <a:endParaRPr lang="fr"/>
        </a:p>
      </dgm:t>
    </dgm:pt>
    <dgm:pt modelId="{5EC33AF2-0550-4ABA-B50C-55A9B5C8215E}" type="sibTrans" cxnId="{E4E5D1AB-F13A-4E4B-9576-97C9783039E4}">
      <dgm:prSet/>
      <dgm:spPr/>
      <dgm:t>
        <a:bodyPr/>
        <a:lstStyle/>
        <a:p>
          <a:endParaRPr lang="fr"/>
        </a:p>
      </dgm:t>
    </dgm:pt>
    <dgm:pt modelId="{2CFF3C9F-9104-4102-A830-0547A56AF82B}">
      <dgm:prSet custT="1"/>
      <dgm:spPr/>
      <dgm:t>
        <a:bodyPr/>
        <a:lstStyle/>
        <a:p>
          <a:pPr algn="ctr" rtl="0">
            <a:buFont typeface="Arial" panose="020B0604020202020204" pitchFamily="34" charset="0"/>
            <a:buChar char="•"/>
          </a:pPr>
          <a:r>
            <a:rPr lang="fr" sz="1400" b="0" i="0" u="none" baseline="0"/>
            <a:t> Les enfants zéro-dose (DTC1 manquant) sont passés de 4 % en 2019 à 13 % en 2020.</a:t>
          </a:r>
          <a:endParaRPr lang="fr" sz="1400"/>
        </a:p>
      </dgm:t>
    </dgm:pt>
    <dgm:pt modelId="{235C0E2A-4E09-4C62-AC0A-4684B6D3EA0F}" type="parTrans" cxnId="{A5ADD07F-26F4-47AA-AE32-AFEEBCD67057}">
      <dgm:prSet/>
      <dgm:spPr/>
      <dgm:t>
        <a:bodyPr/>
        <a:lstStyle/>
        <a:p>
          <a:endParaRPr lang="fr"/>
        </a:p>
      </dgm:t>
    </dgm:pt>
    <dgm:pt modelId="{1C4B546E-8DD6-4292-9ACC-3571D6D24F10}" type="sibTrans" cxnId="{A5ADD07F-26F4-47AA-AE32-AFEEBCD67057}">
      <dgm:prSet/>
      <dgm:spPr/>
      <dgm:t>
        <a:bodyPr/>
        <a:lstStyle/>
        <a:p>
          <a:endParaRPr lang="fr"/>
        </a:p>
      </dgm:t>
    </dgm:pt>
    <dgm:pt modelId="{316A1430-5FCB-48E0-9FE1-4AE942AFD317}">
      <dgm:prSet custT="1"/>
      <dgm:spPr/>
      <dgm:t>
        <a:bodyPr/>
        <a:lstStyle/>
        <a:p>
          <a:pPr algn="ctr" rtl="0">
            <a:buFont typeface="Arial" panose="020B0604020202020204" pitchFamily="34" charset="0"/>
            <a:buChar char="•"/>
          </a:pPr>
          <a:r>
            <a:rPr lang="fr" sz="1400" b="0" i="0" u="none" baseline="0" dirty="0"/>
            <a:t>Le passage du secteur privé au secteur public a entraîné une charge importante pour les plus de 800 points PEV du secteur public, qui ont besoin d’aide pour soutenir et renforcer le programme de vaccination</a:t>
          </a:r>
          <a:endParaRPr lang="fr" sz="1400" dirty="0"/>
        </a:p>
      </dgm:t>
    </dgm:pt>
    <dgm:pt modelId="{898ADB4F-3790-4719-837C-22A9F7D870D3}" type="parTrans" cxnId="{C4DA0B65-94B4-4BD1-925F-CE1D42A8D040}">
      <dgm:prSet/>
      <dgm:spPr/>
      <dgm:t>
        <a:bodyPr/>
        <a:lstStyle/>
        <a:p>
          <a:endParaRPr lang="fr"/>
        </a:p>
      </dgm:t>
    </dgm:pt>
    <dgm:pt modelId="{ABC70A1C-A5E2-4A63-B48C-54AE217193BA}" type="sibTrans" cxnId="{C4DA0B65-94B4-4BD1-925F-CE1D42A8D040}">
      <dgm:prSet/>
      <dgm:spPr/>
      <dgm:t>
        <a:bodyPr/>
        <a:lstStyle/>
        <a:p>
          <a:endParaRPr lang="fr"/>
        </a:p>
      </dgm:t>
    </dgm:pt>
    <dgm:pt modelId="{40D878D1-1DAE-4363-B151-0D6A39AD0152}">
      <dgm:prSet custT="1"/>
      <dgm:spPr/>
      <dgm:t>
        <a:bodyPr/>
        <a:lstStyle/>
        <a:p>
          <a:pPr algn="ctr" rtl="0">
            <a:buFont typeface="Courier New" panose="02070309020205020404" pitchFamily="49" charset="0"/>
            <a:buChar char="o"/>
          </a:pPr>
          <a:r>
            <a:rPr lang="fr" sz="1400" b="0" i="0" u="none" baseline="0"/>
            <a:t>Renforcer la confiance envers la vaccination par le secteur public.</a:t>
          </a:r>
          <a:endParaRPr lang="fr" sz="1400"/>
        </a:p>
      </dgm:t>
    </dgm:pt>
    <dgm:pt modelId="{A3886E76-7065-4663-9D46-28E9DB08D709}" type="parTrans" cxnId="{C6F2F8DD-2F9F-4E75-B5DE-3CE80345432F}">
      <dgm:prSet/>
      <dgm:spPr/>
      <dgm:t>
        <a:bodyPr/>
        <a:lstStyle/>
        <a:p>
          <a:endParaRPr lang="fr"/>
        </a:p>
      </dgm:t>
    </dgm:pt>
    <dgm:pt modelId="{E6FDC4B9-CDDB-4A43-9F4C-1CC8DBA7643C}" type="sibTrans" cxnId="{C6F2F8DD-2F9F-4E75-B5DE-3CE80345432F}">
      <dgm:prSet/>
      <dgm:spPr/>
      <dgm:t>
        <a:bodyPr/>
        <a:lstStyle/>
        <a:p>
          <a:endParaRPr lang="fr"/>
        </a:p>
      </dgm:t>
    </dgm:pt>
    <dgm:pt modelId="{06E74740-51F9-4A55-88A7-F481D0C3AB62}">
      <dgm:prSet custT="1"/>
      <dgm:spPr/>
      <dgm:t>
        <a:bodyPr/>
        <a:lstStyle/>
        <a:p>
          <a:pPr algn="ctr" rtl="0">
            <a:buFont typeface="Courier New" panose="02070309020205020404" pitchFamily="49" charset="0"/>
            <a:buChar char="o"/>
          </a:pPr>
          <a:r>
            <a:rPr lang="fr" sz="1400" b="0" i="0" u="none" baseline="0"/>
            <a:t>Se concentrer sur la qualité des services de vaccination.​​</a:t>
          </a:r>
          <a:endParaRPr lang="fr" sz="1400"/>
        </a:p>
      </dgm:t>
    </dgm:pt>
    <dgm:pt modelId="{A37C8613-CDA4-4A4C-B78D-15DB866C8032}" type="parTrans" cxnId="{46363DE4-FD93-4E58-BED3-E417F95D8877}">
      <dgm:prSet/>
      <dgm:spPr/>
      <dgm:t>
        <a:bodyPr/>
        <a:lstStyle/>
        <a:p>
          <a:endParaRPr lang="fr"/>
        </a:p>
      </dgm:t>
    </dgm:pt>
    <dgm:pt modelId="{7D17A255-4A05-410D-A6BB-AF99010F52BC}" type="sibTrans" cxnId="{46363DE4-FD93-4E58-BED3-E417F95D8877}">
      <dgm:prSet/>
      <dgm:spPr/>
      <dgm:t>
        <a:bodyPr/>
        <a:lstStyle/>
        <a:p>
          <a:endParaRPr lang="fr"/>
        </a:p>
      </dgm:t>
    </dgm:pt>
    <dgm:pt modelId="{7283C85F-CAE4-48D2-8982-2EC98C0BE869}">
      <dgm:prSet custT="1"/>
      <dgm:spPr/>
      <dgm:t>
        <a:bodyPr/>
        <a:lstStyle/>
        <a:p>
          <a:pPr algn="ctr" rtl="0">
            <a:buFont typeface="Courier New" panose="02070309020205020404" pitchFamily="49" charset="0"/>
            <a:buChar char="o"/>
          </a:pPr>
          <a:r>
            <a:rPr lang="fr" sz="1400" b="0" i="0" u="none" baseline="0"/>
            <a:t>Impliquer le secteur privé.</a:t>
          </a:r>
        </a:p>
      </dgm:t>
    </dgm:pt>
    <dgm:pt modelId="{AEFF021D-D025-4B67-B739-FE448B24ECD6}" type="parTrans" cxnId="{6944B162-6411-411A-9929-E712CDF90F1C}">
      <dgm:prSet/>
      <dgm:spPr/>
      <dgm:t>
        <a:bodyPr/>
        <a:lstStyle/>
        <a:p>
          <a:endParaRPr lang="fr"/>
        </a:p>
      </dgm:t>
    </dgm:pt>
    <dgm:pt modelId="{442A9181-EB37-4D05-A459-1AFB530A8942}" type="sibTrans" cxnId="{6944B162-6411-411A-9929-E712CDF90F1C}">
      <dgm:prSet/>
      <dgm:spPr/>
      <dgm:t>
        <a:bodyPr/>
        <a:lstStyle/>
        <a:p>
          <a:endParaRPr lang="fr"/>
        </a:p>
      </dgm:t>
    </dgm:pt>
    <dgm:pt modelId="{69DA36F0-AF3F-466E-9F12-7434A05BB272}">
      <dgm:prSet custT="1"/>
      <dgm:spPr/>
      <dgm:t>
        <a:bodyPr/>
        <a:lstStyle/>
        <a:p>
          <a:pPr algn="ctr" rtl="0">
            <a:buFont typeface="Courier New" panose="02070309020205020404" pitchFamily="49" charset="0"/>
            <a:buChar char="o"/>
          </a:pPr>
          <a:r>
            <a:rPr lang="fr" sz="1400" b="0" i="0" u="none" baseline="0"/>
            <a:t>La création d’une feuille de route à long terme pour une vaccination durable en conformité avec le programme mondial de SSP et l’utilisation des opportunités pour fournir des services intégrés. </a:t>
          </a:r>
          <a:endParaRPr lang="fr" sz="1400"/>
        </a:p>
      </dgm:t>
    </dgm:pt>
    <dgm:pt modelId="{2579BA82-CF96-4BC2-B743-94BA185F590E}" type="parTrans" cxnId="{19A06F43-F418-4266-8CE6-08616E55FE8B}">
      <dgm:prSet/>
      <dgm:spPr/>
      <dgm:t>
        <a:bodyPr/>
        <a:lstStyle/>
        <a:p>
          <a:endParaRPr lang="fr"/>
        </a:p>
      </dgm:t>
    </dgm:pt>
    <dgm:pt modelId="{817A792C-22A0-4E82-A0E8-18CFFD4C2D95}" type="sibTrans" cxnId="{19A06F43-F418-4266-8CE6-08616E55FE8B}">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custScaleY="124109">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49047">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7F525716-C31C-46CC-8408-1307C0C5ECE9}" type="presOf" srcId="{2CFF3C9F-9104-4102-A830-0547A56AF82B}" destId="{57B58D7B-DFD6-41FB-BE66-CD09EB811652}" srcOrd="0" destOrd="3" presId="urn:microsoft.com/office/officeart/2005/8/layout/vList5"/>
    <dgm:cxn modelId="{30B5BA20-FB0A-4714-98AC-F1FB4BA1D5C9}" type="presOf" srcId="{06E74740-51F9-4A55-88A7-F481D0C3AB62}" destId="{A3463033-2E55-4A50-B868-0331C39926E2}" srcOrd="0" destOrd="2" presId="urn:microsoft.com/office/officeart/2005/8/layout/vList5"/>
    <dgm:cxn modelId="{63690624-3055-4774-B596-BDC4629847A4}" type="presOf" srcId="{69DA36F0-AF3F-466E-9F12-7434A05BB272}" destId="{A3463033-2E55-4A50-B868-0331C39926E2}" srcOrd="0" destOrd="4" presId="urn:microsoft.com/office/officeart/2005/8/layout/vList5"/>
    <dgm:cxn modelId="{15E8C528-6041-4267-BA11-4E406B8A364D}" type="presOf" srcId="{7283C85F-CAE4-48D2-8982-2EC98C0BE869}" destId="{A3463033-2E55-4A50-B868-0331C39926E2}" srcOrd="0" destOrd="3" presId="urn:microsoft.com/office/officeart/2005/8/layout/vList5"/>
    <dgm:cxn modelId="{62F3E534-7498-4033-9657-56CED2E5C81B}" type="presOf" srcId="{D84AD1EE-6DA4-4276-8E0B-EA3E0738F5DF}" destId="{57B58D7B-DFD6-41FB-BE66-CD09EB811652}" srcOrd="0" destOrd="2"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6944B162-6411-411A-9929-E712CDF90F1C}" srcId="{48D71E75-FF32-460D-BF2B-D400DDB64EC4}" destId="{7283C85F-CAE4-48D2-8982-2EC98C0BE869}" srcOrd="2" destOrd="0" parTransId="{AEFF021D-D025-4B67-B739-FE448B24ECD6}" sibTransId="{442A9181-EB37-4D05-A459-1AFB530A8942}"/>
    <dgm:cxn modelId="{19A06F43-F418-4266-8CE6-08616E55FE8B}" srcId="{48D71E75-FF32-460D-BF2B-D400DDB64EC4}" destId="{69DA36F0-AF3F-466E-9F12-7434A05BB272}" srcOrd="3" destOrd="0" parTransId="{2579BA82-CF96-4BC2-B743-94BA185F590E}" sibTransId="{817A792C-22A0-4E82-A0E8-18CFFD4C2D95}"/>
    <dgm:cxn modelId="{C4DA0B65-94B4-4BD1-925F-CE1D42A8D040}" srcId="{4390CB50-5166-48D8-99CA-E386D0DB8E6E}" destId="{316A1430-5FCB-48E0-9FE1-4AE942AFD317}" srcOrd="1" destOrd="0" parTransId="{898ADB4F-3790-4719-837C-22A9F7D870D3}" sibTransId="{ABC70A1C-A5E2-4A63-B48C-54AE217193BA}"/>
    <dgm:cxn modelId="{BB751751-56B4-467D-A9F6-59E04557F60C}" type="presOf" srcId="{92A0AF85-5BAA-497F-A9F7-5A3B34E9E4BE}" destId="{57B58D7B-DFD6-41FB-BE66-CD09EB811652}" srcOrd="0" destOrd="0" presId="urn:microsoft.com/office/officeart/2005/8/layout/vList5"/>
    <dgm:cxn modelId="{A8667659-514E-4F4F-B749-7FE577D8E071}" type="presOf" srcId="{88871DE0-F1A3-4504-A444-4D5E02235A3E}" destId="{57B58D7B-DFD6-41FB-BE66-CD09EB811652}" srcOrd="0" destOrd="1"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A5ADD07F-26F4-47AA-AE32-AFEEBCD67057}" srcId="{8B418944-A43C-4CA5-8070-E07F6C584A8C}" destId="{2CFF3C9F-9104-4102-A830-0547A56AF82B}" srcOrd="3" destOrd="0" parTransId="{235C0E2A-4E09-4C62-AC0A-4684B6D3EA0F}" sibTransId="{1C4B546E-8DD6-4292-9ACC-3571D6D24F10}"/>
    <dgm:cxn modelId="{3BAD7B91-46D8-405A-9FBC-0698B75BF200}" type="presOf" srcId="{40D878D1-1DAE-4363-B151-0D6A39AD0152}" destId="{A3463033-2E55-4A50-B868-0331C39926E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E4E5D1AB-F13A-4E4B-9576-97C9783039E4}" srcId="{8B418944-A43C-4CA5-8070-E07F6C584A8C}" destId="{D84AD1EE-6DA4-4276-8E0B-EA3E0738F5DF}" srcOrd="2" destOrd="0" parTransId="{A7E00BAF-D5C3-4D97-B032-1DC2C0155220}" sibTransId="{5EC33AF2-0550-4ABA-B50C-55A9B5C8215E}"/>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C6F2F8DD-2F9F-4E75-B5DE-3CE80345432F}" srcId="{48D71E75-FF32-460D-BF2B-D400DDB64EC4}" destId="{40D878D1-1DAE-4363-B151-0D6A39AD0152}" srcOrd="0" destOrd="0" parTransId="{A3886E76-7065-4663-9D46-28E9DB08D709}" sibTransId="{E6FDC4B9-CDDB-4A43-9F4C-1CC8DBA7643C}"/>
    <dgm:cxn modelId="{98E3B9DE-FFD9-43C2-9E1F-6034FA7AD89C}" type="presOf" srcId="{8B418944-A43C-4CA5-8070-E07F6C584A8C}" destId="{8C96A032-99E7-4F02-A6B8-1803D52B7956}" srcOrd="0" destOrd="0" presId="urn:microsoft.com/office/officeart/2005/8/layout/vList5"/>
    <dgm:cxn modelId="{46363DE4-FD93-4E58-BED3-E417F95D8877}" srcId="{48D71E75-FF32-460D-BF2B-D400DDB64EC4}" destId="{06E74740-51F9-4A55-88A7-F481D0C3AB62}" srcOrd="1" destOrd="0" parTransId="{A37C8613-CDA4-4A4C-B78D-15DB866C8032}" sibTransId="{7D17A255-4A05-410D-A6BB-AF99010F52BC}"/>
    <dgm:cxn modelId="{040E44EB-F10E-4DD9-A79C-147F7FF64A32}" type="presOf" srcId="{316A1430-5FCB-48E0-9FE1-4AE942AFD317}" destId="{26A8BF07-0D8E-4300-9899-C64780806612}" srcOrd="0" destOrd="1"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042E3FF6-D0B8-4718-99DC-C0BCD90177F1}" srcId="{8B418944-A43C-4CA5-8070-E07F6C584A8C}" destId="{88871DE0-F1A3-4504-A444-4D5E02235A3E}" srcOrd="1" destOrd="0" parTransId="{32B765D0-8AA8-4ED5-9042-EA29747A2180}" sibTransId="{5A276746-BDA6-4887-927D-62FE0BE520E1}"/>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F88B266D-FB32-47DA-8FA7-CE4B5868E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
        </a:p>
      </dgm:t>
    </dgm:pt>
    <dgm:pt modelId="{8B418944-A43C-4CA5-8070-E07F6C584A8C}">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CONTEXTE</a:t>
          </a:r>
        </a:p>
      </dgm:t>
    </dgm:pt>
    <dgm:pt modelId="{81631733-D3FA-46DF-B87C-AD0381B1DDC6}" type="parTrans" cxnId="{661641A3-4D38-42B7-8D12-B97A372076CF}">
      <dgm:prSet/>
      <dgm:spPr/>
      <dgm:t>
        <a:bodyPr/>
        <a:lstStyle/>
        <a:p>
          <a:endParaRPr lang="fr"/>
        </a:p>
      </dgm:t>
    </dgm:pt>
    <dgm:pt modelId="{FBB2130E-F0E6-440A-AA77-078DAF2CBA03}" type="sibTrans" cxnId="{661641A3-4D38-42B7-8D12-B97A372076CF}">
      <dgm:prSet/>
      <dgm:spPr/>
      <dgm:t>
        <a:bodyPr/>
        <a:lstStyle/>
        <a:p>
          <a:endParaRPr lang="fr"/>
        </a:p>
      </dgm:t>
    </dgm:pt>
    <dgm:pt modelId="{92A0AF85-5BAA-497F-A9F7-5A3B34E9E4BE}">
      <dgm:prSet phldrT="[Text]" custT="1"/>
      <dgm:spPr/>
      <dgm:t>
        <a:bodyPr/>
        <a:lstStyle/>
        <a:p>
          <a:pPr algn="ctr" rtl="0">
            <a:buFont typeface="Arial" panose="020B0604020202020204" pitchFamily="34" charset="0"/>
            <a:buChar char="•"/>
          </a:pPr>
          <a:r>
            <a:rPr lang="fr" sz="1400" b="0" i="0" u="none" baseline="0"/>
            <a:t>En raison des ressources limitées, l’efficacité du programme de vaccination dans le sous-comté de Seme, dans le comté de Kisumu au Kenya, a été limitée, la demande étant fortement tributaire des visites.</a:t>
          </a:r>
        </a:p>
      </dgm:t>
    </dgm:pt>
    <dgm:pt modelId="{129E9154-ACFF-4B01-9BC2-A896130884DC}" type="sibTrans" cxnId="{6AAC8EC0-CF60-439C-A867-D3C1BA6DAF98}">
      <dgm:prSet/>
      <dgm:spPr/>
      <dgm:t>
        <a:bodyPr/>
        <a:lstStyle/>
        <a:p>
          <a:endParaRPr lang="fr"/>
        </a:p>
      </dgm:t>
    </dgm:pt>
    <dgm:pt modelId="{3EF47883-8616-4E46-A7E7-6E105A5C70BC}" type="parTrans" cxnId="{6AAC8EC0-CF60-439C-A867-D3C1BA6DAF98}">
      <dgm:prSet/>
      <dgm:spPr/>
      <dgm:t>
        <a:bodyPr/>
        <a:lstStyle/>
        <a:p>
          <a:endParaRPr lang="fr"/>
        </a:p>
      </dgm:t>
    </dgm:pt>
    <dgm:pt modelId="{4390CB50-5166-48D8-99CA-E386D0DB8E6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DÉFI</a:t>
          </a:r>
        </a:p>
      </dgm:t>
    </dgm:pt>
    <dgm:pt modelId="{727016E0-F388-4CDD-8B6C-7885F785DD67}" type="sibTrans" cxnId="{5D93CBA3-F2AC-44CB-BE2C-C8D26AECC106}">
      <dgm:prSet/>
      <dgm:spPr/>
      <dgm:t>
        <a:bodyPr/>
        <a:lstStyle/>
        <a:p>
          <a:endParaRPr lang="fr"/>
        </a:p>
      </dgm:t>
    </dgm:pt>
    <dgm:pt modelId="{F02A2EE8-5418-4FFD-8888-53AFE3F1681F}" type="parTrans" cxnId="{5D93CBA3-F2AC-44CB-BE2C-C8D26AECC106}">
      <dgm:prSet/>
      <dgm:spPr/>
      <dgm:t>
        <a:bodyPr/>
        <a:lstStyle/>
        <a:p>
          <a:endParaRPr lang="fr"/>
        </a:p>
      </dgm:t>
    </dgm:pt>
    <dgm:pt modelId="{8C5DD39C-76A9-4249-986E-B6778ACD3A2C}">
      <dgm:prSet phldrT="[Text]" custT="1"/>
      <dgm:spPr/>
      <dgm:t>
        <a:bodyPr/>
        <a:lstStyle/>
        <a:p>
          <a:pPr algn="ctr" rtl="0">
            <a:buFont typeface="Arial" panose="020B0604020202020204" pitchFamily="34" charset="0"/>
            <a:buChar char="•"/>
          </a:pPr>
          <a:r>
            <a:rPr lang="fr" sz="1400" b="0" i="0" u="none" baseline="0"/>
            <a:t>Le début de la pandémie de COVID-19 a fait baisser la demande et la couverture vaccinale est passée de 88 % à 60 %.</a:t>
          </a:r>
        </a:p>
      </dgm:t>
    </dgm:pt>
    <dgm:pt modelId="{C691D9AB-A587-4BE9-ADF7-4D77672A4093}" type="sibTrans" cxnId="{BD298ABB-7C28-4B4E-97F8-27DA00929D7A}">
      <dgm:prSet/>
      <dgm:spPr/>
      <dgm:t>
        <a:bodyPr/>
        <a:lstStyle/>
        <a:p>
          <a:endParaRPr lang="fr"/>
        </a:p>
      </dgm:t>
    </dgm:pt>
    <dgm:pt modelId="{303B50CE-C5BE-4432-93DA-7CCA0AE2816E}" type="parTrans" cxnId="{BD298ABB-7C28-4B4E-97F8-27DA00929D7A}">
      <dgm:prSet/>
      <dgm:spPr/>
      <dgm:t>
        <a:bodyPr/>
        <a:lstStyle/>
        <a:p>
          <a:endParaRPr lang="fr"/>
        </a:p>
      </dgm:t>
    </dgm:pt>
    <dgm:pt modelId="{8153EC4F-6C8C-471D-A39B-06340D6F7AAE}">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rtl="0"/>
          <a:r>
            <a:rPr lang="fr" sz="1800" b="0" i="0" u="none" baseline="0">
              <a:solidFill>
                <a:schemeClr val="bg1"/>
              </a:solidFill>
            </a:rPr>
            <a:t>SOLUTION</a:t>
          </a:r>
        </a:p>
      </dgm:t>
    </dgm:pt>
    <dgm:pt modelId="{B4805742-9A11-432F-9D4B-E611CEBB5B0A}" type="sibTrans" cxnId="{15D5BE7F-929F-4280-BFF1-DDD7D18C59F1}">
      <dgm:prSet/>
      <dgm:spPr/>
      <dgm:t>
        <a:bodyPr/>
        <a:lstStyle/>
        <a:p>
          <a:endParaRPr lang="fr"/>
        </a:p>
      </dgm:t>
    </dgm:pt>
    <dgm:pt modelId="{90EA02A4-EE82-4639-9AA7-B6A92397F19B}" type="parTrans" cxnId="{15D5BE7F-929F-4280-BFF1-DDD7D18C59F1}">
      <dgm:prSet/>
      <dgm:spPr/>
      <dgm:t>
        <a:bodyPr/>
        <a:lstStyle/>
        <a:p>
          <a:endParaRPr lang="fr"/>
        </a:p>
      </dgm:t>
    </dgm:pt>
    <dgm:pt modelId="{48D71E75-FF32-460D-BF2B-D400DDB64EC4}">
      <dgm:prSet phldrT="[Text]" custT="1"/>
      <dgm:spPr/>
      <dgm:t>
        <a:bodyPr/>
        <a:lstStyle/>
        <a:p>
          <a:pPr algn="ctr" rtl="0"/>
          <a:r>
            <a:rPr lang="fr" sz="1400" b="0" i="0" u="none" baseline="0"/>
            <a:t>Une campagne de vaccination de porte-à-porte faisant appel à des bénévoles de la santé communautaire (VSC) a été lancée en juillet 2020.</a:t>
          </a:r>
        </a:p>
      </dgm:t>
    </dgm:pt>
    <dgm:pt modelId="{A5A41D80-9EE1-451C-A372-A11788A4A1AA}" type="sibTrans" cxnId="{581E55F5-1026-4BBF-94F5-0C16856FB70B}">
      <dgm:prSet/>
      <dgm:spPr/>
      <dgm:t>
        <a:bodyPr/>
        <a:lstStyle/>
        <a:p>
          <a:endParaRPr lang="fr"/>
        </a:p>
      </dgm:t>
    </dgm:pt>
    <dgm:pt modelId="{20359F9C-A84F-4DD4-83C8-319258EDB5BC}" type="parTrans" cxnId="{581E55F5-1026-4BBF-94F5-0C16856FB70B}">
      <dgm:prSet/>
      <dgm:spPr/>
      <dgm:t>
        <a:bodyPr/>
        <a:lstStyle/>
        <a:p>
          <a:endParaRPr lang="fr"/>
        </a:p>
      </dgm:t>
    </dgm:pt>
    <dgm:pt modelId="{A75B90B4-8964-4448-B582-D968C6B72E00}">
      <dgm:prSet phldrT="[Text]" custT="1"/>
      <dgm:spPr/>
      <dgm:t>
        <a:bodyPr/>
        <a:lstStyle/>
        <a:p>
          <a:pPr algn="ctr" rtl="0">
            <a:buFont typeface="Arial" panose="020B0604020202020204" pitchFamily="34" charset="0"/>
            <a:buNone/>
          </a:pPr>
          <a:endParaRPr lang="fr" sz="1400"/>
        </a:p>
      </dgm:t>
    </dgm:pt>
    <dgm:pt modelId="{8B4E0C1C-C1EF-40E1-A285-41ECA7074A17}" type="parTrans" cxnId="{5F26A2D5-52D6-457D-9BBA-441CB1D95043}">
      <dgm:prSet/>
      <dgm:spPr/>
      <dgm:t>
        <a:bodyPr/>
        <a:lstStyle/>
        <a:p>
          <a:endParaRPr lang="fr"/>
        </a:p>
      </dgm:t>
    </dgm:pt>
    <dgm:pt modelId="{32752687-2041-407F-B39E-709EE0FC68BA}" type="sibTrans" cxnId="{5F26A2D5-52D6-457D-9BBA-441CB1D95043}">
      <dgm:prSet/>
      <dgm:spPr/>
      <dgm:t>
        <a:bodyPr/>
        <a:lstStyle/>
        <a:p>
          <a:endParaRPr lang="fr"/>
        </a:p>
      </dgm:t>
    </dgm:pt>
    <dgm:pt modelId="{68D54069-8022-4BD2-8D4A-31DC7F66F5E3}">
      <dgm:prSet phldrT="[Text]" custT="1"/>
      <dgm:spPr/>
      <dgm:t>
        <a:bodyPr/>
        <a:lstStyle/>
        <a:p>
          <a:pPr algn="ctr" rtl="0">
            <a:buFont typeface="Arial" panose="020B0604020202020204" pitchFamily="34" charset="0"/>
            <a:buChar char="•"/>
          </a:pPr>
          <a:r>
            <a:rPr lang="fr" sz="1400" b="0" i="0" u="none" baseline="0" dirty="0"/>
            <a:t>L’utilisation de registres sur papier a empêché le suivi des personnes perdues de vue et non vaccinées et la vaccination de rattrapage.</a:t>
          </a:r>
        </a:p>
      </dgm:t>
    </dgm:pt>
    <dgm:pt modelId="{54725786-6C8C-49DD-896B-FEEE732DDCE7}" type="parTrans" cxnId="{BD989383-2C2F-41AA-9985-1E30DE973501}">
      <dgm:prSet/>
      <dgm:spPr/>
      <dgm:t>
        <a:bodyPr/>
        <a:lstStyle/>
        <a:p>
          <a:endParaRPr lang="fr"/>
        </a:p>
      </dgm:t>
    </dgm:pt>
    <dgm:pt modelId="{124AD8B0-906C-409D-A269-8A9F78B4493A}" type="sibTrans" cxnId="{BD989383-2C2F-41AA-9985-1E30DE973501}">
      <dgm:prSet/>
      <dgm:spPr/>
      <dgm:t>
        <a:bodyPr/>
        <a:lstStyle/>
        <a:p>
          <a:endParaRPr lang="fr"/>
        </a:p>
      </dgm:t>
    </dgm:pt>
    <dgm:pt modelId="{07EFB306-4769-451C-92B3-2FCABED1968F}">
      <dgm:prSet phldrT="[Text]" custT="1"/>
      <dgm:spPr/>
      <dgm:t>
        <a:bodyPr/>
        <a:lstStyle/>
        <a:p>
          <a:endParaRPr lang="fr" sz="1400"/>
        </a:p>
      </dgm:t>
    </dgm:pt>
    <dgm:pt modelId="{9A8D9F59-E334-411A-9C74-FFEEE6E098DC}" type="parTrans" cxnId="{95548AFA-242F-4CE3-BB5D-E2B7BB47F2FF}">
      <dgm:prSet/>
      <dgm:spPr/>
      <dgm:t>
        <a:bodyPr/>
        <a:lstStyle/>
        <a:p>
          <a:endParaRPr lang="fr"/>
        </a:p>
      </dgm:t>
    </dgm:pt>
    <dgm:pt modelId="{CACC7466-5D4F-417F-BCDF-27F24E84D269}" type="sibTrans" cxnId="{95548AFA-242F-4CE3-BB5D-E2B7BB47F2FF}">
      <dgm:prSet/>
      <dgm:spPr/>
      <dgm:t>
        <a:bodyPr/>
        <a:lstStyle/>
        <a:p>
          <a:endParaRPr lang="fr"/>
        </a:p>
      </dgm:t>
    </dgm:pt>
    <dgm:pt modelId="{0F61E52F-EA98-4F84-8CDC-329E163B576E}">
      <dgm:prSet phldrT="[Text]" custT="1"/>
      <dgm:spPr/>
      <dgm:t>
        <a:bodyPr/>
        <a:lstStyle/>
        <a:p>
          <a:pPr algn="ctr" rtl="0"/>
          <a:r>
            <a:rPr lang="fr" sz="1400" b="0" i="0" u="none" baseline="0" dirty="0"/>
            <a:t>Les agents de santé communautaires ont reçu des informations pour répondre aux idées fausses et aux préoccupations. Ils ont également été formés à l’identification des patients non vaccinés à l’aide des registres et des cartes de santé, et à orienter les individus vers les services de vaccination de rattrapage</a:t>
          </a:r>
        </a:p>
      </dgm:t>
    </dgm:pt>
    <dgm:pt modelId="{F4EC8EB4-1389-42CC-8066-6CB23DEAEC55}" type="parTrans" cxnId="{3D24C7CB-8D51-446D-BCBE-19956EFCA557}">
      <dgm:prSet/>
      <dgm:spPr/>
      <dgm:t>
        <a:bodyPr/>
        <a:lstStyle/>
        <a:p>
          <a:endParaRPr lang="fr"/>
        </a:p>
      </dgm:t>
    </dgm:pt>
    <dgm:pt modelId="{1FD2C250-DDE3-4B23-AF7F-7B05CF993055}" type="sibTrans" cxnId="{3D24C7CB-8D51-446D-BCBE-19956EFCA557}">
      <dgm:prSet/>
      <dgm:spPr/>
      <dgm:t>
        <a:bodyPr/>
        <a:lstStyle/>
        <a:p>
          <a:endParaRPr lang="fr"/>
        </a:p>
      </dgm:t>
    </dgm:pt>
    <dgm:pt modelId="{E2DF43E3-1B76-4C95-8AC8-5B69492B69C9}" type="pres">
      <dgm:prSet presAssocID="{F88B266D-FB32-47DA-8FA7-CE4B5868E5D2}" presName="Name0" presStyleCnt="0">
        <dgm:presLayoutVars>
          <dgm:dir/>
          <dgm:animLvl val="lvl"/>
          <dgm:resizeHandles val="exact"/>
        </dgm:presLayoutVars>
      </dgm:prSet>
      <dgm:spPr/>
    </dgm:pt>
    <dgm:pt modelId="{518F745E-1381-476B-BF24-2EC766F7BBE7}" type="pres">
      <dgm:prSet presAssocID="{8B418944-A43C-4CA5-8070-E07F6C584A8C}" presName="linNode" presStyleCnt="0"/>
      <dgm:spPr/>
    </dgm:pt>
    <dgm:pt modelId="{8C96A032-99E7-4F02-A6B8-1803D52B7956}" type="pres">
      <dgm:prSet presAssocID="{8B418944-A43C-4CA5-8070-E07F6C584A8C}" presName="parentText" presStyleLbl="node1" presStyleIdx="0" presStyleCnt="3" custScaleX="54757">
        <dgm:presLayoutVars>
          <dgm:chMax val="1"/>
          <dgm:bulletEnabled val="1"/>
        </dgm:presLayoutVars>
      </dgm:prSet>
      <dgm:spPr/>
    </dgm:pt>
    <dgm:pt modelId="{57B58D7B-DFD6-41FB-BE66-CD09EB811652}" type="pres">
      <dgm:prSet presAssocID="{8B418944-A43C-4CA5-8070-E07F6C584A8C}" presName="descendantText" presStyleLbl="alignAccFollowNode1" presStyleIdx="0" presStyleCnt="3" custScaleX="124170">
        <dgm:presLayoutVars>
          <dgm:bulletEnabled val="1"/>
        </dgm:presLayoutVars>
      </dgm:prSet>
      <dgm:spPr/>
    </dgm:pt>
    <dgm:pt modelId="{3B22DBE4-D02E-46F9-9B57-82EF2FC7C8EB}" type="pres">
      <dgm:prSet presAssocID="{FBB2130E-F0E6-440A-AA77-078DAF2CBA03}" presName="sp" presStyleCnt="0"/>
      <dgm:spPr/>
    </dgm:pt>
    <dgm:pt modelId="{31784D9F-F9C2-445F-AE72-6B625920276A}" type="pres">
      <dgm:prSet presAssocID="{4390CB50-5166-48D8-99CA-E386D0DB8E6E}" presName="linNode" presStyleCnt="0"/>
      <dgm:spPr/>
    </dgm:pt>
    <dgm:pt modelId="{C18FE2B4-240F-4400-B1DA-52196A864594}" type="pres">
      <dgm:prSet presAssocID="{4390CB50-5166-48D8-99CA-E386D0DB8E6E}" presName="parentText" presStyleLbl="node1" presStyleIdx="1" presStyleCnt="3" custScaleX="54757">
        <dgm:presLayoutVars>
          <dgm:chMax val="1"/>
          <dgm:bulletEnabled val="1"/>
        </dgm:presLayoutVars>
      </dgm:prSet>
      <dgm:spPr/>
    </dgm:pt>
    <dgm:pt modelId="{26A8BF07-0D8E-4300-9899-C64780806612}" type="pres">
      <dgm:prSet presAssocID="{4390CB50-5166-48D8-99CA-E386D0DB8E6E}" presName="descendantText" presStyleLbl="alignAccFollowNode1" presStyleIdx="1" presStyleCnt="3" custScaleX="124170">
        <dgm:presLayoutVars>
          <dgm:bulletEnabled val="1"/>
        </dgm:presLayoutVars>
      </dgm:prSet>
      <dgm:spPr/>
    </dgm:pt>
    <dgm:pt modelId="{DD6F77ED-24A4-481D-BF30-CAED203CC0B3}" type="pres">
      <dgm:prSet presAssocID="{727016E0-F388-4CDD-8B6C-7885F785DD67}" presName="sp" presStyleCnt="0"/>
      <dgm:spPr/>
    </dgm:pt>
    <dgm:pt modelId="{C4EEEE15-6DE1-4CEA-B977-6632EB0687A0}" type="pres">
      <dgm:prSet presAssocID="{8153EC4F-6C8C-471D-A39B-06340D6F7AAE}" presName="linNode" presStyleCnt="0"/>
      <dgm:spPr/>
    </dgm:pt>
    <dgm:pt modelId="{80F46D1E-8939-4D69-BDE1-B1C16F3C74E8}" type="pres">
      <dgm:prSet presAssocID="{8153EC4F-6C8C-471D-A39B-06340D6F7AAE}" presName="parentText" presStyleLbl="node1" presStyleIdx="2" presStyleCnt="3" custScaleX="54757">
        <dgm:presLayoutVars>
          <dgm:chMax val="1"/>
          <dgm:bulletEnabled val="1"/>
        </dgm:presLayoutVars>
      </dgm:prSet>
      <dgm:spPr/>
    </dgm:pt>
    <dgm:pt modelId="{A3463033-2E55-4A50-B868-0331C39926E2}" type="pres">
      <dgm:prSet presAssocID="{8153EC4F-6C8C-471D-A39B-06340D6F7AAE}" presName="descendantText" presStyleLbl="alignAccFollowNode1" presStyleIdx="2" presStyleCnt="3" custScaleX="124170" custScaleY="140896">
        <dgm:presLayoutVars>
          <dgm:bulletEnabled val="1"/>
        </dgm:presLayoutVars>
      </dgm:prSet>
      <dgm:spPr/>
    </dgm:pt>
  </dgm:ptLst>
  <dgm:cxnLst>
    <dgm:cxn modelId="{559EAC12-9BB1-46DE-96C9-7F45501235DB}" type="presOf" srcId="{8153EC4F-6C8C-471D-A39B-06340D6F7AAE}" destId="{80F46D1E-8939-4D69-BDE1-B1C16F3C74E8}" srcOrd="0" destOrd="0" presId="urn:microsoft.com/office/officeart/2005/8/layout/vList5"/>
    <dgm:cxn modelId="{F2BD911E-AB0B-49BC-AF4A-0ECE085C416B}" type="presOf" srcId="{A75B90B4-8964-4448-B582-D968C6B72E00}" destId="{57B58D7B-DFD6-41FB-BE66-CD09EB811652}" srcOrd="0" destOrd="1" presId="urn:microsoft.com/office/officeart/2005/8/layout/vList5"/>
    <dgm:cxn modelId="{A4955B23-B7B1-472B-BF05-7203D54073C1}" type="presOf" srcId="{07EFB306-4769-451C-92B3-2FCABED1968F}" destId="{A3463033-2E55-4A50-B868-0331C39926E2}" srcOrd="0" destOrd="2" presId="urn:microsoft.com/office/officeart/2005/8/layout/vList5"/>
    <dgm:cxn modelId="{8B571337-9E4C-48B2-AE0E-110B83E4625C}" type="presOf" srcId="{8C5DD39C-76A9-4249-986E-B6778ACD3A2C}" destId="{26A8BF07-0D8E-4300-9899-C64780806612}" srcOrd="0" destOrd="0" presId="urn:microsoft.com/office/officeart/2005/8/layout/vList5"/>
    <dgm:cxn modelId="{50DC9C62-0866-4F47-94FD-F6D89EF5E889}" type="presOf" srcId="{48D71E75-FF32-460D-BF2B-D400DDB64EC4}" destId="{A3463033-2E55-4A50-B868-0331C39926E2}" srcOrd="0" destOrd="0" presId="urn:microsoft.com/office/officeart/2005/8/layout/vList5"/>
    <dgm:cxn modelId="{1C0C4C43-1D12-43BC-905C-D469289ED3A2}" type="presOf" srcId="{68D54069-8022-4BD2-8D4A-31DC7F66F5E3}" destId="{26A8BF07-0D8E-4300-9899-C64780806612}" srcOrd="0" destOrd="1" presId="urn:microsoft.com/office/officeart/2005/8/layout/vList5"/>
    <dgm:cxn modelId="{BB751751-56B4-467D-A9F6-59E04557F60C}" type="presOf" srcId="{92A0AF85-5BAA-497F-A9F7-5A3B34E9E4BE}" destId="{57B58D7B-DFD6-41FB-BE66-CD09EB811652}" srcOrd="0" destOrd="0" presId="urn:microsoft.com/office/officeart/2005/8/layout/vList5"/>
    <dgm:cxn modelId="{15D5BE7F-929F-4280-BFF1-DDD7D18C59F1}" srcId="{F88B266D-FB32-47DA-8FA7-CE4B5868E5D2}" destId="{8153EC4F-6C8C-471D-A39B-06340D6F7AAE}" srcOrd="2" destOrd="0" parTransId="{90EA02A4-EE82-4639-9AA7-B6A92397F19B}" sibTransId="{B4805742-9A11-432F-9D4B-E611CEBB5B0A}"/>
    <dgm:cxn modelId="{BD989383-2C2F-41AA-9985-1E30DE973501}" srcId="{4390CB50-5166-48D8-99CA-E386D0DB8E6E}" destId="{68D54069-8022-4BD2-8D4A-31DC7F66F5E3}" srcOrd="1" destOrd="0" parTransId="{54725786-6C8C-49DD-896B-FEEE732DDCE7}" sibTransId="{124AD8B0-906C-409D-A269-8A9F78B4493A}"/>
    <dgm:cxn modelId="{C020EF94-B955-449A-8966-B14FD06FB58A}" type="presOf" srcId="{0F61E52F-EA98-4F84-8CDC-329E163B576E}" destId="{A3463033-2E55-4A50-B868-0331C39926E2}" srcOrd="0" destOrd="1" presId="urn:microsoft.com/office/officeart/2005/8/layout/vList5"/>
    <dgm:cxn modelId="{661641A3-4D38-42B7-8D12-B97A372076CF}" srcId="{F88B266D-FB32-47DA-8FA7-CE4B5868E5D2}" destId="{8B418944-A43C-4CA5-8070-E07F6C584A8C}" srcOrd="0" destOrd="0" parTransId="{81631733-D3FA-46DF-B87C-AD0381B1DDC6}" sibTransId="{FBB2130E-F0E6-440A-AA77-078DAF2CBA03}"/>
    <dgm:cxn modelId="{5D93CBA3-F2AC-44CB-BE2C-C8D26AECC106}" srcId="{F88B266D-FB32-47DA-8FA7-CE4B5868E5D2}" destId="{4390CB50-5166-48D8-99CA-E386D0DB8E6E}" srcOrd="1" destOrd="0" parTransId="{F02A2EE8-5418-4FFD-8888-53AFE3F1681F}" sibTransId="{727016E0-F388-4CDD-8B6C-7885F785DD67}"/>
    <dgm:cxn modelId="{BD298ABB-7C28-4B4E-97F8-27DA00929D7A}" srcId="{4390CB50-5166-48D8-99CA-E386D0DB8E6E}" destId="{8C5DD39C-76A9-4249-986E-B6778ACD3A2C}" srcOrd="0" destOrd="0" parTransId="{303B50CE-C5BE-4432-93DA-7CCA0AE2816E}" sibTransId="{C691D9AB-A587-4BE9-ADF7-4D77672A4093}"/>
    <dgm:cxn modelId="{DCA482BF-E158-4783-8E23-E041C9EA8723}" type="presOf" srcId="{F88B266D-FB32-47DA-8FA7-CE4B5868E5D2}" destId="{E2DF43E3-1B76-4C95-8AC8-5B69492B69C9}" srcOrd="0" destOrd="0" presId="urn:microsoft.com/office/officeart/2005/8/layout/vList5"/>
    <dgm:cxn modelId="{6AAC8EC0-CF60-439C-A867-D3C1BA6DAF98}" srcId="{8B418944-A43C-4CA5-8070-E07F6C584A8C}" destId="{92A0AF85-5BAA-497F-A9F7-5A3B34E9E4BE}" srcOrd="0" destOrd="0" parTransId="{3EF47883-8616-4E46-A7E7-6E105A5C70BC}" sibTransId="{129E9154-ACFF-4B01-9BC2-A896130884DC}"/>
    <dgm:cxn modelId="{3D24C7CB-8D51-446D-BCBE-19956EFCA557}" srcId="{8153EC4F-6C8C-471D-A39B-06340D6F7AAE}" destId="{0F61E52F-EA98-4F84-8CDC-329E163B576E}" srcOrd="1" destOrd="0" parTransId="{F4EC8EB4-1389-42CC-8066-6CB23DEAEC55}" sibTransId="{1FD2C250-DDE3-4B23-AF7F-7B05CF993055}"/>
    <dgm:cxn modelId="{5F26A2D5-52D6-457D-9BBA-441CB1D95043}" srcId="{8B418944-A43C-4CA5-8070-E07F6C584A8C}" destId="{A75B90B4-8964-4448-B582-D968C6B72E00}" srcOrd="1" destOrd="0" parTransId="{8B4E0C1C-C1EF-40E1-A285-41ECA7074A17}" sibTransId="{32752687-2041-407F-B39E-709EE0FC68BA}"/>
    <dgm:cxn modelId="{98E3B9DE-FFD9-43C2-9E1F-6034FA7AD89C}" type="presOf" srcId="{8B418944-A43C-4CA5-8070-E07F6C584A8C}" destId="{8C96A032-99E7-4F02-A6B8-1803D52B7956}" srcOrd="0" destOrd="0" presId="urn:microsoft.com/office/officeart/2005/8/layout/vList5"/>
    <dgm:cxn modelId="{443B0AF4-6DD9-4F60-AFFC-FDDF98BB48A4}" type="presOf" srcId="{4390CB50-5166-48D8-99CA-E386D0DB8E6E}" destId="{C18FE2B4-240F-4400-B1DA-52196A864594}" srcOrd="0" destOrd="0" presId="urn:microsoft.com/office/officeart/2005/8/layout/vList5"/>
    <dgm:cxn modelId="{581E55F5-1026-4BBF-94F5-0C16856FB70B}" srcId="{8153EC4F-6C8C-471D-A39B-06340D6F7AAE}" destId="{48D71E75-FF32-460D-BF2B-D400DDB64EC4}" srcOrd="0" destOrd="0" parTransId="{20359F9C-A84F-4DD4-83C8-319258EDB5BC}" sibTransId="{A5A41D80-9EE1-451C-A372-A11788A4A1AA}"/>
    <dgm:cxn modelId="{95548AFA-242F-4CE3-BB5D-E2B7BB47F2FF}" srcId="{8153EC4F-6C8C-471D-A39B-06340D6F7AAE}" destId="{07EFB306-4769-451C-92B3-2FCABED1968F}" srcOrd="2" destOrd="0" parTransId="{9A8D9F59-E334-411A-9C74-FFEEE6E098DC}" sibTransId="{CACC7466-5D4F-417F-BCDF-27F24E84D269}"/>
    <dgm:cxn modelId="{18DC5112-6E8C-4E12-97B6-18B3AA2155AB}" type="presParOf" srcId="{E2DF43E3-1B76-4C95-8AC8-5B69492B69C9}" destId="{518F745E-1381-476B-BF24-2EC766F7BBE7}" srcOrd="0" destOrd="0" presId="urn:microsoft.com/office/officeart/2005/8/layout/vList5"/>
    <dgm:cxn modelId="{EBBBFAEB-E8A2-4820-9C38-A1140D70B52F}" type="presParOf" srcId="{518F745E-1381-476B-BF24-2EC766F7BBE7}" destId="{8C96A032-99E7-4F02-A6B8-1803D52B7956}" srcOrd="0" destOrd="0" presId="urn:microsoft.com/office/officeart/2005/8/layout/vList5"/>
    <dgm:cxn modelId="{8DBDC495-37F8-4DF8-B750-003832510B18}" type="presParOf" srcId="{518F745E-1381-476B-BF24-2EC766F7BBE7}" destId="{57B58D7B-DFD6-41FB-BE66-CD09EB811652}" srcOrd="1" destOrd="0" presId="urn:microsoft.com/office/officeart/2005/8/layout/vList5"/>
    <dgm:cxn modelId="{D7768675-2F7A-446D-93EB-52595BCF7451}" type="presParOf" srcId="{E2DF43E3-1B76-4C95-8AC8-5B69492B69C9}" destId="{3B22DBE4-D02E-46F9-9B57-82EF2FC7C8EB}" srcOrd="1" destOrd="0" presId="urn:microsoft.com/office/officeart/2005/8/layout/vList5"/>
    <dgm:cxn modelId="{D0F17045-2289-483D-B842-A344FEF92DE9}" type="presParOf" srcId="{E2DF43E3-1B76-4C95-8AC8-5B69492B69C9}" destId="{31784D9F-F9C2-445F-AE72-6B625920276A}" srcOrd="2" destOrd="0" presId="urn:microsoft.com/office/officeart/2005/8/layout/vList5"/>
    <dgm:cxn modelId="{0262ECB3-5028-44F1-AF75-C8C00739FADE}" type="presParOf" srcId="{31784D9F-F9C2-445F-AE72-6B625920276A}" destId="{C18FE2B4-240F-4400-B1DA-52196A864594}" srcOrd="0" destOrd="0" presId="urn:microsoft.com/office/officeart/2005/8/layout/vList5"/>
    <dgm:cxn modelId="{2D529B18-DABF-4789-A2F3-DB1A2B6AEC5E}" type="presParOf" srcId="{31784D9F-F9C2-445F-AE72-6B625920276A}" destId="{26A8BF07-0D8E-4300-9899-C64780806612}" srcOrd="1" destOrd="0" presId="urn:microsoft.com/office/officeart/2005/8/layout/vList5"/>
    <dgm:cxn modelId="{6014C0D1-2A6C-495C-A479-742A4393321C}" type="presParOf" srcId="{E2DF43E3-1B76-4C95-8AC8-5B69492B69C9}" destId="{DD6F77ED-24A4-481D-BF30-CAED203CC0B3}" srcOrd="3" destOrd="0" presId="urn:microsoft.com/office/officeart/2005/8/layout/vList5"/>
    <dgm:cxn modelId="{ECBC5B67-8098-482D-B74E-0B085DF78F07}" type="presParOf" srcId="{E2DF43E3-1B76-4C95-8AC8-5B69492B69C9}" destId="{C4EEEE15-6DE1-4CEA-B977-6632EB0687A0}" srcOrd="4" destOrd="0" presId="urn:microsoft.com/office/officeart/2005/8/layout/vList5"/>
    <dgm:cxn modelId="{79F53C9F-446E-4C99-963A-A80C45DDEFAB}" type="presParOf" srcId="{C4EEEE15-6DE1-4CEA-B977-6632EB0687A0}" destId="{80F46D1E-8939-4D69-BDE1-B1C16F3C74E8}" srcOrd="0" destOrd="0" presId="urn:microsoft.com/office/officeart/2005/8/layout/vList5"/>
    <dgm:cxn modelId="{52D1E51D-C9A7-4DBC-ACC7-6F28E013A056}" type="presParOf" srcId="{C4EEEE15-6DE1-4CEA-B977-6632EB0687A0}" destId="{A3463033-2E55-4A50-B868-0331C39926E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r>
            <a:rPr lang="fr" sz="1200" b="1" i="0" u="none" baseline="0">
              <a:solidFill>
                <a:schemeClr val="accent1">
                  <a:lumMod val="75000"/>
                  <a:lumOff val="25000"/>
                </a:schemeClr>
              </a:solidFill>
            </a:rPr>
            <a:t>PARVENIR À L'ÉQUITÉ ENTRE LES SEXES</a:t>
          </a:r>
        </a:p>
        <a:p>
          <a:pPr algn="l" rtl="0"/>
          <a:r>
            <a:rPr lang="fr" sz="1200" b="0" i="0" u="none" baseline="0">
              <a:solidFill>
                <a:schemeClr val="tx1"/>
              </a:solidFill>
              <a:hlinkClick xmlns:r="http://schemas.openxmlformats.org/officeDocument/2006/relationships" r:id="rId1"/>
            </a:rPr>
            <a:t>L'</a:t>
          </a:r>
          <a:r>
            <a:rPr lang="fr" sz="1200" b="1" i="0" u="none" baseline="0">
              <a:solidFill>
                <a:schemeClr val="tx1"/>
              </a:solidFill>
              <a:hlinkClick xmlns:r="http://schemas.openxmlformats.org/officeDocument/2006/relationships" r:id="rId1"/>
            </a:rPr>
            <a:t>Éthiopie</a:t>
          </a:r>
          <a:r>
            <a:rPr lang="fr" sz="1200" b="0" i="0" u="none" baseline="0">
              <a:solidFill>
                <a:schemeClr val="tx1"/>
              </a:solidFill>
            </a:rPr>
            <a:t> a réussi à atteindre équitablement les femmes en leur administrant des vaccins dans les parcs industriels, qui emploient des dizaines de milliers de femmes. La vaccination contre la COVID-19 a été intégrée aux services de proximité améliorés qui proposent des interventions en santé maternelle et infantile.</a:t>
          </a: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r>
            <a:rPr lang="fr" sz="1200" b="1" i="0" u="none" baseline="0">
              <a:solidFill>
                <a:schemeClr val="accent1">
                  <a:lumMod val="75000"/>
                  <a:lumOff val="25000"/>
                </a:schemeClr>
              </a:solidFill>
            </a:rPr>
            <a:t>TIRER PARTI DU SECTEUR PRIVÉ</a:t>
          </a:r>
        </a:p>
        <a:p>
          <a:pPr algn="l" rtl="0"/>
          <a:r>
            <a:rPr lang="fr" sz="1200" b="0" i="0" u="none" baseline="0">
              <a:solidFill>
                <a:schemeClr val="accent2">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Le </a:t>
          </a:r>
          <a:r>
            <a:rPr lang="fr" sz="1200" b="1" i="0" u="none" baseline="0">
              <a:solidFill>
                <a:schemeClr val="accent2">
                  <a:lumMod val="50000"/>
                </a:schemeClr>
              </a:solidFill>
            </a:rPr>
            <a:t>Zimbabwe</a:t>
          </a:r>
          <a:r>
            <a:rPr lang="fr" sz="1200" b="0" i="0" u="none" baseline="0">
              <a:solidFill>
                <a:schemeClr val="tx1"/>
              </a:solidFill>
            </a:rPr>
            <a:t> disposait d’établissements privés qui proposaient la vaccination à un coût symbolique</a:t>
          </a:r>
          <a:r>
            <a:rPr lang="fr" sz="1200" b="0" i="0" u="none" baseline="0">
              <a:solidFill>
                <a:schemeClr val="tx1"/>
              </a:solidFill>
              <a:latin typeface="Arial"/>
              <a:ea typeface="Arial"/>
              <a:cs typeface="Arial"/>
              <a:sym typeface="Arial"/>
            </a:rPr>
            <a:t> </a:t>
          </a:r>
          <a:r>
            <a:rPr lang="fr" sz="1200" b="0" i="0" u="none" baseline="0">
              <a:solidFill>
                <a:schemeClr val="tx1"/>
              </a:solidFill>
            </a:rPr>
            <a:t> pour couvrir les coûts administratifs et les entreprises du secteur privé ont participé à la mobilisation de leurs travailleurs pour la vaccination et assuré un soutien logistique aux équipes de vaccination.</a:t>
          </a: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RENFORCEMENT DE LA COORDINATION</a:t>
          </a:r>
        </a:p>
        <a:p>
          <a:pPr marL="0" lvl="0" indent="0" algn="l" defTabSz="533400" rtl="0">
            <a:lnSpc>
              <a:spcPct val="90000"/>
            </a:lnSpc>
            <a:spcBef>
              <a:spcPct val="0"/>
            </a:spcBef>
            <a:spcAft>
              <a:spcPct val="35000"/>
            </a:spcAft>
            <a:buNone/>
          </a:pPr>
          <a:r>
            <a:rPr lang="fr" sz="1200" b="0" i="0" u="none" kern="1200" baseline="0" dirty="0">
              <a:solidFill>
                <a:srgbClr val="000000"/>
              </a:solidFill>
              <a:latin typeface="Arial"/>
              <a:ea typeface="+mn-ea"/>
              <a:cs typeface="+mn-cs"/>
              <a:hlinkClick xmlns:r="http://schemas.openxmlformats.org/officeDocument/2006/relationships" r:id="rId3"/>
            </a:rPr>
            <a:t>Le </a:t>
          </a:r>
          <a:r>
            <a:rPr lang="fr" sz="1200" b="1" i="0" u="none" kern="1200" baseline="0" dirty="0">
              <a:solidFill>
                <a:srgbClr val="000000"/>
              </a:solidFill>
              <a:latin typeface="Arial"/>
              <a:ea typeface="+mn-ea"/>
              <a:cs typeface="+mn-cs"/>
              <a:hlinkClick xmlns:r="http://schemas.openxmlformats.org/officeDocument/2006/relationships" r:id="rId3"/>
            </a:rPr>
            <a:t>Botswana</a:t>
          </a:r>
          <a:r>
            <a:rPr lang="fr" sz="1200" b="0" i="0" u="none" kern="1200" baseline="0" dirty="0">
              <a:solidFill>
                <a:srgbClr val="000000"/>
              </a:solidFill>
              <a:latin typeface="Arial"/>
              <a:ea typeface="+mn-ea"/>
              <a:cs typeface="+mn-cs"/>
            </a:rPr>
            <a:t> a nommé des agents de liaison dans tous les districts pour assurer un lien permanent entre l'équipe nationale et les districts de mise en oeuvre.</a:t>
          </a: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6137" custScaleY="95096" custLinFactNeighborX="-30219" custLinFactNeighborY="10170"/>
      <dgm:spPr>
        <a:blipFill rotWithShape="1">
          <a:blip xmlns:r="http://schemas.openxmlformats.org/officeDocument/2006/relationships" r:embed="rId4"/>
          <a:srcRect/>
          <a:stretch>
            <a:fillRect/>
          </a:stretch>
        </a:blipFill>
        <a:ln>
          <a:solidFill>
            <a:srgbClr val="FF0000"/>
          </a:solidFill>
        </a:ln>
      </dgm:spPr>
    </dgm:pt>
    <dgm:pt modelId="{231C5DC9-3B94-4233-B75F-2F187107BF74}" type="pres">
      <dgm:prSet presAssocID="{012CEA51-7305-48A0-AF33-E67B6539B7AE}" presName="txShp" presStyleLbl="node1" presStyleIdx="0" presStyleCnt="3" custScaleX="135170" custLinFactNeighborX="7603" custLinFactNeighborY="10239">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4175" custLinFactNeighborY="1870"/>
      <dgm:spPr>
        <a:blipFill rotWithShape="1">
          <a:blip xmlns:r="http://schemas.openxmlformats.org/officeDocument/2006/relationships" r:embed="rId5"/>
          <a:srcRect/>
          <a:stretch>
            <a:fillRect/>
          </a:stretch>
        </a:blipFill>
      </dgm:spPr>
    </dgm:pt>
    <dgm:pt modelId="{EA6993E9-8266-46BC-B04C-904098557E8E}" type="pres">
      <dgm:prSet presAssocID="{E7405B8F-AD5C-414B-90B3-CCD5F1A99E1D}" presName="txShp" presStyleLbl="node1" presStyleIdx="1" presStyleCnt="3" custScaleX="135892" custLinFactNeighborX="10424" custLinFactNeighborY="193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ScaleX="96244" custScaleY="91575" custLinFactNeighborX="-32100" custLinFactNeighborY="-5757"/>
      <dgm:spPr>
        <a:blipFill rotWithShape="1">
          <a:blip xmlns:r="http://schemas.openxmlformats.org/officeDocument/2006/relationships"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5698" custLinFactNeighborX="10521" custLinFactNeighborY="-5171">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ATTEINDRE LES PERSONNES DIFFICILES À ATTEINDRE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1"/>
            </a:rPr>
            <a:t>La </a:t>
          </a:r>
          <a:r>
            <a:rPr lang="fr" sz="1200" b="1" i="0" u="none" kern="1200" baseline="0" dirty="0">
              <a:solidFill>
                <a:schemeClr val="tx1"/>
              </a:solidFill>
              <a:hlinkClick xmlns:r="http://schemas.openxmlformats.org/officeDocument/2006/relationships" r:id="rId1"/>
            </a:rPr>
            <a:t>Bolivie</a:t>
          </a:r>
          <a:r>
            <a:rPr lang="fr" sz="1200" b="0" i="0" u="none" kern="1200" baseline="0" dirty="0">
              <a:solidFill>
                <a:schemeClr val="tx1"/>
              </a:solidFill>
            </a:rPr>
            <a:t> a pris des mesures spéciales pour programmer la vaccination des populations autochtones, composées de différentes nations ou populations autochtones et rurales, qui vivent dans des zones difficiles d'accès et pour lesquelles des obstacles communicationnels et interculturels ont été identifiés</a:t>
          </a:r>
          <a:r>
            <a:rPr lang="ro-RO" sz="1200" b="0" i="0" u="none" kern="1200" baseline="0" dirty="0">
              <a:solidFill>
                <a:schemeClr val="tx1"/>
              </a:solidFill>
            </a:rPr>
            <a:t>.</a:t>
          </a:r>
          <a:endParaRPr lang="fr" sz="1200" b="0" i="0" u="none" kern="1200" baseline="0" dirty="0">
            <a:solidFill>
              <a:schemeClr val="tx1"/>
            </a:solidFill>
          </a:endParaRPr>
        </a:p>
      </dgm:t>
    </dgm:pt>
    <dgm:pt modelId="{ACE82B28-7AF3-4CAB-9823-DA86418B60AC}" type="parTrans" cxnId="{BA97491B-EFCD-48AC-8CD8-E16EC13B8A18}">
      <dgm:prSet/>
      <dgm:spPr/>
      <dgm:t>
        <a:bodyPr/>
        <a:lstStyle/>
        <a:p>
          <a:endParaRPr lang="fr" sz="1800"/>
        </a:p>
      </dgm:t>
    </dgm:pt>
    <dgm:pt modelId="{D9223FFA-252B-4506-8B97-F603CD3B4F50}" type="sibTrans" cxnId="{BA97491B-EFCD-48AC-8CD8-E16EC13B8A18}">
      <dgm:prSet/>
      <dgm:spPr/>
      <dgm:t>
        <a:bodyPr/>
        <a:lstStyle/>
        <a:p>
          <a:endParaRPr lang="fr" sz="18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PRESTATION INTÉGRÉE</a:t>
          </a:r>
        </a:p>
        <a:p>
          <a:pPr marL="0" lvl="0" algn="l" defTabSz="533400" rtl="0">
            <a:lnSpc>
              <a:spcPct val="90000"/>
            </a:lnSpc>
            <a:spcBef>
              <a:spcPct val="0"/>
            </a:spcBef>
            <a:spcAft>
              <a:spcPct val="35000"/>
            </a:spcAft>
            <a:buNone/>
          </a:pPr>
          <a:r>
            <a:rPr lang="fr" sz="1200" b="0" i="0" u="none" kern="1200" baseline="0">
              <a:solidFill>
                <a:schemeClr val="accent2">
                  <a:lumMod val="50000"/>
                </a:schemeClr>
              </a:solidFill>
              <a:hlinkClick xmlns:r="http://schemas.openxmlformats.org/officeDocument/2006/relationships" r:id="rId2"/>
            </a:rPr>
            <a:t>La </a:t>
          </a:r>
          <a:r>
            <a:rPr lang="fr" sz="1200" b="1" i="0" u="none" kern="1200" baseline="0">
              <a:solidFill>
                <a:schemeClr val="accent2">
                  <a:lumMod val="50000"/>
                </a:schemeClr>
              </a:solidFill>
              <a:hlinkClick xmlns:r="http://schemas.openxmlformats.org/officeDocument/2006/relationships" r:id="rId2"/>
            </a:rPr>
            <a:t>Zambie</a:t>
          </a:r>
          <a:r>
            <a:rPr lang="fr" sz="1200" b="0" i="0" u="none" kern="1200" baseline="0">
              <a:solidFill>
                <a:schemeClr val="tx1"/>
              </a:solidFill>
            </a:rPr>
            <a:t> a intégré le déploiement de la vaccination contre la COVID-19 dans les cliniques de traitement antirétroviral (T-ARV), où les clients sont conseillés et orientés vers une zone dédiée à la vaccination contre la COVID-19 spécialement prévue au sein de la clinique T-ARV.</a:t>
          </a:r>
        </a:p>
      </dgm:t>
    </dgm:pt>
    <dgm:pt modelId="{6748EC12-2114-4DE6-ADD3-8CBBA0FF7104}" type="parTrans" cxnId="{1FF52E27-E43A-4254-86C1-FA108D9BF24F}">
      <dgm:prSet/>
      <dgm:spPr/>
      <dgm:t>
        <a:bodyPr/>
        <a:lstStyle/>
        <a:p>
          <a:endParaRPr lang="fr" sz="1800"/>
        </a:p>
      </dgm:t>
    </dgm:pt>
    <dgm:pt modelId="{DFBD3D8C-3E06-43B0-9E98-EC52E77CBF3B}" type="sibTrans" cxnId="{1FF52E27-E43A-4254-86C1-FA108D9BF24F}">
      <dgm:prSet/>
      <dgm:spPr/>
      <dgm:t>
        <a:bodyPr/>
        <a:lstStyle/>
        <a:p>
          <a:endParaRPr lang="fr" sz="18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MESURES SPÉCIALES POUR ATTEINDRE LES GROUPES À HAUT RISQUE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3"/>
            </a:rPr>
            <a:t>L'</a:t>
          </a:r>
          <a:r>
            <a:rPr lang="fr" sz="1200" b="1" i="0" u="none" kern="1200" baseline="0" dirty="0">
              <a:solidFill>
                <a:schemeClr val="tx1"/>
              </a:solidFill>
              <a:hlinkClick xmlns:r="http://schemas.openxmlformats.org/officeDocument/2006/relationships" r:id="rId3"/>
            </a:rPr>
            <a:t>Ouganda</a:t>
          </a:r>
          <a:r>
            <a:rPr lang="fr" sz="1200" b="0" i="0" u="none" kern="1200" baseline="0" dirty="0">
              <a:solidFill>
                <a:schemeClr val="tx1"/>
              </a:solidFill>
            </a:rPr>
            <a:t> a déployé des équipes mobiles pour atteindre les personnes âgées et d'autres personnes qui ne sont pas en mesure de se rendre aux postes de vaccination fixes, en particulier en cas de forte demande et de longues files d'attente.</a:t>
          </a:r>
        </a:p>
      </dgm:t>
    </dgm:pt>
    <dgm:pt modelId="{75026698-B741-4139-AA29-AC5951E6AC9C}" type="parTrans" cxnId="{B1FA6BB3-6B2E-4EB6-BFA9-B0C9C4C0794D}">
      <dgm:prSet/>
      <dgm:spPr/>
      <dgm:t>
        <a:bodyPr/>
        <a:lstStyle/>
        <a:p>
          <a:endParaRPr lang="fr" sz="1800"/>
        </a:p>
      </dgm:t>
    </dgm:pt>
    <dgm:pt modelId="{9850A410-9A4F-4903-8C04-B681A6C60DAE}" type="sibTrans" cxnId="{B1FA6BB3-6B2E-4EB6-BFA9-B0C9C4C0794D}">
      <dgm:prSet/>
      <dgm:spPr/>
      <dgm:t>
        <a:bodyPr/>
        <a:lstStyle/>
        <a:p>
          <a:endParaRPr lang="fr" sz="18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0044" custScaleY="90759" custLinFactNeighborX="-30202" custLinFactNeighborY="15128"/>
      <dgm:spPr>
        <a:blipFill rotWithShape="1">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solidFill>
            <a:schemeClr val="bg2">
              <a:lumMod val="50000"/>
            </a:schemeClr>
          </a:solidFill>
        </a:ln>
        <a:effectLst>
          <a:glow rad="63500">
            <a:schemeClr val="bg1">
              <a:alpha val="40000"/>
            </a:schemeClr>
          </a:glow>
        </a:effectLst>
      </dgm:spPr>
    </dgm:pt>
    <dgm:pt modelId="{231C5DC9-3B94-4233-B75F-2F187107BF74}" type="pres">
      <dgm:prSet presAssocID="{012CEA51-7305-48A0-AF33-E67B6539B7AE}" presName="txShp" presStyleLbl="node1" presStyleIdx="0" presStyleCnt="3" custScaleX="133540" custLinFactNeighborX="8418" custLinFactNeighborY="18852">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6647" custLinFactNeighborY="7449"/>
      <dgm:spPr>
        <a:blipFill rotWithShape="1">
          <a:blip xmlns:r="http://schemas.openxmlformats.org/officeDocument/2006/relationships" r:embed="rId6">
            <a:extLst>
              <a:ext uri="{28A0092B-C50C-407E-A947-70E740481C1C}">
                <a14:useLocalDpi xmlns:a14="http://schemas.microsoft.com/office/drawing/2010/main" val="0"/>
              </a:ext>
            </a:extLst>
          </a:blip>
          <a:srcRect/>
          <a:stretch>
            <a:fillRect l="-3000" r="-3000"/>
          </a:stretch>
        </a:blipFill>
        <a:ln>
          <a:solidFill>
            <a:srgbClr val="7F7F7F"/>
          </a:solidFill>
        </a:ln>
      </dgm:spPr>
    </dgm:pt>
    <dgm:pt modelId="{EA6993E9-8266-46BC-B04C-904098557E8E}" type="pres">
      <dgm:prSet presAssocID="{E7405B8F-AD5C-414B-90B3-CCD5F1A99E1D}" presName="txShp" presStyleLbl="node1" presStyleIdx="1" presStyleCnt="3" custScaleX="133540" custLinFactNeighborX="8418" custLinFactNeighborY="8433">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51252" custLinFactNeighborY="-2901"/>
      <dgm:spPr>
        <a:blipFill rotWithShape="1">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37669" custLinFactNeighborX="5567">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0FFE8D9-2523-4D21-B683-665DC183BD34}"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fr"/>
        </a:p>
      </dgm:t>
    </dgm:pt>
    <dgm:pt modelId="{012CEA51-7305-48A0-AF33-E67B6539B7AE}">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FOURGONS MOBILES DE VACCINATION</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a:t>
          </a:r>
          <a:r>
            <a:rPr lang="fr" sz="1200" b="1"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Ouganda</a:t>
          </a:r>
          <a:r>
            <a:rPr lang="fr" sz="1200" b="0" i="0" u="none" kern="1200" baseline="0" dirty="0">
              <a:solidFill>
                <a:srgbClr val="000000"/>
              </a:solidFill>
              <a:latin typeface="Arial"/>
              <a:ea typeface="+mn-ea"/>
              <a:cs typeface="+mn-cs"/>
            </a:rPr>
            <a:t> a soutenu l'Autorité de la capitale de Kampala avec 7 fourgons de mobilisation comme points de vaccination. Le modèle du fourgon de mobilisation s'est révélé plus rentable et a atteint 4,7 fois plus de clients qu'une approche typique.</a:t>
          </a:r>
        </a:p>
        <a:p>
          <a:pPr marL="0" lvl="0" indent="0" algn="l" defTabSz="533400" rtl="0">
            <a:lnSpc>
              <a:spcPct val="90000"/>
            </a:lnSpc>
            <a:spcBef>
              <a:spcPct val="0"/>
            </a:spcBef>
            <a:spcAft>
              <a:spcPct val="35000"/>
            </a:spcAft>
            <a:buNone/>
          </a:pPr>
          <a:endParaRPr lang="fr" sz="1200" kern="1200" dirty="0">
            <a:solidFill>
              <a:schemeClr val="tx1"/>
            </a:solidFill>
          </a:endParaRPr>
        </a:p>
      </dgm:t>
    </dgm:pt>
    <dgm:pt modelId="{ACE82B28-7AF3-4CAB-9823-DA86418B60AC}" type="parTrans" cxnId="{BA97491B-EFCD-48AC-8CD8-E16EC13B8A18}">
      <dgm:prSet/>
      <dgm:spPr/>
      <dgm:t>
        <a:bodyPr/>
        <a:lstStyle/>
        <a:p>
          <a:endParaRPr lang="fr" sz="2000"/>
        </a:p>
      </dgm:t>
    </dgm:pt>
    <dgm:pt modelId="{D9223FFA-252B-4506-8B97-F603CD3B4F50}" type="sibTrans" cxnId="{BA97491B-EFCD-48AC-8CD8-E16EC13B8A18}">
      <dgm:prSet/>
      <dgm:spPr/>
      <dgm:t>
        <a:bodyPr/>
        <a:lstStyle/>
        <a:p>
          <a:endParaRPr lang="fr" sz="2000"/>
        </a:p>
      </dgm:t>
    </dgm:pt>
    <dgm:pt modelId="{E7405B8F-AD5C-414B-90B3-CCD5F1A99E1D}">
      <dgm:prSet phldrT="[Text]" custT="1">
        <dgm:style>
          <a:lnRef idx="1">
            <a:schemeClr val="accent2"/>
          </a:lnRef>
          <a:fillRef idx="2">
            <a:schemeClr val="accent2"/>
          </a:fillRef>
          <a:effectRef idx="1">
            <a:schemeClr val="accent2"/>
          </a:effectRef>
          <a:fontRef idx="minor">
            <a:schemeClr val="dk1"/>
          </a:fontRef>
        </dgm:style>
      </dgm:prSet>
      <dgm:spPr/>
      <dgm:t>
        <a:bodyPr/>
        <a:lstStyle/>
        <a:p>
          <a:pPr algn="l" rtl="0">
            <a:buNone/>
          </a:pPr>
          <a:r>
            <a:rPr lang="fr" sz="1200" b="1" i="0" u="none" baseline="0" dirty="0">
              <a:solidFill>
                <a:srgbClr val="092C3A">
                  <a:lumMod val="75000"/>
                  <a:lumOff val="25000"/>
                </a:srgbClr>
              </a:solidFill>
              <a:latin typeface="Arial"/>
              <a:ea typeface="+mn-ea"/>
              <a:cs typeface="+mn-cs"/>
            </a:rPr>
            <a:t>CAMPAGNE POUR PROMOUVOIR L’UTILISATION COMPLÈTE DES FLACONS (FINISH-A-VIAL/FAV) </a:t>
          </a:r>
        </a:p>
        <a:p>
          <a:pPr algn="l" rtl="0">
            <a:buNone/>
          </a:pPr>
          <a:r>
            <a:rPr lang="fr" sz="1200" b="0" i="0" u="none" baseline="0" dirty="0">
              <a:solidFill>
                <a:schemeClr val="accent2">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Le </a:t>
          </a:r>
          <a:r>
            <a:rPr lang="fr" sz="1200" b="1" i="0" u="none" baseline="0" dirty="0">
              <a:solidFill>
                <a:schemeClr val="accent2">
                  <a:lumMod val="50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Malawi</a:t>
          </a:r>
          <a:r>
            <a:rPr lang="fr" sz="1200" b="0" i="0" u="none" baseline="0" dirty="0">
              <a:solidFill>
                <a:srgbClr val="000000"/>
              </a:solidFill>
              <a:latin typeface="Arial"/>
              <a:ea typeface="+mn-ea"/>
              <a:cs typeface="+mn-cs"/>
            </a:rPr>
            <a:t> a organisé une campagne visant à promouvoir l’utilisation complète des flacons/FAV dans deux districts (Mangochi et Blantyre) où les vaccinateurs ont reçu des indemnités de repas/incitations lorsqu’ils vaccinaient plus de 10 personnes par jour, utilisant ainsi un flacon complet de vaccin Astra Zeneca. </a:t>
          </a:r>
          <a:endParaRPr lang="fr" sz="1200" dirty="0">
            <a:solidFill>
              <a:schemeClr val="tx1"/>
            </a:solidFill>
          </a:endParaRPr>
        </a:p>
      </dgm:t>
    </dgm:pt>
    <dgm:pt modelId="{6748EC12-2114-4DE6-ADD3-8CBBA0FF7104}" type="parTrans" cxnId="{1FF52E27-E43A-4254-86C1-FA108D9BF24F}">
      <dgm:prSet/>
      <dgm:spPr/>
      <dgm:t>
        <a:bodyPr/>
        <a:lstStyle/>
        <a:p>
          <a:endParaRPr lang="fr" sz="2000"/>
        </a:p>
      </dgm:t>
    </dgm:pt>
    <dgm:pt modelId="{DFBD3D8C-3E06-43B0-9E98-EC52E77CBF3B}" type="sibTrans" cxnId="{1FF52E27-E43A-4254-86C1-FA108D9BF24F}">
      <dgm:prSet/>
      <dgm:spPr/>
      <dgm:t>
        <a:bodyPr/>
        <a:lstStyle/>
        <a:p>
          <a:endParaRPr lang="fr" sz="2000"/>
        </a:p>
      </dgm:t>
    </dgm:pt>
    <dgm:pt modelId="{52D9B8AF-FFF4-4736-85FB-1C4756CA9572}">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lvl="0" indent="0" algn="l" defTabSz="533400" rtl="0">
            <a:lnSpc>
              <a:spcPct val="90000"/>
            </a:lnSpc>
            <a:spcBef>
              <a:spcPct val="0"/>
            </a:spcBef>
            <a:spcAft>
              <a:spcPct val="35000"/>
            </a:spcAft>
          </a:pPr>
          <a:r>
            <a:rPr lang="fr" sz="1200" b="1" i="0" u="none" kern="1200" baseline="0" dirty="0">
              <a:solidFill>
                <a:srgbClr val="092C3A">
                  <a:lumMod val="75000"/>
                  <a:lumOff val="25000"/>
                </a:srgbClr>
              </a:solidFill>
              <a:latin typeface="Arial"/>
              <a:ea typeface="+mn-ea"/>
              <a:cs typeface="+mn-cs"/>
            </a:rPr>
            <a:t>PROGRAMME EXPRESS DE VACCINATION CONTRE LA COVID-19</a:t>
          </a:r>
        </a:p>
        <a:p>
          <a:pPr marL="0" lvl="0" indent="0" algn="l" defTabSz="533400" rtl="0">
            <a:lnSpc>
              <a:spcPct val="90000"/>
            </a:lnSpc>
            <a:spcBef>
              <a:spcPct val="0"/>
            </a:spcBef>
            <a:spcAft>
              <a:spcPct val="35000"/>
            </a:spcAft>
          </a:pPr>
          <a:r>
            <a:rPr lang="fr" sz="1200" b="0" i="0" u="none" kern="1200" baseline="0" dirty="0">
              <a:solidFill>
                <a:schemeClr val="accent2">
                  <a:lumMod val="50000"/>
                </a:schemeClr>
              </a:solidFill>
              <a:latin typeface="Arial"/>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Le </a:t>
          </a:r>
          <a:r>
            <a:rPr lang="fr" sz="1200" b="1" i="0" u="none" kern="1200" baseline="0" dirty="0">
              <a:solidFill>
                <a:schemeClr val="accent2">
                  <a:lumMod val="50000"/>
                </a:schemeClr>
              </a:solidFill>
              <a:latin typeface="Arial"/>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Malawi</a:t>
          </a:r>
          <a:r>
            <a:rPr lang="fr" sz="1200" b="0" i="0" u="none" kern="1200" baseline="0" dirty="0">
              <a:solidFill>
                <a:schemeClr val="accent2">
                  <a:lumMod val="50000"/>
                </a:schemeClr>
              </a:solidFill>
              <a:latin typeface="Arial"/>
              <a:ea typeface="+mn-ea"/>
              <a:cs typeface="+mn-cs"/>
            </a:rPr>
            <a:t> </a:t>
          </a:r>
          <a:r>
            <a:rPr lang="fr" sz="1200" b="0" i="0" u="none" kern="1200" baseline="0" dirty="0">
              <a:solidFill>
                <a:srgbClr val="000000"/>
              </a:solidFill>
              <a:latin typeface="Arial"/>
              <a:ea typeface="+mn-ea"/>
              <a:cs typeface="+mn-cs"/>
            </a:rPr>
            <a:t>a lancé le programme express de vaccination contre la COVID avec le soutien de l’UNICEF. Une équipe de vaccination express a été déployée dans chaque district. Après avoir atteint le site éloigné/rural, ils ont mené des activités de sensibilisation de la communauté pour inciter la communauté à se rendre au site de vaccination. </a:t>
          </a:r>
          <a:endParaRPr lang="fr" sz="1200" b="0" kern="1200" dirty="0">
            <a:solidFill>
              <a:srgbClr val="000000"/>
            </a:solidFill>
            <a:latin typeface="Arial"/>
            <a:ea typeface="+mn-ea"/>
            <a:cs typeface="+mn-cs"/>
          </a:endParaRPr>
        </a:p>
      </dgm:t>
    </dgm:pt>
    <dgm:pt modelId="{75026698-B741-4139-AA29-AC5951E6AC9C}" type="parTrans" cxnId="{B1FA6BB3-6B2E-4EB6-BFA9-B0C9C4C0794D}">
      <dgm:prSet/>
      <dgm:spPr/>
      <dgm:t>
        <a:bodyPr/>
        <a:lstStyle/>
        <a:p>
          <a:endParaRPr lang="fr" sz="2000"/>
        </a:p>
      </dgm:t>
    </dgm:pt>
    <dgm:pt modelId="{9850A410-9A4F-4903-8C04-B681A6C60DAE}" type="sibTrans" cxnId="{B1FA6BB3-6B2E-4EB6-BFA9-B0C9C4C0794D}">
      <dgm:prSet/>
      <dgm:spPr/>
      <dgm:t>
        <a:bodyPr/>
        <a:lstStyle/>
        <a:p>
          <a:endParaRPr lang="fr" sz="2000"/>
        </a:p>
      </dgm:t>
    </dgm:pt>
    <dgm:pt modelId="{F62C43F7-0315-498D-9E30-10F0A0B9BBD9}" type="pres">
      <dgm:prSet presAssocID="{10FFE8D9-2523-4D21-B683-665DC183BD34}" presName="linearFlow" presStyleCnt="0">
        <dgm:presLayoutVars>
          <dgm:dir/>
          <dgm:resizeHandles val="exact"/>
        </dgm:presLayoutVars>
      </dgm:prSet>
      <dgm:spPr/>
    </dgm:pt>
    <dgm:pt modelId="{8CB2BAA1-98E3-4649-A43C-DFF4FD76E75F}" type="pres">
      <dgm:prSet presAssocID="{012CEA51-7305-48A0-AF33-E67B6539B7AE}" presName="composite" presStyleCnt="0"/>
      <dgm:spPr/>
    </dgm:pt>
    <dgm:pt modelId="{1DE9332B-C20E-4633-995B-D281F5209CC6}" type="pres">
      <dgm:prSet presAssocID="{012CEA51-7305-48A0-AF33-E67B6539B7AE}" presName="imgShp" presStyleLbl="fgImgPlace1" presStyleIdx="0" presStyleCnt="3" custScaleX="90631" custScaleY="92894" custLinFactNeighborX="-34180" custLinFactNeighborY="5770"/>
      <dgm:spPr>
        <a:blipFill rotWithShape="1">
          <a:blip xmlns:r="http://schemas.openxmlformats.org/officeDocument/2006/relationships" r:embed="rId4">
            <a:duotone>
              <a:srgbClr val="008DC9">
                <a:shade val="45000"/>
                <a:satMod val="135000"/>
              </a:srgb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231C5DC9-3B94-4233-B75F-2F187107BF74}" type="pres">
      <dgm:prSet presAssocID="{012CEA51-7305-48A0-AF33-E67B6539B7AE}" presName="txShp" presStyleLbl="node1" presStyleIdx="0" presStyleCnt="3" custScaleX="126868" custScaleY="116338" custLinFactNeighborX="3958" custLinFactNeighborY="5854">
        <dgm:presLayoutVars>
          <dgm:bulletEnabled val="1"/>
        </dgm:presLayoutVars>
      </dgm:prSet>
      <dgm:spPr/>
    </dgm:pt>
    <dgm:pt modelId="{70B92CBE-4037-4CD5-B7CC-58B097DEE005}" type="pres">
      <dgm:prSet presAssocID="{D9223FFA-252B-4506-8B97-F603CD3B4F50}" presName="spacing" presStyleCnt="0"/>
      <dgm:spPr/>
    </dgm:pt>
    <dgm:pt modelId="{F7CAEC25-ABBA-4257-AE31-DCB9097CE404}" type="pres">
      <dgm:prSet presAssocID="{E7405B8F-AD5C-414B-90B3-CCD5F1A99E1D}" presName="composite" presStyleCnt="0"/>
      <dgm:spPr/>
    </dgm:pt>
    <dgm:pt modelId="{E2505A97-C61F-4AEC-B7CB-0B33D74D0143}" type="pres">
      <dgm:prSet presAssocID="{E7405B8F-AD5C-414B-90B3-CCD5F1A99E1D}" presName="imgShp" presStyleLbl="fgImgPlace1" presStyleIdx="1" presStyleCnt="3" custLinFactNeighborX="-24175" custLinFactNeighborY="-123"/>
      <dgm:spPr>
        <a:blipFill>
          <a:blip xmlns:r="http://schemas.openxmlformats.org/officeDocument/2006/relationships" r:embed="rId6">
            <a:extLst>
              <a:ext uri="{BEBA8EAE-BF5A-486C-A8C5-ECC9F3942E4B}">
                <a14:imgProps xmlns:a14="http://schemas.microsoft.com/office/drawing/2010/main">
                  <a14:imgLayer r:embed="rId7">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EA6993E9-8266-46BC-B04C-904098557E8E}" type="pres">
      <dgm:prSet presAssocID="{E7405B8F-AD5C-414B-90B3-CCD5F1A99E1D}" presName="txShp" presStyleLbl="node1" presStyleIdx="1" presStyleCnt="3" custScaleX="126868" custScaleY="126041" custLinFactNeighborX="3157" custLinFactNeighborY="-254">
        <dgm:presLayoutVars>
          <dgm:bulletEnabled val="1"/>
        </dgm:presLayoutVars>
      </dgm:prSet>
      <dgm:spPr/>
    </dgm:pt>
    <dgm:pt modelId="{344FB807-38F7-4CAD-A959-A5FCA83223F5}" type="pres">
      <dgm:prSet presAssocID="{DFBD3D8C-3E06-43B0-9E98-EC52E77CBF3B}" presName="spacing" presStyleCnt="0"/>
      <dgm:spPr/>
    </dgm:pt>
    <dgm:pt modelId="{DBB293B0-0168-46BD-842A-D77AAC5452EF}" type="pres">
      <dgm:prSet presAssocID="{52D9B8AF-FFF4-4736-85FB-1C4756CA9572}" presName="composite" presStyleCnt="0"/>
      <dgm:spPr/>
    </dgm:pt>
    <dgm:pt modelId="{2B8815EE-8E16-4B94-9A43-582FDABEA376}" type="pres">
      <dgm:prSet presAssocID="{52D9B8AF-FFF4-4736-85FB-1C4756CA9572}" presName="imgShp" presStyleLbl="fgImgPlace1" presStyleIdx="2" presStyleCnt="3" custLinFactNeighborX="-53186" custLinFactNeighborY="-5171"/>
      <dgm:spPr>
        <a:blipFill>
          <a:blip xmlns:r="http://schemas.openxmlformats.org/officeDocument/2006/relationships"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a:solidFill>
            <a:srgbClr val="7F7F7F"/>
          </a:solidFill>
        </a:ln>
      </dgm:spPr>
    </dgm:pt>
    <dgm:pt modelId="{8B7D3A15-85F3-4171-96D0-9BED0914AB08}" type="pres">
      <dgm:prSet presAssocID="{52D9B8AF-FFF4-4736-85FB-1C4756CA9572}" presName="txShp" presStyleLbl="node1" presStyleIdx="2" presStyleCnt="3" custScaleX="126868" custScaleY="129195" custLinFactNeighborX="3136" custLinFactNeighborY="-5171">
        <dgm:presLayoutVars>
          <dgm:bulletEnabled val="1"/>
        </dgm:presLayoutVars>
      </dgm:prSet>
      <dgm:spPr/>
    </dgm:pt>
  </dgm:ptLst>
  <dgm:cxnLst>
    <dgm:cxn modelId="{BA97491B-EFCD-48AC-8CD8-E16EC13B8A18}" srcId="{10FFE8D9-2523-4D21-B683-665DC183BD34}" destId="{012CEA51-7305-48A0-AF33-E67B6539B7AE}" srcOrd="0" destOrd="0" parTransId="{ACE82B28-7AF3-4CAB-9823-DA86418B60AC}" sibTransId="{D9223FFA-252B-4506-8B97-F603CD3B4F50}"/>
    <dgm:cxn modelId="{CB5C7B1B-768F-4E1A-A415-4B0428C17640}" type="presOf" srcId="{52D9B8AF-FFF4-4736-85FB-1C4756CA9572}" destId="{8B7D3A15-85F3-4171-96D0-9BED0914AB08}" srcOrd="0" destOrd="0" presId="urn:microsoft.com/office/officeart/2005/8/layout/vList3"/>
    <dgm:cxn modelId="{1FF52E27-E43A-4254-86C1-FA108D9BF24F}" srcId="{10FFE8D9-2523-4D21-B683-665DC183BD34}" destId="{E7405B8F-AD5C-414B-90B3-CCD5F1A99E1D}" srcOrd="1" destOrd="0" parTransId="{6748EC12-2114-4DE6-ADD3-8CBBA0FF7104}" sibTransId="{DFBD3D8C-3E06-43B0-9E98-EC52E77CBF3B}"/>
    <dgm:cxn modelId="{402B8173-7056-4CF7-94F9-0C70B228B889}" type="presOf" srcId="{012CEA51-7305-48A0-AF33-E67B6539B7AE}" destId="{231C5DC9-3B94-4233-B75F-2F187107BF74}" srcOrd="0" destOrd="0" presId="urn:microsoft.com/office/officeart/2005/8/layout/vList3"/>
    <dgm:cxn modelId="{8C142DA4-C228-4F50-A644-A758302431C1}" type="presOf" srcId="{10FFE8D9-2523-4D21-B683-665DC183BD34}" destId="{F62C43F7-0315-498D-9E30-10F0A0B9BBD9}" srcOrd="0" destOrd="0" presId="urn:microsoft.com/office/officeart/2005/8/layout/vList3"/>
    <dgm:cxn modelId="{B1FA6BB3-6B2E-4EB6-BFA9-B0C9C4C0794D}" srcId="{10FFE8D9-2523-4D21-B683-665DC183BD34}" destId="{52D9B8AF-FFF4-4736-85FB-1C4756CA9572}" srcOrd="2" destOrd="0" parTransId="{75026698-B741-4139-AA29-AC5951E6AC9C}" sibTransId="{9850A410-9A4F-4903-8C04-B681A6C60DAE}"/>
    <dgm:cxn modelId="{E3B825F5-CAB8-4235-A0B0-2A5C19F8761C}" type="presOf" srcId="{E7405B8F-AD5C-414B-90B3-CCD5F1A99E1D}" destId="{EA6993E9-8266-46BC-B04C-904098557E8E}" srcOrd="0" destOrd="0" presId="urn:microsoft.com/office/officeart/2005/8/layout/vList3"/>
    <dgm:cxn modelId="{45D7A004-B02F-4D19-84DE-1938FC30CA28}" type="presParOf" srcId="{F62C43F7-0315-498D-9E30-10F0A0B9BBD9}" destId="{8CB2BAA1-98E3-4649-A43C-DFF4FD76E75F}" srcOrd="0" destOrd="0" presId="urn:microsoft.com/office/officeart/2005/8/layout/vList3"/>
    <dgm:cxn modelId="{D9EC8B32-1D57-4AEB-8146-4479C7843D6F}" type="presParOf" srcId="{8CB2BAA1-98E3-4649-A43C-DFF4FD76E75F}" destId="{1DE9332B-C20E-4633-995B-D281F5209CC6}" srcOrd="0" destOrd="0" presId="urn:microsoft.com/office/officeart/2005/8/layout/vList3"/>
    <dgm:cxn modelId="{577DACD3-480F-4781-B7FA-92B721B469F0}" type="presParOf" srcId="{8CB2BAA1-98E3-4649-A43C-DFF4FD76E75F}" destId="{231C5DC9-3B94-4233-B75F-2F187107BF74}" srcOrd="1" destOrd="0" presId="urn:microsoft.com/office/officeart/2005/8/layout/vList3"/>
    <dgm:cxn modelId="{EA04B5EB-B11F-479E-8200-1FA195882ADE}" type="presParOf" srcId="{F62C43F7-0315-498D-9E30-10F0A0B9BBD9}" destId="{70B92CBE-4037-4CD5-B7CC-58B097DEE005}" srcOrd="1" destOrd="0" presId="urn:microsoft.com/office/officeart/2005/8/layout/vList3"/>
    <dgm:cxn modelId="{11377740-8E43-42A8-A96F-618BC077FE5F}" type="presParOf" srcId="{F62C43F7-0315-498D-9E30-10F0A0B9BBD9}" destId="{F7CAEC25-ABBA-4257-AE31-DCB9097CE404}" srcOrd="2" destOrd="0" presId="urn:microsoft.com/office/officeart/2005/8/layout/vList3"/>
    <dgm:cxn modelId="{554BF879-E317-41FE-B990-EC2A9E701036}" type="presParOf" srcId="{F7CAEC25-ABBA-4257-AE31-DCB9097CE404}" destId="{E2505A97-C61F-4AEC-B7CB-0B33D74D0143}" srcOrd="0" destOrd="0" presId="urn:microsoft.com/office/officeart/2005/8/layout/vList3"/>
    <dgm:cxn modelId="{5F59B758-C728-4B7E-AFFE-0467ABA8B837}" type="presParOf" srcId="{F7CAEC25-ABBA-4257-AE31-DCB9097CE404}" destId="{EA6993E9-8266-46BC-B04C-904098557E8E}" srcOrd="1" destOrd="0" presId="urn:microsoft.com/office/officeart/2005/8/layout/vList3"/>
    <dgm:cxn modelId="{466829AA-A86E-4C8E-A482-262C13FBFCD9}" type="presParOf" srcId="{F62C43F7-0315-498D-9E30-10F0A0B9BBD9}" destId="{344FB807-38F7-4CAD-A959-A5FCA83223F5}" srcOrd="3" destOrd="0" presId="urn:microsoft.com/office/officeart/2005/8/layout/vList3"/>
    <dgm:cxn modelId="{E92781BE-15A8-486E-9A8E-DD7D7F462619}" type="presParOf" srcId="{F62C43F7-0315-498D-9E30-10F0A0B9BBD9}" destId="{DBB293B0-0168-46BD-842A-D77AAC5452EF}" srcOrd="4" destOrd="0" presId="urn:microsoft.com/office/officeart/2005/8/layout/vList3"/>
    <dgm:cxn modelId="{284460FB-F3AD-4DAD-A5DA-0F48D34DE1BF}" type="presParOf" srcId="{DBB293B0-0168-46BD-842A-D77AAC5452EF}" destId="{2B8815EE-8E16-4B94-9A43-582FDABEA376}" srcOrd="0" destOrd="0" presId="urn:microsoft.com/office/officeart/2005/8/layout/vList3"/>
    <dgm:cxn modelId="{243C0792-1473-4594-8888-9FB859B2F298}" type="presParOf" srcId="{DBB293B0-0168-46BD-842A-D77AAC5452EF}" destId="{8B7D3A15-85F3-4171-96D0-9BED0914AB0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87164" y="54748"/>
          <a:ext cx="5114349" cy="1511294"/>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1230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DÉCENTRALISATION ET SUPERVISION COOPÉRATIVE</a:t>
          </a:r>
        </a:p>
        <a:p>
          <a:pPr marL="0" lvl="0" indent="0" algn="l" defTabSz="533400" rtl="0">
            <a:lnSpc>
              <a:spcPct val="90000"/>
            </a:lnSpc>
            <a:spcBef>
              <a:spcPct val="0"/>
            </a:spcBef>
            <a:spcAft>
              <a:spcPct val="35000"/>
            </a:spcAft>
            <a:buNone/>
          </a:pPr>
          <a:r>
            <a:rPr lang="fr" sz="1200" b="0" i="0" u="none" kern="1200" baseline="0" dirty="0">
              <a:solidFill>
                <a:schemeClr val="accent1">
                  <a:lumMod val="25000"/>
                  <a:lumOff val="75000"/>
                </a:schemeClr>
              </a:solidFill>
              <a:hlinkClick xmlns:r="http://schemas.openxmlformats.org/officeDocument/2006/relationships" r:id="rId1"/>
            </a:rPr>
            <a:t>Les dirigeants politiques du </a:t>
          </a:r>
          <a:r>
            <a:rPr lang="fr" sz="1200" b="1" i="0" u="none" kern="1200" baseline="0" dirty="0">
              <a:solidFill>
                <a:schemeClr val="accent1">
                  <a:lumMod val="25000"/>
                  <a:lumOff val="75000"/>
                </a:schemeClr>
              </a:solidFill>
            </a:rPr>
            <a:t>Nigeria</a:t>
          </a:r>
          <a:r>
            <a:rPr lang="fr" sz="1200" b="1" i="0" u="none" kern="1200" baseline="0" dirty="0">
              <a:solidFill>
                <a:schemeClr val="bg1"/>
              </a:solidFill>
            </a:rPr>
            <a:t> </a:t>
          </a:r>
          <a:r>
            <a:rPr lang="fr" sz="1200" b="0" i="0" u="none" kern="1200" baseline="0" dirty="0">
              <a:solidFill>
                <a:schemeClr val="bg1"/>
              </a:solidFill>
            </a:rPr>
            <a:t>ont lancé une Stratégie de prestation de services, de communication, de responsabilisation, de logistique, de déclaration électronique et de supervision coopérative (SCALES 2.0) en vue de décentraliser les plans et les objectifs, de multiplier par trois le nombre d’équipes de vaccination et d’impliquer les dirigeants religieux et communautaires en faveur de la mobilisation et du dialogue communautaires</a:t>
          </a:r>
          <a:r>
            <a:rPr lang="ro-RO" sz="1200" b="0" i="0" u="none" kern="1200" baseline="0" dirty="0">
              <a:solidFill>
                <a:schemeClr val="bg1"/>
              </a:solidFill>
            </a:rPr>
            <a:t>.</a:t>
          </a:r>
          <a:endParaRPr lang="fr" sz="1200" b="0" i="0" u="none" kern="1200" baseline="0" dirty="0">
            <a:solidFill>
              <a:schemeClr val="bg1"/>
            </a:solidFill>
          </a:endParaRPr>
        </a:p>
      </dsp:txBody>
      <dsp:txXfrm rot="10800000">
        <a:off x="1064987" y="54748"/>
        <a:ext cx="4736526" cy="1511294"/>
      </dsp:txXfrm>
    </dsp:sp>
    <dsp:sp modelId="{1DE9332B-C20E-4633-995B-D281F5209CC6}">
      <dsp:nvSpPr>
        <dsp:cNvPr id="0" name=""/>
        <dsp:cNvSpPr/>
      </dsp:nvSpPr>
      <dsp:spPr>
        <a:xfrm>
          <a:off x="295359" y="335424"/>
          <a:ext cx="907195" cy="889692"/>
        </a:xfrm>
        <a:prstGeom prst="ellipse">
          <a:avLst/>
        </a:prstGeom>
        <a:blipFill rotWithShape="1">
          <a:blip xmlns:r="http://schemas.openxmlformats.org/officeDocument/2006/relationships"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t="-4000" b="-4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758543" y="1773431"/>
          <a:ext cx="4971590" cy="1129751"/>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1230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LEADERSHIP GOUVERNEMENTAL ET COLLABORATION AVEC LE SECTEUR PRIVÉ</a:t>
          </a:r>
        </a:p>
        <a:p>
          <a:pPr marL="0" lvl="0" indent="0" algn="l" defTabSz="533400" rtl="0">
            <a:lnSpc>
              <a:spcPct val="90000"/>
            </a:lnSpc>
            <a:spcBef>
              <a:spcPct val="0"/>
            </a:spcBef>
            <a:spcAft>
              <a:spcPct val="35000"/>
            </a:spcAft>
            <a:buNone/>
          </a:pPr>
          <a:r>
            <a:rPr lang="fr" sz="1200" b="0" i="0" u="none" kern="1200" baseline="0" dirty="0">
              <a:solidFill>
                <a:schemeClr val="accent1">
                  <a:lumMod val="25000"/>
                  <a:lumOff val="75000"/>
                </a:schemeClr>
              </a:solidFill>
              <a:latin typeface="Arial"/>
              <a:ea typeface="+mn-ea"/>
              <a:cs typeface="+mn-cs"/>
              <a:hlinkClick xmlns:r="http://schemas.openxmlformats.org/officeDocument/2006/relationships" r:id="rId4"/>
            </a:rPr>
            <a:t>Le leadership gouvernemental fort de l’</a:t>
          </a:r>
          <a:r>
            <a:rPr lang="fr" sz="1200" b="1" i="0" u="none" kern="1200" baseline="0" dirty="0">
              <a:solidFill>
                <a:schemeClr val="accent1">
                  <a:lumMod val="25000"/>
                  <a:lumOff val="75000"/>
                </a:schemeClr>
              </a:solidFill>
              <a:latin typeface="Arial"/>
              <a:ea typeface="+mn-ea"/>
              <a:cs typeface="+mn-cs"/>
            </a:rPr>
            <a:t>Ouganda</a:t>
          </a:r>
          <a:r>
            <a:rPr lang="fr" sz="1200" b="0" i="0" u="none" kern="1200" baseline="0" dirty="0">
              <a:solidFill>
                <a:schemeClr val="bg1"/>
              </a:solidFill>
              <a:latin typeface="Arial"/>
              <a:ea typeface="+mn-ea"/>
              <a:cs typeface="+mn-cs"/>
            </a:rPr>
            <a:t> et la collaboration avec le secteur privé pour décentraliser les sites de vaccination ont permis à l’Ouganda d’augmenter la couverture vaccinale.</a:t>
          </a:r>
        </a:p>
      </dsp:txBody>
      <dsp:txXfrm rot="10800000">
        <a:off x="1040981" y="1773431"/>
        <a:ext cx="4689152" cy="1129751"/>
      </dsp:txXfrm>
    </dsp:sp>
    <dsp:sp modelId="{E2505A97-C61F-4AEC-B7CB-0B33D74D0143}">
      <dsp:nvSpPr>
        <dsp:cNvPr id="0" name=""/>
        <dsp:cNvSpPr/>
      </dsp:nvSpPr>
      <dsp:spPr>
        <a:xfrm>
          <a:off x="293513" y="1874653"/>
          <a:ext cx="934992" cy="934992"/>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872891" y="3150916"/>
          <a:ext cx="4971590" cy="1337563"/>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41230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AMÉLIORATION DE LA COMMUNICATION ET DE LA COORDINATION AVEC LES NIVEAUX INFRANATIONAUX</a:t>
          </a:r>
        </a:p>
        <a:p>
          <a:pPr marL="0" lvl="0" indent="0" algn="l" defTabSz="533400" rtl="0">
            <a:lnSpc>
              <a:spcPct val="90000"/>
            </a:lnSpc>
            <a:spcBef>
              <a:spcPct val="0"/>
            </a:spcBef>
            <a:spcAft>
              <a:spcPct val="35000"/>
            </a:spcAft>
            <a:buNone/>
          </a:pPr>
          <a:r>
            <a:rPr lang="fr" sz="1200" b="0" i="0" u="none" kern="1200" baseline="0" dirty="0">
              <a:solidFill>
                <a:schemeClr val="accent1">
                  <a:lumMod val="25000"/>
                  <a:lumOff val="75000"/>
                </a:schemeClr>
              </a:solidFill>
              <a:latin typeface="Arial"/>
              <a:ea typeface="+mn-ea"/>
              <a:cs typeface="+mn-cs"/>
              <a:hlinkClick xmlns:r="http://schemas.openxmlformats.org/officeDocument/2006/relationships" r:id="rId6"/>
            </a:rPr>
            <a:t>Le </a:t>
          </a:r>
          <a:r>
            <a:rPr lang="fr" sz="1200" b="1" i="0" u="none" kern="1200" baseline="0" dirty="0">
              <a:solidFill>
                <a:schemeClr val="accent1">
                  <a:lumMod val="25000"/>
                  <a:lumOff val="75000"/>
                </a:schemeClr>
              </a:solidFill>
              <a:latin typeface="Arial"/>
              <a:ea typeface="+mn-ea"/>
              <a:cs typeface="+mn-cs"/>
              <a:hlinkClick xmlns:r="http://schemas.openxmlformats.org/officeDocument/2006/relationships" r:id="rId6"/>
            </a:rPr>
            <a:t>Botswana</a:t>
          </a:r>
          <a:r>
            <a:rPr lang="fr" sz="1200" b="0" i="0" u="none" kern="1200" baseline="0" dirty="0">
              <a:solidFill>
                <a:srgbClr val="FFFFFF"/>
              </a:solidFill>
              <a:latin typeface="Arial"/>
              <a:ea typeface="+mn-ea"/>
              <a:cs typeface="+mn-cs"/>
            </a:rPr>
            <a:t> a créé un Centre national des opérations d’urgence doté de structures représentatives au niveau des districts pour fournir un soutien sur les questions opérationnelles et tactiques, p. ex., en regroupant les transports de différents départements pour soutenir le déploiement</a:t>
          </a:r>
          <a:r>
            <a:rPr lang="ro-RO" sz="1200" b="0" i="0" u="none" kern="1200" baseline="0" dirty="0">
              <a:solidFill>
                <a:srgbClr val="FFFFFF"/>
              </a:solidFill>
              <a:latin typeface="Arial"/>
              <a:ea typeface="+mn-ea"/>
              <a:cs typeface="+mn-cs"/>
            </a:rPr>
            <a:t>.</a:t>
          </a:r>
          <a:endParaRPr lang="fr" sz="1200" b="0" i="0" u="none" kern="1200" baseline="0" dirty="0">
            <a:solidFill>
              <a:srgbClr val="000000"/>
            </a:solidFill>
            <a:latin typeface="Arial"/>
            <a:ea typeface="+mn-ea"/>
            <a:cs typeface="+mn-cs"/>
          </a:endParaRPr>
        </a:p>
      </dsp:txBody>
      <dsp:txXfrm rot="10800000">
        <a:off x="1207282" y="3150916"/>
        <a:ext cx="4637199" cy="1337563"/>
      </dsp:txXfrm>
    </dsp:sp>
    <dsp:sp modelId="{2B8815EE-8E16-4B94-9A43-582FDABEA376}">
      <dsp:nvSpPr>
        <dsp:cNvPr id="0" name=""/>
        <dsp:cNvSpPr/>
      </dsp:nvSpPr>
      <dsp:spPr>
        <a:xfrm>
          <a:off x="308585" y="3352201"/>
          <a:ext cx="934992" cy="934992"/>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42645" y="84310"/>
          <a:ext cx="4971604" cy="122399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STRATÉGIES INNOVANTES POUR CIBLER LES POPULATIONS IMMIGRÉES </a:t>
          </a:r>
        </a:p>
        <a:p>
          <a:pPr marL="0" lvl="0" indent="0" algn="l" defTabSz="533400" rtl="0">
            <a:lnSpc>
              <a:spcPct val="90000"/>
            </a:lnSpc>
            <a:spcBef>
              <a:spcPct val="0"/>
            </a:spcBef>
            <a:spcAft>
              <a:spcPct val="35000"/>
            </a:spcAft>
            <a:buNone/>
          </a:pPr>
          <a:r>
            <a:rPr lang="fr" sz="1200" b="0" i="0" u="none" baseline="0">
              <a:solidFill>
                <a:schemeClr val="tx1"/>
              </a:solidFill>
              <a:hlinkClick xmlns:r="http://schemas.openxmlformats.org/officeDocument/2006/relationships" r:id="rId1"/>
            </a:rPr>
            <a:t>L'</a:t>
          </a:r>
          <a:r>
            <a:rPr lang="fr" sz="1200" b="1" i="0" u="none" baseline="0">
              <a:solidFill>
                <a:schemeClr val="tx1"/>
              </a:solidFill>
              <a:hlinkClick xmlns:r="http://schemas.openxmlformats.org/officeDocument/2006/relationships" r:id="rId1"/>
            </a:rPr>
            <a:t>Afghanistan</a:t>
          </a:r>
          <a:r>
            <a:rPr lang="fr" sz="1200" b="0" i="0" u="none" baseline="0">
              <a:solidFill>
                <a:schemeClr val="tx1"/>
              </a:solidFill>
            </a:rPr>
            <a:t> a utilisé une approche de vaccination systématique centrée sur la mobilité (MoRIA) pour augmenter le taux de vaccination parmi la population migrante.</a:t>
          </a:r>
          <a:endParaRPr lang="fr" sz="1200" b="0" kern="1200">
            <a:solidFill>
              <a:schemeClr val="tx1"/>
            </a:solidFill>
          </a:endParaRPr>
        </a:p>
      </dsp:txBody>
      <dsp:txXfrm rot="10800000">
        <a:off x="948644" y="84310"/>
        <a:ext cx="4665605" cy="1223997"/>
      </dsp:txXfrm>
    </dsp:sp>
    <dsp:sp modelId="{1DE9332B-C20E-4633-995B-D281F5209CC6}">
      <dsp:nvSpPr>
        <dsp:cNvPr id="0" name=""/>
        <dsp:cNvSpPr/>
      </dsp:nvSpPr>
      <dsp:spPr>
        <a:xfrm>
          <a:off x="0" y="75827"/>
          <a:ext cx="1259996" cy="1259996"/>
        </a:xfrm>
        <a:prstGeom prst="ellipse">
          <a:avLst/>
        </a:prstGeom>
        <a:blipFill rotWithShape="1">
          <a:blip xmlns:r="http://schemas.openxmlformats.org/officeDocument/2006/relationships"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642765" y="1608537"/>
          <a:ext cx="4971604" cy="122399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PROGRAMMES MOBILES DE VACCINATION DE PROXIMITÉ </a:t>
          </a:r>
        </a:p>
        <a:p>
          <a:pPr marL="0" lvl="0" indent="0" algn="l" defTabSz="533400" rtl="0">
            <a:lnSpc>
              <a:spcPct val="90000"/>
            </a:lnSpc>
            <a:spcBef>
              <a:spcPct val="0"/>
            </a:spcBef>
            <a:spcAft>
              <a:spcPct val="35000"/>
            </a:spcAft>
            <a:buNone/>
          </a:pPr>
          <a:r>
            <a:rPr lang="fr" sz="1200" b="0" i="0" u="none" baseline="0">
              <a:solidFill>
                <a:schemeClr val="accent2">
                  <a:lumMod val="50000"/>
                </a:schemeClr>
              </a:solidFill>
              <a:hlinkClick xmlns:r="http://schemas.openxmlformats.org/officeDocument/2006/relationships" r:id="rId4">
                <a:extLst>
                  <a:ext uri="{A12FA001-AC4F-418D-AE19-62706E023703}">
                    <ahyp:hlinkClr xmlns:ahyp="http://schemas.microsoft.com/office/drawing/2018/hyperlinkcolor" val="tx"/>
                  </a:ext>
                </a:extLst>
              </a:hlinkClick>
            </a:rPr>
            <a:t>Le </a:t>
          </a:r>
          <a:r>
            <a:rPr lang="fr" sz="1200" b="1" i="0" u="none" baseline="0">
              <a:solidFill>
                <a:schemeClr val="accent2">
                  <a:lumMod val="50000"/>
                </a:schemeClr>
              </a:solidFill>
              <a:hlinkClick xmlns:r="http://schemas.openxmlformats.org/officeDocument/2006/relationships" r:id="rId4">
                <a:extLst>
                  <a:ext uri="{A12FA001-AC4F-418D-AE19-62706E023703}">
                    <ahyp:hlinkClr xmlns:ahyp="http://schemas.microsoft.com/office/drawing/2018/hyperlinkcolor" val="tx"/>
                  </a:ext>
                </a:extLst>
              </a:hlinkClick>
            </a:rPr>
            <a:t>Soudan du Sud</a:t>
          </a:r>
          <a:r>
            <a:rPr lang="fr" sz="1200" b="0" i="0" u="none" baseline="0">
              <a:solidFill>
                <a:schemeClr val="accent2">
                  <a:lumMod val="50000"/>
                </a:schemeClr>
              </a:solidFill>
              <a:hlinkClick xmlns:r="http://schemas.openxmlformats.org/officeDocument/2006/relationships" r:id="rId4">
                <a:extLst>
                  <a:ext uri="{A12FA001-AC4F-418D-AE19-62706E023703}">
                    <ahyp:hlinkClr xmlns:ahyp="http://schemas.microsoft.com/office/drawing/2018/hyperlinkcolor" val="tx"/>
                  </a:ext>
                </a:extLst>
              </a:hlinkClick>
            </a:rPr>
            <a:t> </a:t>
          </a:r>
          <a:r>
            <a:rPr lang="fr" sz="1200" b="0" i="0" u="none" baseline="0">
              <a:solidFill>
                <a:schemeClr val="tx1"/>
              </a:solidFill>
            </a:rPr>
            <a:t>a créé 588 centres de vaccination de proximité dans tout le pays avec le soutien de l'UNICEF, ce qui a porté le taux de vaccination à 86 %.</a:t>
          </a:r>
          <a:endParaRPr lang="fr" sz="1200" kern="1200">
            <a:solidFill>
              <a:schemeClr val="tx1"/>
            </a:solidFill>
          </a:endParaRPr>
        </a:p>
      </dsp:txBody>
      <dsp:txXfrm rot="10800000">
        <a:off x="948764" y="1608537"/>
        <a:ext cx="4665605" cy="1223997"/>
      </dsp:txXfrm>
    </dsp:sp>
    <dsp:sp modelId="{E2505A97-C61F-4AEC-B7CB-0B33D74D0143}">
      <dsp:nvSpPr>
        <dsp:cNvPr id="0" name=""/>
        <dsp:cNvSpPr/>
      </dsp:nvSpPr>
      <dsp:spPr>
        <a:xfrm>
          <a:off x="0" y="1607503"/>
          <a:ext cx="1260475" cy="1260475"/>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642765" y="3216685"/>
          <a:ext cx="4971604" cy="122399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UN PARTENARIAT INTERSECTORIEL RENFORCÉ </a:t>
          </a:r>
        </a:p>
        <a:p>
          <a:pPr marL="0" lvl="0" indent="0" algn="l" defTabSz="533400" rtl="0">
            <a:lnSpc>
              <a:spcPct val="90000"/>
            </a:lnSpc>
            <a:spcBef>
              <a:spcPct val="0"/>
            </a:spcBef>
            <a:spcAft>
              <a:spcPct val="35000"/>
            </a:spcAft>
            <a:buNone/>
          </a:pPr>
          <a:r>
            <a:rPr lang="fr" sz="1200" b="0" i="0" u="none" baseline="0" dirty="0">
              <a:solidFill>
                <a:schemeClr val="tx1"/>
              </a:solidFill>
              <a:hlinkClick xmlns:r="http://schemas.openxmlformats.org/officeDocument/2006/relationships" r:id="rId6"/>
            </a:rPr>
            <a:t>Le </a:t>
          </a:r>
          <a:r>
            <a:rPr lang="fr" sz="1200" b="1" i="0" u="none" baseline="0" dirty="0">
              <a:solidFill>
                <a:schemeClr val="tx1"/>
              </a:solidFill>
              <a:hlinkClick xmlns:r="http://schemas.openxmlformats.org/officeDocument/2006/relationships" r:id="rId6"/>
            </a:rPr>
            <a:t>Burkina Faso</a:t>
          </a:r>
          <a:r>
            <a:rPr lang="fr" sz="1200" b="0" i="0" u="none" baseline="0" dirty="0">
              <a:solidFill>
                <a:schemeClr val="tx1"/>
              </a:solidFill>
              <a:hlinkClick xmlns:r="http://schemas.openxmlformats.org/officeDocument/2006/relationships" r:id="rId6"/>
            </a:rPr>
            <a:t> </a:t>
          </a:r>
          <a:r>
            <a:rPr lang="fr" sz="1200" b="0" i="0" u="none" baseline="0" dirty="0">
              <a:solidFill>
                <a:schemeClr val="tx1"/>
              </a:solidFill>
            </a:rPr>
            <a:t>a renforcé le partenariat intersectoriel par des campagnes intensifiées et une stratégie semi-mobile (ciblant des institutions comme les universités, les lieux de culte et les ambassades) qui ont participé à l’augmentation du pourcentage de vaccination pour atteindre 21 %</a:t>
          </a:r>
          <a:r>
            <a:rPr lang="ro-RO" sz="1200" b="0" i="0" u="none" baseline="0" dirty="0">
              <a:solidFill>
                <a:schemeClr val="tx1"/>
              </a:solidFill>
            </a:rPr>
            <a:t>.</a:t>
          </a:r>
          <a:endParaRPr lang="fr" sz="1200" kern="1200" dirty="0">
            <a:solidFill>
              <a:schemeClr val="tx1"/>
            </a:solidFill>
          </a:endParaRPr>
        </a:p>
      </dsp:txBody>
      <dsp:txXfrm rot="10800000">
        <a:off x="948764" y="3216685"/>
        <a:ext cx="4665605" cy="1223997"/>
      </dsp:txXfrm>
    </dsp:sp>
    <dsp:sp modelId="{2B8815EE-8E16-4B94-9A43-582FDABEA376}">
      <dsp:nvSpPr>
        <dsp:cNvPr id="0" name=""/>
        <dsp:cNvSpPr/>
      </dsp:nvSpPr>
      <dsp:spPr>
        <a:xfrm>
          <a:off x="0" y="3219055"/>
          <a:ext cx="1260475" cy="1260475"/>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23899" y="77085"/>
          <a:ext cx="4971590" cy="103217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8031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CAMPAGNES DE VACCINATION DE MASSE</a:t>
          </a:r>
        </a:p>
        <a:p>
          <a:pPr marL="0" lvl="0" algn="l" defTabSz="533400" rtl="0">
            <a:lnSpc>
              <a:spcPct val="90000"/>
            </a:lnSpc>
            <a:spcBef>
              <a:spcPct val="0"/>
            </a:spcBef>
            <a:spcAft>
              <a:spcPct val="35000"/>
            </a:spcAft>
            <a:buNone/>
          </a:pPr>
          <a:r>
            <a:rPr lang="fr" sz="1200" b="0" i="0" u="none" kern="1200" baseline="0">
              <a:solidFill>
                <a:schemeClr val="tx1"/>
              </a:solidFill>
              <a:hlinkClick xmlns:r="http://schemas.openxmlformats.org/officeDocument/2006/relationships" r:id="rId1"/>
            </a:rPr>
            <a:t>Le</a:t>
          </a:r>
          <a:r>
            <a:rPr lang="fr" sz="1200" b="1" i="0" u="none" kern="1200" baseline="0">
              <a:solidFill>
                <a:schemeClr val="tx1"/>
              </a:solidFill>
              <a:hlinkClick xmlns:r="http://schemas.openxmlformats.org/officeDocument/2006/relationships" r:id="rId1"/>
            </a:rPr>
            <a:t> Tchad</a:t>
          </a:r>
          <a:r>
            <a:rPr lang="fr" sz="1200" b="0" i="0" u="none" kern="1200" baseline="0">
              <a:solidFill>
                <a:schemeClr val="tx1"/>
              </a:solidFill>
            </a:rPr>
            <a:t> a coordonné la planification et l’engagement à tous les niveaux administratifs afin de mettre en œuvre des campagnes de vaccination dans 10 des 23 provinces utilisant le vaccin Janssen à dose unique.</a:t>
          </a:r>
          <a:endParaRPr lang="fr" sz="1200" kern="1200">
            <a:solidFill>
              <a:schemeClr val="tx1"/>
            </a:solidFill>
          </a:endParaRPr>
        </a:p>
      </dsp:txBody>
      <dsp:txXfrm rot="10800000">
        <a:off x="881943" y="77085"/>
        <a:ext cx="4713546" cy="1032175"/>
      </dsp:txXfrm>
    </dsp:sp>
    <dsp:sp modelId="{1DE9332B-C20E-4633-995B-D281F5209CC6}">
      <dsp:nvSpPr>
        <dsp:cNvPr id="0" name=""/>
        <dsp:cNvSpPr/>
      </dsp:nvSpPr>
      <dsp:spPr>
        <a:xfrm>
          <a:off x="113431" y="74650"/>
          <a:ext cx="1057434" cy="105743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079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623899" y="1447030"/>
          <a:ext cx="4971590" cy="136068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8031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ENGAGEMENT COMMUNAUTAIRE PAR LE BIAIS DE PROGRAMMES DE SENSIBILISATION</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Tanzanie </a:t>
          </a:r>
          <a:r>
            <a:rPr lang="fr" sz="1200" b="0" i="0" u="none" kern="1200" baseline="0" dirty="0">
              <a:solidFill>
                <a:schemeClr val="tx1"/>
              </a:solidFill>
            </a:rPr>
            <a:t>a créé l'approche de sensibilisation de </a:t>
          </a:r>
          <a:r>
            <a:rPr lang="fr" sz="1200" b="1" i="1" u="none" kern="1200" baseline="0" dirty="0">
              <a:solidFill>
                <a:schemeClr val="tx1"/>
              </a:solidFill>
            </a:rPr>
            <a:t>Timua Vumbi</a:t>
          </a:r>
          <a:r>
            <a:rPr lang="fr" sz="1200" b="0" i="0" u="none" kern="1200" baseline="0" dirty="0">
              <a:solidFill>
                <a:schemeClr val="tx1"/>
              </a:solidFill>
            </a:rPr>
            <a:t> reposant sur des mesures et des pratiques de reconnaissance des cibles spécifiques ainsi que des points de service communautaire.  Cela a augmenté la couverture à 12 %, soit plus que la moyenne nationale de 5 %.</a:t>
          </a:r>
          <a:endParaRPr lang="fr" sz="1200" kern="1200" dirty="0">
            <a:solidFill>
              <a:schemeClr val="tx1"/>
            </a:solidFill>
          </a:endParaRPr>
        </a:p>
      </dsp:txBody>
      <dsp:txXfrm rot="10800000">
        <a:off x="964070" y="1447030"/>
        <a:ext cx="4631419" cy="1360684"/>
      </dsp:txXfrm>
    </dsp:sp>
    <dsp:sp modelId="{E2505A97-C61F-4AEC-B7CB-0B33D74D0143}">
      <dsp:nvSpPr>
        <dsp:cNvPr id="0" name=""/>
        <dsp:cNvSpPr/>
      </dsp:nvSpPr>
      <dsp:spPr>
        <a:xfrm>
          <a:off x="196146" y="1613882"/>
          <a:ext cx="1057434" cy="105743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chemeClr val="tx2">
              <a:lumMod val="5000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627661" y="3069784"/>
          <a:ext cx="4971590" cy="146705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8031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AMÉLIORER L'ÉQUITÉ ENTRE LES SEXES EN MATIÈRE DE VACCINATION</a:t>
          </a:r>
        </a:p>
        <a:p>
          <a:pPr marL="0" lvl="0" indent="0" algn="l" defTabSz="533400" rtl="0">
            <a:lnSpc>
              <a:spcPct val="90000"/>
            </a:lnSpc>
            <a:spcBef>
              <a:spcPct val="0"/>
            </a:spcBef>
            <a:spcAft>
              <a:spcPct val="35000"/>
            </a:spcAft>
            <a:buNone/>
          </a:pPr>
          <a:r>
            <a:rPr lang="fr" sz="1200" b="1" i="0" u="none" kern="1200" baseline="0" dirty="0">
              <a:solidFill>
                <a:schemeClr val="accent2">
                  <a:lumMod val="50000"/>
                </a:schemeClr>
              </a:solidFill>
              <a:hlinkClick xmlns:r="http://schemas.openxmlformats.org/officeDocument/2006/relationships" r:id="rId5">
                <a:extLst>
                  <a:ext uri="{A12FA001-AC4F-418D-AE19-62706E023703}">
                    <ahyp:hlinkClr xmlns:ahyp="http://schemas.microsoft.com/office/drawing/2018/hyperlinkcolor" val="tx"/>
                  </a:ext>
                </a:extLst>
              </a:hlinkClick>
            </a:rPr>
            <a:t>L'Afghanistan</a:t>
          </a:r>
          <a:r>
            <a:rPr lang="fr" sz="1200" b="1" i="0" u="none" kern="1200" baseline="0" dirty="0">
              <a:solidFill>
                <a:schemeClr val="tx1"/>
              </a:solidFill>
            </a:rPr>
            <a:t> </a:t>
          </a:r>
          <a:r>
            <a:rPr lang="fr" sz="1200" b="0" i="0" u="none" kern="1200" baseline="0" dirty="0">
              <a:solidFill>
                <a:schemeClr val="tx1"/>
              </a:solidFill>
            </a:rPr>
            <a:t>a utilisé une perspective sexospécifique pour comprendre les meilleures pratiques en matière de prestation de services, a mis en place la défense des intérêts politiques pour veiller à </a:t>
          </a:r>
          <a:r>
            <a:rPr lang="fr" sz="1200" b="0" i="0" u="none" kern="1200" baseline="0" dirty="0">
              <a:solidFill>
                <a:schemeClr val="tx1"/>
              </a:solidFill>
              <a:latin typeface="Arial"/>
              <a:ea typeface="Arial"/>
              <a:cs typeface="Arial"/>
              <a:sym typeface="Arial"/>
            </a:rPr>
            <a:t>nommer un nombre adéquat de travailleuses de la santé</a:t>
          </a:r>
          <a:r>
            <a:rPr lang="fr" sz="1200" b="0" i="0" u="none" kern="1200" baseline="0" dirty="0">
              <a:solidFill>
                <a:schemeClr val="tx1"/>
              </a:solidFill>
            </a:rPr>
            <a:t> et a eu recours à du matériel de communication sur mesure pour améliorer la demande et l'adoption de la vaccination</a:t>
          </a:r>
          <a:r>
            <a:rPr lang="fr" sz="1200" b="0" i="0" u="none" kern="1200" baseline="0" dirty="0">
              <a:solidFill>
                <a:schemeClr val="tx1"/>
              </a:solidFill>
              <a:latin typeface="Arial"/>
              <a:ea typeface="Arial"/>
              <a:cs typeface="Arial"/>
              <a:sym typeface="Arial"/>
            </a:rPr>
            <a:t> chez les femmes</a:t>
          </a:r>
          <a:r>
            <a:rPr lang="fr" sz="1200" b="0" i="0" u="none" kern="1200" baseline="0" dirty="0">
              <a:solidFill>
                <a:schemeClr val="tx1"/>
              </a:solidFill>
            </a:rPr>
            <a:t>.</a:t>
          </a:r>
          <a:endParaRPr lang="fr" sz="1200" b="0" kern="1200" dirty="0">
            <a:solidFill>
              <a:srgbClr val="000000"/>
            </a:solidFill>
            <a:latin typeface="Arial"/>
            <a:ea typeface="+mn-ea"/>
            <a:cs typeface="+mn-cs"/>
          </a:endParaRPr>
        </a:p>
      </dsp:txBody>
      <dsp:txXfrm rot="10800000">
        <a:off x="994425" y="3069784"/>
        <a:ext cx="4604826" cy="1467057"/>
      </dsp:txXfrm>
    </dsp:sp>
    <dsp:sp modelId="{2B8815EE-8E16-4B94-9A43-582FDABEA376}">
      <dsp:nvSpPr>
        <dsp:cNvPr id="0" name=""/>
        <dsp:cNvSpPr/>
      </dsp:nvSpPr>
      <dsp:spPr>
        <a:xfrm>
          <a:off x="113431" y="3281799"/>
          <a:ext cx="1057434" cy="1057434"/>
        </a:xfrm>
        <a:prstGeom prst="ellipse">
          <a:avLst/>
        </a:prstGeom>
        <a:blipFill>
          <a:blip xmlns:r="http://schemas.openxmlformats.org/officeDocument/2006/relationships" r:embed="rId6">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a:blipFill>
        <a:ln w="1079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11644" y="57596"/>
          <a:ext cx="4971604" cy="1227768"/>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7262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PROGRAMME DE VACCINATION MOBILE POUR GARANTIR LA LIVRAISON AU DERNIER KILOMÈTRE </a:t>
          </a:r>
        </a:p>
        <a:p>
          <a:pPr marL="0" lvl="0" indent="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1"/>
            </a:rPr>
            <a:t>L’équipe de vaccination de la </a:t>
          </a:r>
          <a:r>
            <a:rPr lang="fr" sz="1200" b="1" i="0" u="none" kern="1200" baseline="0" dirty="0">
              <a:solidFill>
                <a:schemeClr val="tx1"/>
              </a:solidFill>
              <a:hlinkClick xmlns:r="http://schemas.openxmlformats.org/officeDocument/2006/relationships" r:id="rId1"/>
            </a:rPr>
            <a:t>Sierra Leone</a:t>
          </a:r>
          <a:r>
            <a:rPr lang="fr" sz="1200" b="0" i="0" u="none" kern="1200" baseline="0" dirty="0">
              <a:solidFill>
                <a:schemeClr val="tx1"/>
              </a:solidFill>
            </a:rPr>
            <a:t> s’est rendue dans les villages à moto pour assurer l’administration au dernier kilomètre. L’intervention de 48 à 72 heures fut à l’origine d’une augmentation de 27 points de pourcentage des taux de vaccination des adultes</a:t>
          </a:r>
          <a:endParaRPr lang="fr" sz="1200" kern="1200" dirty="0">
            <a:solidFill>
              <a:schemeClr val="tx1"/>
            </a:solidFill>
          </a:endParaRPr>
        </a:p>
      </dsp:txBody>
      <dsp:txXfrm rot="10800000">
        <a:off x="918586" y="57596"/>
        <a:ext cx="4664662" cy="1227768"/>
      </dsp:txXfrm>
    </dsp:sp>
    <dsp:sp modelId="{1DE9332B-C20E-4633-995B-D281F5209CC6}">
      <dsp:nvSpPr>
        <dsp:cNvPr id="0" name=""/>
        <dsp:cNvSpPr/>
      </dsp:nvSpPr>
      <dsp:spPr>
        <a:xfrm>
          <a:off x="105172" y="159190"/>
          <a:ext cx="1040763" cy="104076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a:glow rad="63500">
            <a:schemeClr val="accent5">
              <a:satMod val="175000"/>
              <a:alpha val="40000"/>
            </a:schemeClr>
          </a:glow>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611644" y="1550348"/>
          <a:ext cx="4971604" cy="1460323"/>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7262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FAIRE PROGRESSER LES SERVICES DE VACCINATION AVEC UNE APPROCHE INTÉGRÉE </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Le</a:t>
          </a:r>
          <a:r>
            <a:rPr lang="fr" sz="1200" b="1"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 Liberia</a:t>
          </a:r>
          <a:r>
            <a:rPr lang="fr" sz="1200" b="1" i="0" u="none" kern="1200" baseline="0" dirty="0">
              <a:solidFill>
                <a:schemeClr val="tx1"/>
              </a:solidFill>
            </a:rPr>
            <a:t> </a:t>
          </a:r>
          <a:r>
            <a:rPr lang="fr" sz="1200" b="0" i="0" u="none" kern="1200" baseline="0" dirty="0">
              <a:solidFill>
                <a:schemeClr val="tx1"/>
              </a:solidFill>
            </a:rPr>
            <a:t>a choisi une approche communautaire pour intégrer les tests de dépistage de la COVID-19 à la vaccination et a mis en œuvre une vaccination basée sur les performances avec une supervision décentralisée et robuste.  Cela a conduit à une couverture de 54 % et à une couverture équitable de la vaccination chez les hommes et les femmes. </a:t>
          </a:r>
          <a:endParaRPr lang="fr" sz="1200" kern="1200" dirty="0">
            <a:solidFill>
              <a:schemeClr val="tx1"/>
            </a:solidFill>
          </a:endParaRPr>
        </a:p>
      </dsp:txBody>
      <dsp:txXfrm rot="10800000">
        <a:off x="976725" y="1550348"/>
        <a:ext cx="4606523" cy="1460323"/>
      </dsp:txXfrm>
    </dsp:sp>
    <dsp:sp modelId="{E2505A97-C61F-4AEC-B7CB-0B33D74D0143}">
      <dsp:nvSpPr>
        <dsp:cNvPr id="0" name=""/>
        <dsp:cNvSpPr/>
      </dsp:nvSpPr>
      <dsp:spPr>
        <a:xfrm>
          <a:off x="0" y="1693849"/>
          <a:ext cx="1040763" cy="1111137"/>
        </a:xfrm>
        <a:prstGeom prst="ellipse">
          <a:avLst/>
        </a:prstGeom>
        <a:blipFill>
          <a:blip xmlns:r="http://schemas.openxmlformats.org/officeDocument/2006/relationships"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l="-25000" r="-25000"/>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611644" y="3330607"/>
          <a:ext cx="4971604" cy="1203588"/>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7262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ASSOCIATION DES FOURGONS MOBILES À L'ENGAGEMENT COMMUNAUTAIRE </a:t>
          </a:r>
        </a:p>
        <a:p>
          <a:pPr marL="0" lvl="0" indent="0" algn="l" defTabSz="533400" rtl="0">
            <a:lnSpc>
              <a:spcPct val="90000"/>
            </a:lnSpc>
            <a:spcBef>
              <a:spcPct val="0"/>
            </a:spcBef>
            <a:spcAft>
              <a:spcPct val="35000"/>
            </a:spcAft>
            <a:buNone/>
          </a:pPr>
          <a:r>
            <a:rPr lang="fr" sz="1200" b="1" i="0" u="none" kern="1200" baseline="0" dirty="0">
              <a:solidFill>
                <a:schemeClr val="accent2">
                  <a:lumMod val="50000"/>
                </a:schemeClr>
              </a:solidFill>
              <a:hlinkClick xmlns:r="http://schemas.openxmlformats.org/officeDocument/2006/relationships" r:id="rId6">
                <a:extLst>
                  <a:ext uri="{A12FA001-AC4F-418D-AE19-62706E023703}">
                    <ahyp:hlinkClr xmlns:ahyp="http://schemas.microsoft.com/office/drawing/2018/hyperlinkcolor" val="tx"/>
                  </a:ext>
                </a:extLst>
              </a:hlinkClick>
            </a:rPr>
            <a:t>L'Inde</a:t>
          </a:r>
          <a:r>
            <a:rPr lang="fr" sz="1200" b="1" i="0" u="none" kern="1200" baseline="0" dirty="0">
              <a:solidFill>
                <a:schemeClr val="tx1"/>
              </a:solidFill>
            </a:rPr>
            <a:t> </a:t>
          </a:r>
          <a:r>
            <a:rPr lang="fr" sz="1200" b="0" i="0" u="none" kern="1200" baseline="0" dirty="0">
              <a:solidFill>
                <a:schemeClr val="tx1"/>
              </a:solidFill>
            </a:rPr>
            <a:t>a utilisé des fourgons mobiles combinés à l'engagement communautaire pour promouvoir la demande en ce qui concerne les vaccins et a fourni un soutien pour la livraison au dernier kilomètre dans 15 districts de l'État d'Assam. </a:t>
          </a:r>
        </a:p>
      </dsp:txBody>
      <dsp:txXfrm rot="10800000">
        <a:off x="912541" y="3330607"/>
        <a:ext cx="4670707" cy="1203588"/>
      </dsp:txXfrm>
    </dsp:sp>
    <dsp:sp modelId="{2B8815EE-8E16-4B94-9A43-582FDABEA376}">
      <dsp:nvSpPr>
        <dsp:cNvPr id="0" name=""/>
        <dsp:cNvSpPr/>
      </dsp:nvSpPr>
      <dsp:spPr>
        <a:xfrm>
          <a:off x="0" y="3380927"/>
          <a:ext cx="1040763" cy="1040763"/>
        </a:xfrm>
        <a:prstGeom prst="ellipse">
          <a:avLst/>
        </a:prstGeom>
        <a:blipFill>
          <a:blip xmlns:r="http://schemas.openxmlformats.org/officeDocument/2006/relationships"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777462" y="70252"/>
          <a:ext cx="4971590" cy="129411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12619"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ENGAGEMENT COMMUNAUTAIRE ET DIALOGUES INTERGÉNÉRATIONNELS CIBLANT LES POPULATIONS À HAUT RISQUE </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Tanzanie</a:t>
          </a:r>
          <a:r>
            <a:rPr lang="fr" sz="1200" b="0" i="0" u="none" kern="1200" baseline="0" dirty="0">
              <a:solidFill>
                <a:schemeClr val="accent2">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fr" sz="1200" b="0" i="0" u="none" kern="1200" baseline="0" dirty="0">
              <a:solidFill>
                <a:schemeClr val="tx1"/>
              </a:solidFill>
            </a:rPr>
            <a:t>a soutenu des dialogues intergénérationnels afin d’aider les communautés à accepter des informations correctes concernant les vaccins et à s'engager directement auprès des maisons de retraite et des agents de santé pour les services de sensibilisation.</a:t>
          </a:r>
          <a:endParaRPr lang="fr" sz="1200" kern="1200" dirty="0">
            <a:solidFill>
              <a:schemeClr val="tx1"/>
            </a:solidFill>
          </a:endParaRPr>
        </a:p>
      </dsp:txBody>
      <dsp:txXfrm rot="10800000">
        <a:off x="1100990" y="70252"/>
        <a:ext cx="4648062" cy="1294114"/>
      </dsp:txXfrm>
    </dsp:sp>
    <dsp:sp modelId="{1DE9332B-C20E-4633-995B-D281F5209CC6}">
      <dsp:nvSpPr>
        <dsp:cNvPr id="0" name=""/>
        <dsp:cNvSpPr/>
      </dsp:nvSpPr>
      <dsp:spPr>
        <a:xfrm>
          <a:off x="90396" y="156252"/>
          <a:ext cx="1128554" cy="1128554"/>
        </a:xfrm>
        <a:prstGeom prst="ellipse">
          <a:avLst/>
        </a:prstGeom>
        <a:blipFill>
          <a:blip xmlns:r="http://schemas.openxmlformats.org/officeDocument/2006/relationships" r:embed="rId2">
            <a:duotone>
              <a:prstClr val="black"/>
              <a:schemeClr val="accent5">
                <a:tint val="45000"/>
                <a:satMod val="400000"/>
              </a:schemeClr>
            </a:duotone>
            <a:extLst>
              <a:ext uri="{28A0092B-C50C-407E-A947-70E740481C1C}">
                <a14:useLocalDpi xmlns:a14="http://schemas.microsoft.com/office/drawing/2010/main" val="0"/>
              </a:ext>
            </a:extLst>
          </a:blip>
          <a:srcRect/>
          <a:stretch>
            <a:fillRect l="-26000" r="-26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777462" y="1693832"/>
          <a:ext cx="4971590" cy="116247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12619"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MULTIPLICATION DES SITES DE VACCINATION </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République démocratique du Congo-Kinshasa </a:t>
          </a:r>
          <a:r>
            <a:rPr lang="fr" sz="1200" b="0" i="0" u="none" kern="1200" baseline="0" dirty="0">
              <a:solidFill>
                <a:schemeClr val="tx1"/>
              </a:solidFill>
            </a:rPr>
            <a:t>a veillé à la multiplication des </a:t>
          </a:r>
          <a:r>
            <a:rPr lang="fr" sz="1200" b="1" i="0" u="none" kern="1200" baseline="0" dirty="0">
              <a:solidFill>
                <a:schemeClr val="tx1"/>
              </a:solidFill>
            </a:rPr>
            <a:t>« vaccininodromes »</a:t>
          </a:r>
          <a:r>
            <a:rPr lang="fr" sz="1200" b="0" i="0" u="none" kern="1200" baseline="0" dirty="0">
              <a:solidFill>
                <a:schemeClr val="tx1"/>
              </a:solidFill>
            </a:rPr>
            <a:t> (sites de vaccination de masse) alors que la gestion des demandes des agents de santé communautaires a contribué à accroître le nombre de personnes vaccinées, passant de 516 en mars 2022 à 14 908 en juin 2022</a:t>
          </a:r>
          <a:r>
            <a:rPr lang="ro-RO" sz="1200" b="0" i="0" u="none" kern="1200" baseline="0" dirty="0">
              <a:solidFill>
                <a:schemeClr val="tx1"/>
              </a:solidFill>
            </a:rPr>
            <a:t>.</a:t>
          </a:r>
          <a:endParaRPr lang="fr" sz="1200" b="0" kern="1200" dirty="0">
            <a:solidFill>
              <a:schemeClr val="tx1"/>
            </a:solidFill>
          </a:endParaRPr>
        </a:p>
      </dsp:txBody>
      <dsp:txXfrm rot="10800000">
        <a:off x="1068081" y="1693832"/>
        <a:ext cx="4680971" cy="1162475"/>
      </dsp:txXfrm>
    </dsp:sp>
    <dsp:sp modelId="{E2505A97-C61F-4AEC-B7CB-0B33D74D0143}">
      <dsp:nvSpPr>
        <dsp:cNvPr id="0" name=""/>
        <dsp:cNvSpPr/>
      </dsp:nvSpPr>
      <dsp:spPr>
        <a:xfrm>
          <a:off x="106439" y="1730601"/>
          <a:ext cx="1128554" cy="1128554"/>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778089" y="3136577"/>
          <a:ext cx="4971590" cy="138183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12619"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DIVERSIFICATION DES STRATÉGIES DE PRESTATION DE SERVICES</a:t>
          </a:r>
        </a:p>
        <a:p>
          <a:pPr marL="0" lvl="0" indent="0" algn="l" defTabSz="533400" rtl="0">
            <a:lnSpc>
              <a:spcPct val="90000"/>
            </a:lnSpc>
            <a:spcBef>
              <a:spcPct val="0"/>
            </a:spcBef>
            <a:spcAft>
              <a:spcPct val="35000"/>
            </a:spcAft>
            <a:buNone/>
          </a:pPr>
          <a:r>
            <a:rPr lang="fr" sz="1200" b="0" i="0" u="none" kern="1200" baseline="0" dirty="0">
              <a:solidFill>
                <a:schemeClr val="tx1"/>
              </a:solidFill>
            </a:rPr>
            <a:t>La République de </a:t>
          </a:r>
          <a:r>
            <a:rPr lang="fr" sz="1200" b="1" i="0" u="none" kern="1200" baseline="0" dirty="0">
              <a:solidFill>
                <a:schemeClr val="tx1"/>
              </a:solidFill>
            </a:rPr>
            <a:t>Maurice </a:t>
          </a:r>
          <a:r>
            <a:rPr lang="fr" sz="1200" b="0" i="0" u="none" kern="1200" baseline="0" dirty="0">
              <a:solidFill>
                <a:schemeClr val="tx1"/>
              </a:solidFill>
            </a:rPr>
            <a:t>a réaffecté les ressources existantes, diversifié les méthodes de prestation de services, mené des campagnes de sensibilisation à grande échelle et développé localement une plate-forme de suivi.  Ces efforts ont permis de réduire le gaspillage de vaccins et d'atteindre une couverture de 77 %.  </a:t>
          </a:r>
          <a:endParaRPr lang="fr" sz="1200" b="0" kern="1200" dirty="0">
            <a:solidFill>
              <a:schemeClr val="tx1"/>
            </a:solidFill>
          </a:endParaRPr>
        </a:p>
      </dsp:txBody>
      <dsp:txXfrm rot="10800000">
        <a:off x="1123547" y="3136577"/>
        <a:ext cx="4626132" cy="1381834"/>
      </dsp:txXfrm>
    </dsp:sp>
    <dsp:sp modelId="{2B8815EE-8E16-4B94-9A43-582FDABEA376}">
      <dsp:nvSpPr>
        <dsp:cNvPr id="0" name=""/>
        <dsp:cNvSpPr/>
      </dsp:nvSpPr>
      <dsp:spPr>
        <a:xfrm>
          <a:off x="56441" y="3263218"/>
          <a:ext cx="1128554" cy="1128554"/>
        </a:xfrm>
        <a:prstGeom prst="ellipse">
          <a:avLst/>
        </a:prstGeom>
        <a:blipFill>
          <a:blip xmlns:r="http://schemas.openxmlformats.org/officeDocument/2006/relationships"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l="-40000" r="-40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61045" y="865850"/>
          <a:ext cx="4971604" cy="1224006"/>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5205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UNE « VACCINATION EXPRESS » POUR ADMINISTRER LES VACCINS</a:t>
          </a:r>
        </a:p>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Malawi</a:t>
          </a:r>
          <a:r>
            <a:rPr lang="fr" sz="1200" b="0" i="0" u="none" kern="1200" baseline="0" dirty="0">
              <a:solidFill>
                <a:schemeClr val="tx1"/>
              </a:solidFill>
            </a:rPr>
            <a:t> : Le ministère a réquisitionné des camions et des minibus déployés dans tous les districts du pays pour faciliter la migration des équipes de responsables de la santé dans les collectivités. </a:t>
          </a:r>
        </a:p>
      </dsp:txBody>
      <dsp:txXfrm rot="10800000">
        <a:off x="767046" y="865850"/>
        <a:ext cx="4665603" cy="1224006"/>
      </dsp:txXfrm>
    </dsp:sp>
    <dsp:sp modelId="{1DE9332B-C20E-4633-995B-D281F5209CC6}">
      <dsp:nvSpPr>
        <dsp:cNvPr id="0" name=""/>
        <dsp:cNvSpPr/>
      </dsp:nvSpPr>
      <dsp:spPr>
        <a:xfrm>
          <a:off x="0" y="869675"/>
          <a:ext cx="1224006" cy="1224006"/>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82179" y="2472761"/>
          <a:ext cx="4971604" cy="1224006"/>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5205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STRATÉGIES DE PRESTATION INNOVANTES</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La </a:t>
          </a:r>
          <a:r>
            <a:rPr lang="fr" sz="1200" b="1" i="0" u="none" kern="1200" baseline="0" dirty="0">
              <a:solidFill>
                <a:schemeClr val="accent2">
                  <a:lumMod val="50000"/>
                </a:schemeClr>
              </a:solidFill>
              <a:latin typeface="Arial"/>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Namibie</a:t>
          </a:r>
          <a:r>
            <a:rPr lang="fr" sz="1200" b="1" i="0" u="none" kern="1200" baseline="0" dirty="0">
              <a:solidFill>
                <a:srgbClr val="000000"/>
              </a:solidFill>
              <a:latin typeface="Arial"/>
              <a:ea typeface="+mn-ea"/>
              <a:cs typeface="+mn-cs"/>
            </a:rPr>
            <a:t> </a:t>
          </a:r>
          <a:r>
            <a:rPr lang="fr" sz="1200" b="0" i="0" u="none" kern="1200" baseline="0" dirty="0">
              <a:solidFill>
                <a:srgbClr val="000000"/>
              </a:solidFill>
              <a:latin typeface="Arial"/>
              <a:ea typeface="+mn-ea"/>
              <a:cs typeface="+mn-cs"/>
            </a:rPr>
            <a:t>a utilisé la campagne de vaccination et la vaccination de ferme en ferme pour intensifier la vaccination ; cette dernière stratégie a été utilisée pour réduire les inégalités dans l'adoption entre les zones urbaines et rurales</a:t>
          </a:r>
          <a:r>
            <a:rPr lang="fr" sz="1200" b="0" i="0" u="none" kern="1200" baseline="0" dirty="0">
              <a:solidFill>
                <a:schemeClr val="tx1"/>
              </a:solidFill>
            </a:rPr>
            <a:t>. </a:t>
          </a:r>
          <a:endParaRPr lang="fr" sz="1200" b="0" kern="1200" dirty="0">
            <a:solidFill>
              <a:schemeClr val="tx1"/>
            </a:solidFill>
          </a:endParaRPr>
        </a:p>
      </dsp:txBody>
      <dsp:txXfrm rot="10800000">
        <a:off x="788180" y="2472761"/>
        <a:ext cx="4665603" cy="1224006"/>
      </dsp:txXfrm>
    </dsp:sp>
    <dsp:sp modelId="{E2505A97-C61F-4AEC-B7CB-0B33D74D0143}">
      <dsp:nvSpPr>
        <dsp:cNvPr id="0" name=""/>
        <dsp:cNvSpPr/>
      </dsp:nvSpPr>
      <dsp:spPr>
        <a:xfrm>
          <a:off x="5" y="2472181"/>
          <a:ext cx="1224006" cy="1224006"/>
        </a:xfrm>
        <a:prstGeom prst="ellipse">
          <a:avLst/>
        </a:prstGeom>
        <a:blipFill rotWithShape="1">
          <a:blip xmlns:r="http://schemas.openxmlformats.org/officeDocument/2006/relationships"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452384" y="-2650138"/>
          <a:ext cx="1786006"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dirty="0"/>
            <a:t>La Tanzanie a été confrontée à des défis concernant la demande de vaccins contre la COVID-19 : les dirigeants nationaux étaient ouvertement réticents ; les participants aux études sur les connaissances, attitudes et pratiques (CAP) financées par l’UNICEF ont déclaré qu’on leur faisait croire que les vaccins n’étaient pas bons et qu’ils pouvaient leur nuire. </a:t>
          </a:r>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Au début de l’année 2021, la vaccination contre la COVID-19 et les messages relatifs à l’épidémiologie et à la santé publique n’avaient toujours pas été déployés, ce qui a entraîné une faible perception du risque et une faible demande de vaccins. </a:t>
          </a:r>
        </a:p>
      </dsp:txBody>
      <dsp:txXfrm rot="-5400000">
        <a:off x="1799852" y="89580"/>
        <a:ext cx="7003885" cy="1611634"/>
      </dsp:txXfrm>
    </dsp:sp>
    <dsp:sp modelId="{8C96A032-99E7-4F02-A6B8-1803D52B7956}">
      <dsp:nvSpPr>
        <dsp:cNvPr id="0" name=""/>
        <dsp:cNvSpPr/>
      </dsp:nvSpPr>
      <dsp:spPr>
        <a:xfrm>
          <a:off x="40887" y="107526"/>
          <a:ext cx="1758965" cy="1575740"/>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7808" y="184447"/>
        <a:ext cx="1605123" cy="1421898"/>
      </dsp:txXfrm>
    </dsp:sp>
    <dsp:sp modelId="{26A8BF07-0D8E-4300-9899-C64780806612}">
      <dsp:nvSpPr>
        <dsp:cNvPr id="0" name=""/>
        <dsp:cNvSpPr/>
      </dsp:nvSpPr>
      <dsp:spPr>
        <a:xfrm rot="5400000">
          <a:off x="4481737" y="-814697"/>
          <a:ext cx="1727301"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dirty="0"/>
            <a:t>Bien que le gouvernement ait lancé la vaccination contre la COVID-19 en juin 2021, seulement &lt;8 % de la population avaient terminé la série primaire un an plus tard. </a:t>
          </a:r>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Dans la région la moins performante, c’est-à-dire Manyara, seulement 3,7 % de la population était entièrement vaccinée. </a:t>
          </a:r>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Des études ont montré que la volonté de se faire vacciner avait augmenté chez jusqu’à deux tiers des personnes interrogées, ce qui indique un écart important entre la volonté et l’adoption.</a:t>
          </a:r>
        </a:p>
      </dsp:txBody>
      <dsp:txXfrm rot="-5400000">
        <a:off x="1799852" y="1951508"/>
        <a:ext cx="7006751" cy="1558661"/>
      </dsp:txXfrm>
    </dsp:sp>
    <dsp:sp modelId="{C18FE2B4-240F-4400-B1DA-52196A864594}">
      <dsp:nvSpPr>
        <dsp:cNvPr id="0" name=""/>
        <dsp:cNvSpPr/>
      </dsp:nvSpPr>
      <dsp:spPr>
        <a:xfrm>
          <a:off x="40887" y="1942967"/>
          <a:ext cx="1758965" cy="1575740"/>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7808" y="2019888"/>
        <a:ext cx="1605123" cy="1421898"/>
      </dsp:txXfrm>
    </dsp:sp>
    <dsp:sp modelId="{A3463033-2E55-4A50-B868-0331C39926E2}">
      <dsp:nvSpPr>
        <dsp:cNvPr id="0" name=""/>
        <dsp:cNvSpPr/>
      </dsp:nvSpPr>
      <dsp:spPr>
        <a:xfrm rot="5400000">
          <a:off x="4498434" y="974693"/>
          <a:ext cx="1693908"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endParaRPr lang="fr" sz="1400" kern="1200"/>
        </a:p>
        <a:p>
          <a:pPr marL="114300" lvl="1" indent="-114300" algn="ctr" defTabSz="622300" rtl="0">
            <a:lnSpc>
              <a:spcPct val="90000"/>
            </a:lnSpc>
            <a:spcBef>
              <a:spcPct val="0"/>
            </a:spcBef>
            <a:spcAft>
              <a:spcPts val="600"/>
            </a:spcAft>
            <a:buChar char="•"/>
          </a:pPr>
          <a:r>
            <a:rPr lang="fr" sz="1400" b="0" i="0" u="none" kern="1200" baseline="0" dirty="0"/>
            <a:t>Le gouvernement a attribué aux partenaires des régions pour lesquelles ils élaborent des plans de mise en œuvre au niveau des districts et des conseils et assurent le soutien financier et la supervision formative pendant les séances de formation et de vaccination. </a:t>
          </a:r>
          <a:endParaRPr lang="fr" sz="1400" kern="1200" dirty="0"/>
        </a:p>
        <a:p>
          <a:pPr marL="114300" lvl="1" indent="-114300" algn="ctr" defTabSz="622300" rtl="0">
            <a:lnSpc>
              <a:spcPct val="90000"/>
            </a:lnSpc>
            <a:spcBef>
              <a:spcPct val="0"/>
            </a:spcBef>
            <a:spcAft>
              <a:spcPts val="600"/>
            </a:spcAft>
            <a:buChar char="•"/>
          </a:pPr>
          <a:r>
            <a:rPr lang="fr" sz="1400" b="0" i="0" u="none" kern="1200" baseline="0" dirty="0"/>
            <a:t> Une cartographie des partenaires a été réalisée, et les rôles ont été attribués aux trois principaux partenaires (OMS, CHAI, Jhpiego) pour une campagne de vaccination de 4 jours en juin 2022 ; l’OMS a assuré la coordination et offert un soutien à la logistique, Jhpiego a engagé les dirigeants politiques et communautaires, et CHAI a appuyé la formation.  </a:t>
          </a:r>
          <a:endParaRPr lang="fr" sz="1400" kern="1200" dirty="0"/>
        </a:p>
        <a:p>
          <a:pPr marL="114300" lvl="1" indent="-114300" algn="ctr" defTabSz="622300" rtl="0">
            <a:lnSpc>
              <a:spcPct val="90000"/>
            </a:lnSpc>
            <a:spcBef>
              <a:spcPct val="0"/>
            </a:spcBef>
            <a:spcAft>
              <a:spcPct val="15000"/>
            </a:spcAft>
            <a:buChar char="•"/>
          </a:pPr>
          <a:endParaRPr lang="fr" sz="1400" kern="1200"/>
        </a:p>
      </dsp:txBody>
      <dsp:txXfrm rot="-5400000">
        <a:off x="1799853" y="3755964"/>
        <a:ext cx="7008381" cy="1528528"/>
      </dsp:txXfrm>
    </dsp:sp>
    <dsp:sp modelId="{80F46D1E-8939-4D69-BDE1-B1C16F3C74E8}">
      <dsp:nvSpPr>
        <dsp:cNvPr id="0" name=""/>
        <dsp:cNvSpPr/>
      </dsp:nvSpPr>
      <dsp:spPr>
        <a:xfrm>
          <a:off x="40887" y="3732359"/>
          <a:ext cx="1758965" cy="1575740"/>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7808" y="3809280"/>
        <a:ext cx="1605123" cy="142189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97118" y="-2735130"/>
          <a:ext cx="129825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Malgré le lancement de la vaccination contre la COVID-19 en juin 2021, au début de l’année 2022, seulement 0,9 % de la population du pays était entièrement vaccinée et seulement 26 % des doses disponibles avaient été administrées.</a:t>
          </a:r>
        </a:p>
      </dsp:txBody>
      <dsp:txXfrm rot="-5400000">
        <a:off x="1797246" y="228118"/>
        <a:ext cx="7034627" cy="1171507"/>
      </dsp:txXfrm>
    </dsp:sp>
    <dsp:sp modelId="{8C96A032-99E7-4F02-A6B8-1803D52B7956}">
      <dsp:nvSpPr>
        <dsp:cNvPr id="0" name=""/>
        <dsp:cNvSpPr/>
      </dsp:nvSpPr>
      <dsp:spPr>
        <a:xfrm>
          <a:off x="36561" y="2458"/>
          <a:ext cx="1760685" cy="1622824"/>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5781" y="81678"/>
        <a:ext cx="1602245" cy="1464384"/>
      </dsp:txXfrm>
    </dsp:sp>
    <dsp:sp modelId="{26A8BF07-0D8E-4300-9899-C64780806612}">
      <dsp:nvSpPr>
        <dsp:cNvPr id="0" name=""/>
        <dsp:cNvSpPr/>
      </dsp:nvSpPr>
      <dsp:spPr>
        <a:xfrm rot="5400000">
          <a:off x="4697118" y="-1031164"/>
          <a:ext cx="129825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Faible prestation de services avec seulement 72 % des sites de vaccination fonctionnels.</a:t>
          </a:r>
        </a:p>
        <a:p>
          <a:pPr marL="114300" lvl="1" indent="-114300" algn="ctr" defTabSz="622300" rtl="0">
            <a:lnSpc>
              <a:spcPct val="90000"/>
            </a:lnSpc>
            <a:spcBef>
              <a:spcPct val="0"/>
            </a:spcBef>
            <a:spcAft>
              <a:spcPct val="15000"/>
            </a:spcAft>
            <a:buChar char="•"/>
          </a:pPr>
          <a:r>
            <a:rPr lang="fr" sz="1400" b="0" i="0" u="none" kern="1200" baseline="0" dirty="0"/>
            <a:t>Faible demande de vaccins due à la mésinformation et à une faible perception du risque</a:t>
          </a:r>
          <a:r>
            <a:rPr lang="ro-RO" sz="1400" b="0" i="0" u="none" kern="1200" baseline="0" dirty="0"/>
            <a:t>.</a:t>
          </a:r>
          <a:endParaRPr lang="fr" sz="1400" b="0" i="0" u="none" kern="1200" baseline="0" dirty="0"/>
        </a:p>
      </dsp:txBody>
      <dsp:txXfrm rot="-5400000">
        <a:off x="1797246" y="1932084"/>
        <a:ext cx="7034627" cy="1171507"/>
      </dsp:txXfrm>
    </dsp:sp>
    <dsp:sp modelId="{C18FE2B4-240F-4400-B1DA-52196A864594}">
      <dsp:nvSpPr>
        <dsp:cNvPr id="0" name=""/>
        <dsp:cNvSpPr/>
      </dsp:nvSpPr>
      <dsp:spPr>
        <a:xfrm>
          <a:off x="36561" y="1706424"/>
          <a:ext cx="1760685" cy="1622824"/>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5781" y="1785644"/>
        <a:ext cx="1602245" cy="1464384"/>
      </dsp:txXfrm>
    </dsp:sp>
    <dsp:sp modelId="{A3463033-2E55-4A50-B868-0331C39926E2}">
      <dsp:nvSpPr>
        <dsp:cNvPr id="0" name=""/>
        <dsp:cNvSpPr/>
      </dsp:nvSpPr>
      <dsp:spPr>
        <a:xfrm rot="5400000">
          <a:off x="4605980" y="672801"/>
          <a:ext cx="1480535"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Mise à jour du Plan national de déploiement et de vaccination et des micro-plans pour relever les défis locaux</a:t>
          </a:r>
          <a:r>
            <a:rPr lang="ro-RO" sz="1400" b="0" i="0" u="none" kern="1200" baseline="0" dirty="0"/>
            <a:t>.</a:t>
          </a:r>
          <a:endParaRPr lang="fr" sz="1400" b="0" i="0" u="none" kern="1200" baseline="0" dirty="0"/>
        </a:p>
        <a:p>
          <a:pPr marL="114300" lvl="1" indent="-114300" algn="ctr" defTabSz="622300" rtl="0">
            <a:lnSpc>
              <a:spcPct val="90000"/>
            </a:lnSpc>
            <a:spcBef>
              <a:spcPct val="0"/>
            </a:spcBef>
            <a:spcAft>
              <a:spcPct val="15000"/>
            </a:spcAft>
            <a:buChar char="•"/>
          </a:pPr>
          <a:r>
            <a:rPr lang="fr" sz="1400" b="0" i="0" u="none" kern="1200" baseline="0"/>
            <a:t>Coordination de la planification et de l'engagement à tous les niveaux administratifs afin de mettre en œuvre des campagnes de vaccination dans 10 des 23 provinces utilisant le vaccin Janssen à dose unique.</a:t>
          </a:r>
        </a:p>
        <a:p>
          <a:pPr marL="114300" lvl="1" indent="-114300" algn="ctr" defTabSz="622300" rtl="0">
            <a:lnSpc>
              <a:spcPct val="90000"/>
            </a:lnSpc>
            <a:spcBef>
              <a:spcPct val="0"/>
            </a:spcBef>
            <a:spcAft>
              <a:spcPct val="15000"/>
            </a:spcAft>
            <a:buChar char="•"/>
          </a:pPr>
          <a:r>
            <a:rPr lang="fr" sz="1400" b="0" i="0" u="none" kern="1200" baseline="0"/>
            <a:t>Surveillance étroite par les comités de coordination provinciaux et de district</a:t>
          </a:r>
        </a:p>
        <a:p>
          <a:pPr marL="114300" lvl="1" indent="-114300" algn="ctr" defTabSz="622300" rtl="0">
            <a:lnSpc>
              <a:spcPct val="90000"/>
            </a:lnSpc>
            <a:spcBef>
              <a:spcPct val="0"/>
            </a:spcBef>
            <a:spcAft>
              <a:spcPct val="15000"/>
            </a:spcAft>
            <a:buChar char="•"/>
          </a:pPr>
          <a:r>
            <a:rPr lang="fr" sz="1400" b="0" i="0" u="none" kern="1200" baseline="0" dirty="0"/>
            <a:t>Réunions de sensibilisation à tous les niveaux administratifs</a:t>
          </a:r>
        </a:p>
      </dsp:txBody>
      <dsp:txXfrm rot="-5400000">
        <a:off x="1797246" y="3553809"/>
        <a:ext cx="7025729" cy="1335987"/>
      </dsp:txXfrm>
    </dsp:sp>
    <dsp:sp modelId="{80F46D1E-8939-4D69-BDE1-B1C16F3C74E8}">
      <dsp:nvSpPr>
        <dsp:cNvPr id="0" name=""/>
        <dsp:cNvSpPr/>
      </dsp:nvSpPr>
      <dsp:spPr>
        <a:xfrm>
          <a:off x="36561" y="3410390"/>
          <a:ext cx="1760685" cy="1622824"/>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5781" y="3489610"/>
        <a:ext cx="1602245" cy="14643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La Tanzanie n'a lancé sa couverture vaccinale contre la COVID-19 qu'en juillet 2021 et le déploiement de la vaccination a été lent et n'est pas en voie la couverture cible de 70 %</a:t>
          </a:r>
          <a:r>
            <a:rPr lang="ro-RO" sz="1400" b="0" i="0" u="none" kern="1200" baseline="0" dirty="0"/>
            <a:t>.</a:t>
          </a:r>
          <a:endParaRPr lang="fr" sz="1400" b="0" i="0" u="none" kern="1200" baseline="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 ministère de la Santé, du développement communautaire, de la parité hommes-femmes, des personnes âgées et des enfants a encouragé les autorités régionales et de district à adopter des approches novatrices pour accroître la vaccination</a:t>
          </a:r>
          <a:r>
            <a:rPr lang="ro-RO" sz="1400" b="0" i="0" u="none" kern="1200" baseline="0" dirty="0"/>
            <a:t>.</a:t>
          </a:r>
          <a:endParaRPr lang="fr" sz="1400" b="0" i="0" u="none" kern="1200" baseline="0" dirty="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Malgré la mise à disposition des vaccins, l'utilisation des vaccins est restée faible.</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L’approche </a:t>
          </a:r>
          <a:r>
            <a:rPr lang="fr" sz="1400" b="1" i="1" u="none" kern="1200" baseline="0"/>
            <a:t>Tirua Vumbi </a:t>
          </a:r>
          <a:r>
            <a:rPr lang="fr" sz="1400" b="0" i="0" u="none" kern="1200" baseline="0"/>
            <a:t>a mis au défi les agents de santé de la région tanzanienne de Ruvuma de se rendre dans des communautés et des lieux qui ne sont pas aussi pratiques, soignés et bien entretenus que les établissements de santé, de « </a:t>
          </a:r>
          <a:r>
            <a:rPr lang="fr" sz="1400" b="0" i="1" u="none" kern="1200" baseline="0"/>
            <a:t>se salir les mains » </a:t>
          </a:r>
          <a:r>
            <a:rPr lang="fr" sz="1400" b="0" i="0" u="none" kern="1200" baseline="0"/>
            <a:t>pour vacciner la population.</a:t>
          </a:r>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None/>
          </a:pPr>
          <a:r>
            <a:rPr lang="fr" sz="1400" b="0" i="0" u="none" kern="1200" baseline="0"/>
            <a:t>L'approche </a:t>
          </a:r>
          <a:r>
            <a:rPr lang="fr" sz="1400" b="1" i="1" u="none" kern="1200" baseline="0"/>
            <a:t>Timua Vumbi</a:t>
          </a:r>
          <a:r>
            <a:rPr lang="fr" sz="1400" b="0" i="0" u="none" kern="1200" baseline="0"/>
            <a:t> a été créée de sorte que :</a:t>
          </a:r>
        </a:p>
        <a:p>
          <a:pPr marL="228600" lvl="2" indent="-114300" algn="ctr" defTabSz="622300" rtl="0">
            <a:lnSpc>
              <a:spcPct val="90000"/>
            </a:lnSpc>
            <a:spcBef>
              <a:spcPct val="0"/>
            </a:spcBef>
            <a:spcAft>
              <a:spcPct val="15000"/>
            </a:spcAft>
            <a:buChar char="•"/>
          </a:pPr>
          <a:r>
            <a:rPr lang="fr" sz="1400" b="0" i="0" u="none" kern="1200" baseline="0" dirty="0"/>
            <a:t> </a:t>
          </a:r>
          <a:r>
            <a:rPr lang="fr" sz="1300" b="0" i="0" u="none" kern="1200" baseline="0" dirty="0"/>
            <a:t>Tous les gestionnaires de district ont reçu des objectifs par district de 500 ou 1 000 vaccinations par jour en fonction des populations du district.</a:t>
          </a:r>
        </a:p>
        <a:p>
          <a:pPr marL="228600" lvl="2" indent="-114300" algn="ctr" defTabSz="577850" rtl="0">
            <a:lnSpc>
              <a:spcPct val="90000"/>
            </a:lnSpc>
            <a:spcBef>
              <a:spcPct val="0"/>
            </a:spcBef>
            <a:spcAft>
              <a:spcPct val="15000"/>
            </a:spcAft>
            <a:buChar char="•"/>
          </a:pPr>
          <a:r>
            <a:rPr lang="fr" sz="1300" b="0" i="0" u="none" kern="1200" baseline="0"/>
            <a:t>Les dirigeants communautaires et les travailleurs de la santé ont été distingués publiquement et ont reçu des lettres de reconnaissance pour leurs performances.</a:t>
          </a:r>
        </a:p>
        <a:p>
          <a:pPr marL="228600" lvl="2" indent="-114300" algn="ctr" defTabSz="577850" rtl="0">
            <a:lnSpc>
              <a:spcPct val="90000"/>
            </a:lnSpc>
            <a:spcBef>
              <a:spcPct val="0"/>
            </a:spcBef>
            <a:spcAft>
              <a:spcPct val="15000"/>
            </a:spcAft>
            <a:buChar char="•"/>
          </a:pPr>
          <a:r>
            <a:rPr lang="fr" sz="1300" b="0" i="0" u="none" kern="1200" baseline="0"/>
            <a:t>La vaccination a été effectuée dans les établissements de santé et par le biais de points de service de proximité identifiés par la communauté pour améliorer l'accès.</a:t>
          </a:r>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704532" y="-2746522"/>
          <a:ext cx="128343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23 février 2021, l'Afghanistan a lancé la vaccination contre la COVID-19</a:t>
          </a:r>
          <a:r>
            <a:rPr lang="fr" sz="1400" b="0" i="0" u="none" kern="1200" baseline="0">
              <a:latin typeface="Arial"/>
              <a:ea typeface="Arial"/>
              <a:cs typeface="Arial"/>
              <a:sym typeface="Arial"/>
            </a:rPr>
            <a:t>.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L'adoption au cours des phases initiales a été lente ; tandis que la couverture s'est améliorée au second semestre de l’année 2021, jusqu’en décembre 2021, seulement 10 % de la population avait reçu la première série de vaccins.</a:t>
          </a:r>
        </a:p>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dsp:txBody>
      <dsp:txXfrm rot="-5400000">
        <a:off x="1797246" y="223416"/>
        <a:ext cx="7035351" cy="1158127"/>
      </dsp:txXfrm>
    </dsp:sp>
    <dsp:sp modelId="{8C96A032-99E7-4F02-A6B8-1803D52B7956}">
      <dsp:nvSpPr>
        <dsp:cNvPr id="0" name=""/>
        <dsp:cNvSpPr/>
      </dsp:nvSpPr>
      <dsp:spPr>
        <a:xfrm>
          <a:off x="36561" y="335"/>
          <a:ext cx="1760685" cy="160428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4876" y="78650"/>
        <a:ext cx="1604055" cy="1447658"/>
      </dsp:txXfrm>
    </dsp:sp>
    <dsp:sp modelId="{26A8BF07-0D8E-4300-9899-C64780806612}">
      <dsp:nvSpPr>
        <dsp:cNvPr id="0" name=""/>
        <dsp:cNvSpPr/>
      </dsp:nvSpPr>
      <dsp:spPr>
        <a:xfrm rot="5400000">
          <a:off x="4704532" y="-1062018"/>
          <a:ext cx="128343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pourcentage de doses de vaccin contre la COVID-19 administrées aux femmes était de seulement 41 % en août 2021.</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Avec le changement de régime, l’accès des femmes aux services publics a diminué de manière significative, avec le risque d’inégalité croissante entre les sexes dans la couverture vaccinale contre la COVID-19.</a:t>
          </a:r>
        </a:p>
      </dsp:txBody>
      <dsp:txXfrm rot="-5400000">
        <a:off x="1797246" y="1907920"/>
        <a:ext cx="7035351" cy="1158127"/>
      </dsp:txXfrm>
    </dsp:sp>
    <dsp:sp modelId="{C18FE2B4-240F-4400-B1DA-52196A864594}">
      <dsp:nvSpPr>
        <dsp:cNvPr id="0" name=""/>
        <dsp:cNvSpPr/>
      </dsp:nvSpPr>
      <dsp:spPr>
        <a:xfrm>
          <a:off x="36561" y="1684838"/>
          <a:ext cx="1760685" cy="160428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4876" y="1763153"/>
        <a:ext cx="1604055" cy="1447658"/>
      </dsp:txXfrm>
    </dsp:sp>
    <dsp:sp modelId="{A3463033-2E55-4A50-B868-0331C39926E2}">
      <dsp:nvSpPr>
        <dsp:cNvPr id="0" name=""/>
        <dsp:cNvSpPr/>
      </dsp:nvSpPr>
      <dsp:spPr>
        <a:xfrm rot="5400000">
          <a:off x="4418295" y="746573"/>
          <a:ext cx="1845535"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Utiliser la perspective sexospécifique pour comprendre les meilleures pratiques et les défis à relever en matière de prestation de services et de collecte et d'analyse des données sur la vaccination.</a:t>
          </a:r>
        </a:p>
        <a:p>
          <a:pPr marL="114300" lvl="1" indent="-114300" algn="ctr" defTabSz="622300" rtl="0">
            <a:lnSpc>
              <a:spcPct val="90000"/>
            </a:lnSpc>
            <a:spcBef>
              <a:spcPct val="0"/>
            </a:spcBef>
            <a:spcAft>
              <a:spcPct val="15000"/>
            </a:spcAft>
            <a:buChar char="•"/>
          </a:pPr>
          <a:r>
            <a:rPr lang="fr" sz="1400" b="0" i="0" u="none" kern="1200" baseline="0"/>
            <a:t>Plaidoyer politique pour assurer la nomination d’un nombre suffisant de travailleuses de la santé afin d’améliorer l’accès pour les femmes.</a:t>
          </a:r>
        </a:p>
        <a:p>
          <a:pPr marL="114300" lvl="1" indent="-114300" algn="ctr" defTabSz="622300" rtl="0">
            <a:lnSpc>
              <a:spcPct val="90000"/>
            </a:lnSpc>
            <a:spcBef>
              <a:spcPct val="0"/>
            </a:spcBef>
            <a:spcAft>
              <a:spcPct val="15000"/>
            </a:spcAft>
            <a:buChar char="•"/>
          </a:pPr>
          <a:r>
            <a:rPr lang="fr" sz="1400" b="0" i="0" u="none" kern="1200" baseline="0"/>
            <a:t>Matériel de communication sur mesure pour améliorer la demande et l'adoption chez les femmes.</a:t>
          </a:r>
        </a:p>
        <a:p>
          <a:pPr marL="114300" lvl="1" indent="-114300" algn="ctr" defTabSz="622300" rtl="0">
            <a:lnSpc>
              <a:spcPct val="90000"/>
            </a:lnSpc>
            <a:spcBef>
              <a:spcPct val="0"/>
            </a:spcBef>
            <a:spcAft>
              <a:spcPct val="15000"/>
            </a:spcAft>
            <a:buChar char="•"/>
          </a:pPr>
          <a:r>
            <a:rPr lang="fr" sz="1400" b="0" i="0" u="none" kern="1200" baseline="0"/>
            <a:t>Collecte, analyse et utilisation de données ventilées par sexe pour suivre les progrès et prendre des mesures correctives.</a:t>
          </a:r>
        </a:p>
      </dsp:txBody>
      <dsp:txXfrm rot="-5400000">
        <a:off x="1795527" y="3459433"/>
        <a:ext cx="7000979" cy="1665351"/>
      </dsp:txXfrm>
    </dsp:sp>
    <dsp:sp modelId="{80F46D1E-8939-4D69-BDE1-B1C16F3C74E8}">
      <dsp:nvSpPr>
        <dsp:cNvPr id="0" name=""/>
        <dsp:cNvSpPr/>
      </dsp:nvSpPr>
      <dsp:spPr>
        <a:xfrm>
          <a:off x="36561" y="3489964"/>
          <a:ext cx="1758965" cy="160428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4876" y="3568279"/>
        <a:ext cx="1602335" cy="144765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Malgré une forte acceptation du vaccin (88 % des individus déclarent être prêts à se faire vacciner si le vaccin est disponible), seulement 20 % de la population éligible a été entièrement vaccinée et seulement 6 % dans les zones rurales.</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défis de l’administration au dernier kilomètre.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Même si les vaccins étaient disponibles dans les cliniques, 3 heures en moyenne sont nécessaires pour se rendre à un centre de vaccination dans chaque sens et cela coûte jusqu’à 6,50 dollars par voyage.</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Partenariat entre le ministère de la Santé de la Sierra Leone, le Centre international de croissance (IGC), et les universités de Wageningen et Yale pour évaluer une stratégie utilisant des équipes mobiles de vaccination pour visiter des villages à moto</a:t>
          </a:r>
          <a:r>
            <a:rPr lang="ro-RO" sz="1400" b="0" i="0" u="none" kern="1200" baseline="0" dirty="0"/>
            <a:t>.</a:t>
          </a:r>
          <a:endParaRPr lang="fr" sz="1400" kern="120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33645" y="151834"/>
          <a:ext cx="4971604" cy="1260475"/>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ASSURER UN FINANCEMENT ADÉQUAT</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1"/>
            </a:rPr>
            <a:t>Bolivie</a:t>
          </a:r>
          <a:r>
            <a:rPr lang="fr" sz="1200" b="0" i="0" u="none" kern="1200" baseline="0" dirty="0">
              <a:solidFill>
                <a:schemeClr val="accent1">
                  <a:lumMod val="25000"/>
                  <a:lumOff val="75000"/>
                </a:schemeClr>
              </a:solidFill>
            </a:rPr>
            <a:t> :</a:t>
          </a:r>
          <a:r>
            <a:rPr lang="fr" sz="1200" b="0" i="0" u="none" kern="1200" baseline="0" dirty="0">
              <a:solidFill>
                <a:schemeClr val="bg1"/>
              </a:solidFill>
            </a:rPr>
            <a:t> Le bureau ministériel a mobilisé des ressources pour assurer la mise à disposition de ressources financières adéquates en vue de la mise en œuvre des activités prévues et a mis en place des mesures strictes afin d’optimiser l’utilisation des fond</a:t>
          </a:r>
          <a:r>
            <a:rPr lang="ro-RO" sz="1200" b="0" i="0" u="none" kern="1200" baseline="0" dirty="0">
              <a:solidFill>
                <a:schemeClr val="bg1"/>
              </a:solidFill>
            </a:rPr>
            <a:t>s.</a:t>
          </a:r>
          <a:endParaRPr lang="fr" sz="1200" b="0" i="0" u="none" kern="1200" baseline="0" dirty="0">
            <a:solidFill>
              <a:schemeClr val="tx1"/>
            </a:solidFill>
          </a:endParaRPr>
        </a:p>
      </dsp:txBody>
      <dsp:txXfrm rot="10800000">
        <a:off x="948764" y="151834"/>
        <a:ext cx="4656485" cy="1260475"/>
      </dsp:txXfrm>
    </dsp:sp>
    <dsp:sp modelId="{1DE9332B-C20E-4633-995B-D281F5209CC6}">
      <dsp:nvSpPr>
        <dsp:cNvPr id="0" name=""/>
        <dsp:cNvSpPr/>
      </dsp:nvSpPr>
      <dsp:spPr>
        <a:xfrm>
          <a:off x="1" y="179589"/>
          <a:ext cx="1223997" cy="1223997"/>
        </a:xfrm>
        <a:prstGeom prst="ellipse">
          <a:avLst/>
        </a:prstGeom>
        <a:blipFill rotWithShape="1">
          <a:blip xmlns:r="http://schemas.openxmlformats.org/officeDocument/2006/relationships" r:embed="rId2">
            <a:duotone>
              <a:schemeClr val="accent1">
                <a:shade val="45000"/>
                <a:satMod val="135000"/>
              </a:schemeClr>
              <a:prstClr val="white"/>
            </a:duotone>
            <a:extLst>
              <a:ext uri="{BEBA8EAE-BF5A-486C-A8C5-ECC9F3942E4B}">
                <a14:imgProps xmlns:a14="http://schemas.microsoft.com/office/drawing/2010/main">
                  <a14:imgLayer r:embed="rId3">
                    <a14:imgEffect>
                      <a14:artisticPhotocopy/>
                    </a14:imgEffect>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a:stretch>
            <a:fillRect t="-2000" b="-2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642765" y="1704887"/>
          <a:ext cx="4971604" cy="1260475"/>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LEADERSHIP EXEMPLAIRE ET SOLIDARITÉ INTERSECTORIELLE</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4"/>
            </a:rPr>
            <a:t>Bhoutan</a:t>
          </a:r>
          <a:r>
            <a:rPr lang="fr" sz="1200" b="0" i="0" u="none" kern="1200" baseline="0" dirty="0">
              <a:solidFill>
                <a:schemeClr val="accent1">
                  <a:lumMod val="25000"/>
                  <a:lumOff val="75000"/>
                </a:schemeClr>
              </a:solidFill>
            </a:rPr>
            <a:t> :</a:t>
          </a:r>
          <a:r>
            <a:rPr lang="fr" sz="1200" b="0" i="0" u="none" kern="1200" baseline="0" dirty="0">
              <a:solidFill>
                <a:schemeClr val="bg1"/>
              </a:solidFill>
            </a:rPr>
            <a:t> le leadership exemplaire du plus haut niveau et la solidarité des différents secteurs au niveau central et au niveau du district ont contribué au succès de la campagne de vaccination contre la COVID-19. </a:t>
          </a:r>
        </a:p>
        <a:p>
          <a:pPr marL="0" lvl="0" indent="0" algn="l" defTabSz="533400" rtl="0">
            <a:lnSpc>
              <a:spcPct val="90000"/>
            </a:lnSpc>
            <a:spcBef>
              <a:spcPct val="0"/>
            </a:spcBef>
            <a:spcAft>
              <a:spcPct val="35000"/>
            </a:spcAft>
            <a:buNone/>
          </a:pPr>
          <a:endParaRPr lang="fr" sz="1200" kern="1200" dirty="0">
            <a:solidFill>
              <a:schemeClr val="tx1"/>
            </a:solidFill>
          </a:endParaRPr>
        </a:p>
      </dsp:txBody>
      <dsp:txXfrm rot="10800000">
        <a:off x="957884" y="1704887"/>
        <a:ext cx="4656485" cy="1260475"/>
      </dsp:txXfrm>
    </dsp:sp>
    <dsp:sp modelId="{E2505A97-C61F-4AEC-B7CB-0B33D74D0143}">
      <dsp:nvSpPr>
        <dsp:cNvPr id="0" name=""/>
        <dsp:cNvSpPr/>
      </dsp:nvSpPr>
      <dsp:spPr>
        <a:xfrm>
          <a:off x="0" y="1704887"/>
          <a:ext cx="1260475" cy="1260475"/>
        </a:xfrm>
        <a:prstGeom prst="ellipse">
          <a:avLst/>
        </a:prstGeom>
        <a:blipFill rotWithShape="1">
          <a:blip xmlns:r="http://schemas.openxmlformats.org/officeDocument/2006/relationships"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642765" y="3274919"/>
          <a:ext cx="4971604" cy="1260475"/>
        </a:xfrm>
        <a:prstGeom prst="homePlate">
          <a:avLst/>
        </a:prstGeom>
        <a:solidFill>
          <a:schemeClr val="accent4"/>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STRUCTURES DE GOUVERNANCE ET DE COORDINATION NATIONALES CLAIRES</a:t>
          </a:r>
        </a:p>
        <a:p>
          <a:pPr marL="0" lvl="0" indent="0" algn="l" defTabSz="533400" rtl="0">
            <a:lnSpc>
              <a:spcPct val="90000"/>
            </a:lnSpc>
            <a:spcBef>
              <a:spcPct val="0"/>
            </a:spcBef>
            <a:spcAft>
              <a:spcPct val="35000"/>
            </a:spcAft>
            <a:buNone/>
          </a:pPr>
          <a:r>
            <a:rPr lang="fr" sz="1200" b="1" i="0" u="none" kern="1200" baseline="0" dirty="0">
              <a:solidFill>
                <a:schemeClr val="accent1">
                  <a:lumMod val="25000"/>
                  <a:lumOff val="75000"/>
                </a:schemeClr>
              </a:solidFill>
              <a:hlinkClick xmlns:r="http://schemas.openxmlformats.org/officeDocument/2006/relationships" r:id="rId7"/>
            </a:rPr>
            <a:t>Ghana </a:t>
          </a:r>
          <a:r>
            <a:rPr lang="fr" sz="1200" b="0" i="0" u="none" kern="1200" baseline="0" dirty="0">
              <a:solidFill>
                <a:schemeClr val="accent1">
                  <a:lumMod val="25000"/>
                  <a:lumOff val="75000"/>
                </a:schemeClr>
              </a:solidFill>
              <a:hlinkClick xmlns:r="http://schemas.openxmlformats.org/officeDocument/2006/relationships" r:id="rId7"/>
            </a:rPr>
            <a:t>:</a:t>
          </a:r>
          <a:r>
            <a:rPr lang="fr" sz="1200" b="0" i="0" u="none" kern="1200" baseline="0" dirty="0">
              <a:solidFill>
                <a:schemeClr val="bg1"/>
              </a:solidFill>
            </a:rPr>
            <a:t> Des structures nationales claires pour la coordination et le suivi de la mise en œuvre du plan de vaccination contre la COVID-19 ont facilité le déploiement des vaccins</a:t>
          </a:r>
          <a:r>
            <a:rPr lang="ro-RO" sz="1200" b="0" i="0" u="none" kern="1200" baseline="0" dirty="0">
              <a:solidFill>
                <a:schemeClr val="bg1"/>
              </a:solidFill>
            </a:rPr>
            <a:t>.</a:t>
          </a:r>
          <a:endParaRPr lang="fr" sz="1200" b="0" i="0" u="none" kern="1200" baseline="0" dirty="0">
            <a:solidFill>
              <a:schemeClr val="bg1"/>
            </a:solidFill>
          </a:endParaRPr>
        </a:p>
        <a:p>
          <a:pPr marL="0" lvl="0" indent="0" algn="l" defTabSz="533400" rtl="0">
            <a:lnSpc>
              <a:spcPct val="90000"/>
            </a:lnSpc>
            <a:spcBef>
              <a:spcPct val="0"/>
            </a:spcBef>
            <a:spcAft>
              <a:spcPct val="35000"/>
            </a:spcAft>
            <a:buNone/>
          </a:pPr>
          <a:endParaRPr lang="fr" sz="1200" kern="1200" dirty="0">
            <a:solidFill>
              <a:schemeClr val="tx1"/>
            </a:solidFill>
          </a:endParaRPr>
        </a:p>
      </dsp:txBody>
      <dsp:txXfrm rot="10800000">
        <a:off x="957884" y="3274919"/>
        <a:ext cx="4656485" cy="1260475"/>
      </dsp:txXfrm>
    </dsp:sp>
    <dsp:sp modelId="{2B8815EE-8E16-4B94-9A43-582FDABEA376}">
      <dsp:nvSpPr>
        <dsp:cNvPr id="0" name=""/>
        <dsp:cNvSpPr/>
      </dsp:nvSpPr>
      <dsp:spPr>
        <a:xfrm>
          <a:off x="0" y="3238353"/>
          <a:ext cx="1260475" cy="1260475"/>
        </a:xfrm>
        <a:prstGeom prst="ellipse">
          <a:avLst/>
        </a:prstGeom>
        <a:blipFill rotWithShape="1">
          <a:blip xmlns:r="http://schemas.openxmlformats.org/officeDocument/2006/relationships"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0367" y="-2703325"/>
          <a:ext cx="135176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 ​Le Liberia a enregistré le 1</a:t>
          </a:r>
          <a:r>
            <a:rPr lang="fr" sz="1400" b="0" i="0" u="none" kern="1200" baseline="30000"/>
            <a:t>e</a:t>
          </a:r>
          <a:r>
            <a:rPr lang="fr" sz="1400" b="0" i="0" u="none" kern="1200" baseline="0"/>
            <a:t> cas confirmé de COVID-19 le 16 mars 2020.</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Un certain nombre de stratégies et d'interventions ont été adoptées par le gouvernement libérien dans le cadre du système national de gestion des incidents (SGI).  </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Une série de campagnes intensives de vaccination contre la COVID-19, incluant mais sans s'y limiter, la vaccination contre la COVID-19, a été menée d'avril 2021 à juillet 2022. </a:t>
          </a:r>
          <a:endParaRPr lang="fr" sz="1400" kern="1200"/>
        </a:p>
      </dsp:txBody>
      <dsp:txXfrm rot="-5400000">
        <a:off x="1797246" y="235784"/>
        <a:ext cx="7032015" cy="1219785"/>
      </dsp:txXfrm>
    </dsp:sp>
    <dsp:sp modelId="{8C96A032-99E7-4F02-A6B8-1803D52B7956}">
      <dsp:nvSpPr>
        <dsp:cNvPr id="0" name=""/>
        <dsp:cNvSpPr/>
      </dsp:nvSpPr>
      <dsp:spPr>
        <a:xfrm>
          <a:off x="36561" y="825"/>
          <a:ext cx="1760685" cy="1689701"/>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9045" y="83309"/>
        <a:ext cx="1595717" cy="1524733"/>
      </dsp:txXfrm>
    </dsp:sp>
    <dsp:sp modelId="{26A8BF07-0D8E-4300-9899-C64780806612}">
      <dsp:nvSpPr>
        <dsp:cNvPr id="0" name=""/>
        <dsp:cNvSpPr/>
      </dsp:nvSpPr>
      <dsp:spPr>
        <a:xfrm rot="5400000">
          <a:off x="4458234" y="-887695"/>
          <a:ext cx="1765656"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Rupture de stock des vaccins, lacunes dans les processus d’inventaire et distribution sous-optimale de vaccins des dépôts aux comtés.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Soutien opérationnel non uniforme pour tous les comtés.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Mauvais accès à certaines communautés en raison de réseaux routiers de mauvaise qualité.</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Épidémie concomitante de rougeole qui dépasse la capacité des ressources humaines.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Les membres de la communauté ne se font pas vacciner dans les établissements de santé les plus proches</a:t>
          </a:r>
          <a:r>
            <a:rPr lang="ro-RO" sz="1400" b="0" i="0" u="none" kern="1200" baseline="0" dirty="0"/>
            <a:t>.</a:t>
          </a:r>
          <a:endParaRPr lang="fr" sz="1400" kern="1200" dirty="0"/>
        </a:p>
      </dsp:txBody>
      <dsp:txXfrm rot="-5400000">
        <a:off x="1795527" y="1861204"/>
        <a:ext cx="7004879" cy="1593272"/>
      </dsp:txXfrm>
    </dsp:sp>
    <dsp:sp modelId="{C18FE2B4-240F-4400-B1DA-52196A864594}">
      <dsp:nvSpPr>
        <dsp:cNvPr id="0" name=""/>
        <dsp:cNvSpPr/>
      </dsp:nvSpPr>
      <dsp:spPr>
        <a:xfrm>
          <a:off x="36561" y="1812989"/>
          <a:ext cx="1758965" cy="1689701"/>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9045" y="1895473"/>
        <a:ext cx="1593997" cy="1524733"/>
      </dsp:txXfrm>
    </dsp:sp>
    <dsp:sp modelId="{A3463033-2E55-4A50-B868-0331C39926E2}">
      <dsp:nvSpPr>
        <dsp:cNvPr id="0" name=""/>
        <dsp:cNvSpPr/>
      </dsp:nvSpPr>
      <dsp:spPr>
        <a:xfrm rot="5400000">
          <a:off x="4575473" y="921003"/>
          <a:ext cx="1541548"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Approche de vaccination communautaire amenant les vaccins vers la population (de maison en maison, de rue en rue et visites scolaires)</a:t>
          </a:r>
          <a:r>
            <a:rPr lang="ro-RO" sz="1400" b="0" i="0" u="none" kern="1200" baseline="0" dirty="0"/>
            <a:t>.</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Intégration du dépistage de la COVID-19 à la vaccination.</a:t>
          </a:r>
          <a:endParaRPr lang="fr" sz="1400" kern="1200"/>
        </a:p>
        <a:p>
          <a:pPr marL="114300" lvl="1" indent="-114300" algn="ctr" defTabSz="622300" rtl="0">
            <a:lnSpc>
              <a:spcPct val="90000"/>
            </a:lnSpc>
            <a:spcBef>
              <a:spcPct val="0"/>
            </a:spcBef>
            <a:spcAft>
              <a:spcPct val="15000"/>
            </a:spcAft>
            <a:buChar char="•"/>
          </a:pPr>
          <a:r>
            <a:rPr lang="fr" sz="1400" b="0" i="0" u="none" kern="1200" baseline="0"/>
            <a:t>Vaccination axée sur les performances avec une décentralisation et une supervision solide. </a:t>
          </a:r>
          <a:endParaRPr lang="fr" sz="1400" kern="1200"/>
        </a:p>
        <a:p>
          <a:pPr marL="114300" lvl="1" indent="-114300" algn="ctr" defTabSz="622300" rtl="0">
            <a:lnSpc>
              <a:spcPct val="90000"/>
            </a:lnSpc>
            <a:spcBef>
              <a:spcPct val="0"/>
            </a:spcBef>
            <a:spcAft>
              <a:spcPct val="15000"/>
            </a:spcAft>
            <a:buChar char="•"/>
          </a:pPr>
          <a:r>
            <a:rPr lang="fr" sz="1400" b="0" i="0" u="none" kern="1200" baseline="0"/>
            <a:t>Engagement des leaders influents à travailler au sein de leurs communautés pour promouvoir la demande et améliorer l'acceptation de la communauté.</a:t>
          </a:r>
          <a:endParaRPr lang="fr" sz="1400" kern="1200"/>
        </a:p>
      </dsp:txBody>
      <dsp:txXfrm rot="-5400000">
        <a:off x="1797246" y="3774482"/>
        <a:ext cx="7022751" cy="1391044"/>
      </dsp:txXfrm>
    </dsp:sp>
    <dsp:sp modelId="{80F46D1E-8939-4D69-BDE1-B1C16F3C74E8}">
      <dsp:nvSpPr>
        <dsp:cNvPr id="0" name=""/>
        <dsp:cNvSpPr/>
      </dsp:nvSpPr>
      <dsp:spPr>
        <a:xfrm>
          <a:off x="36561" y="3625153"/>
          <a:ext cx="1760685" cy="1689701"/>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9045" y="3707637"/>
        <a:ext cx="1595717" cy="1524733"/>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Faible consommation de vaccins contre la COVID-19 par les populations vulnérables en Inde.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Dans les États du nord-est, il fut établi que la couverture de la deuxième dose était la plus faible parmi les populations vulnérables et marginalisées, comme les personnes âgées et les populations rurales.</a:t>
          </a: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Manque de confiance du public envers les vaccins.​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Difficulté d'accès aux sites de vaccination dans la mesure où 40 % des personnes âgées souffrent d’un handicap et que 20 % n'ont pas pu se rendre aux sites de vaccination.</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Manque de ressources suffisantes et d'infrastructures adéquates,pour atteindre  les populations dispersées et personnes vivant sur des terrains difficiles.</a:t>
          </a:r>
          <a:endParaRPr lang="fr" sz="1400" kern="1200" dirty="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Les fourgons mobiles combinés à l'engagement communautaire ont généré de la demande,​ mobilisé la communauté et fourni un soutien pour la livraison au dernier kilomètre par les actions suivantes : </a:t>
          </a:r>
          <a:endParaRPr lang="fr" sz="1400" kern="1200" dirty="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 Intégration d'influenceurs communautaires dans les partenariats avec les autorités locales.</a:t>
          </a:r>
          <a:endParaRPr lang="fr" sz="1400" kern="120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 Efforts accrus d'engagement communautaire.</a:t>
          </a:r>
          <a:endParaRPr lang="fr" sz="1400" kern="120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 Rapprocher les sites de vaccination des bénéficiaires en déployant des fourgons mobiles et en organisant le transport vers les sites de vaccination.</a:t>
          </a:r>
          <a:endParaRPr lang="fr" sz="1400" kern="120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Après un an à nier la pandémie de COVID-19, la Tanzanie a rejoint le mécanisme COVAX fin juillet 2021.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L’adoption du vaccin était faible lors de son introduction, en particulier chez les personnes âgées et les plus vulnérables.​</a:t>
          </a: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personnes âgées, bien qu'elles appartiennent au groupe à haut risque pour la COVID-19, hésitaient et refusaient d'accepter le vaccin en raison de :​</a:t>
          </a:r>
          <a:endParaRPr lang="fr" sz="1400" kern="120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dirty="0"/>
            <a:t> Manque d'accès aux informations auxquelles ils faisaient confiance.</a:t>
          </a:r>
          <a:endParaRPr lang="fr" sz="1400" kern="1200" dirty="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 Manque de confiance envers les sources d'information du gouvernement.​</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Un engagement communautaire facilité et des dialogues avec la communauté pour éliminer les idées fausses sur la COVID-19 et son vaccin.</a:t>
          </a:r>
          <a:endParaRPr lang="fr" sz="1400" kern="1200"/>
        </a:p>
        <a:p>
          <a:pPr marL="114300" lvl="1" indent="-114300" algn="ctr" defTabSz="622300" rtl="0">
            <a:lnSpc>
              <a:spcPct val="90000"/>
            </a:lnSpc>
            <a:spcBef>
              <a:spcPct val="0"/>
            </a:spcBef>
            <a:spcAft>
              <a:spcPct val="15000"/>
            </a:spcAft>
            <a:buChar char="•"/>
          </a:pPr>
          <a:r>
            <a:rPr lang="fr" sz="1400" b="0" i="0" u="none" kern="1200" baseline="0"/>
            <a:t>Adoption de dialogues intergénérationnels pour faciliter l’échange d’informations par les pairs entre les groupes d’âge.</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Engagement direct avec des groupes comme les soignants à domicile, les maisons de retraite, les jeunes bénévoles et les travailleurs de la santé pour les services de sensibilisation​</a:t>
          </a:r>
          <a:r>
            <a:rPr lang="ro-RO" sz="1400" b="0" i="0" u="none" kern="1200" baseline="0" dirty="0"/>
            <a:t>.</a:t>
          </a:r>
          <a:endParaRPr lang="fr" sz="1400" kern="120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 pays avait un très faible taux de vaccination avec seulement moins de 1 % de la population ayant terminé la série primaire de vaccination.</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VillageReach a commencé à exploiter des sites de vaccination de masse contre la COVID-19, ou vaccinodromes, dans la province de Kinshasa.</a:t>
          </a: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objectifs de vaccination initiaux étaient d'environ 1 000 personnes par jour, mais le rendement au niveau des vaccininodromes n'était pas conforme à ces objectifs.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sites de vaccination fixes contre la COVID-19 étaient peu fréquentés, malgré le fait que les sites étaient situés dans des zones urbaines à fort trafic.​</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Des efforts accrus visant à accroître la demande des collectivités à l'aide de travailleurs de la santé communautaire ont été entrepris, en mettant l'accent sur les sous-populations prioritaires. </a:t>
          </a:r>
          <a:endParaRPr lang="fr" sz="1400" kern="1200"/>
        </a:p>
        <a:p>
          <a:pPr marL="114300" lvl="1" indent="-114300" algn="ctr" defTabSz="622300" rtl="0">
            <a:lnSpc>
              <a:spcPct val="90000"/>
            </a:lnSpc>
            <a:spcBef>
              <a:spcPct val="0"/>
            </a:spcBef>
            <a:spcAft>
              <a:spcPct val="15000"/>
            </a:spcAft>
            <a:buChar char="•"/>
          </a:pPr>
          <a:r>
            <a:rPr lang="fr" sz="1400" b="0" i="0" u="none" kern="1200" baseline="0"/>
            <a:t>Le nombre de « vaccinodromes » a été augmenté, passant de 1 à 4, en utilisant le modèle de « réseau en étoile » pour améliorer l'accès.</a:t>
          </a:r>
          <a:endParaRPr lang="fr" sz="1400" kern="120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721848" y="-2766752"/>
          <a:ext cx="1248798"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Maurice a été l'un des premiers pays africains à introduire les vaccins contre la COVID-19, après avoir commencé le déploiement de la vaccination contre la COVID-19 le 26 janvier 2021.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L’objectif initial fixé par le gouvernement était de parvenir à au moins 60 % de personnes entièrement vaccinées d’ici septembre 2021, en vue de rouvrir les frontières du pays et de relancer l’économie, largement tributaire du tourisme.</a:t>
          </a:r>
          <a:endParaRPr lang="fr" sz="1400" kern="1200"/>
        </a:p>
      </dsp:txBody>
      <dsp:txXfrm rot="-5400000">
        <a:off x="1797246" y="218811"/>
        <a:ext cx="7037042" cy="1126876"/>
      </dsp:txXfrm>
    </dsp:sp>
    <dsp:sp modelId="{8C96A032-99E7-4F02-A6B8-1803D52B7956}">
      <dsp:nvSpPr>
        <dsp:cNvPr id="0" name=""/>
        <dsp:cNvSpPr/>
      </dsp:nvSpPr>
      <dsp:spPr>
        <a:xfrm>
          <a:off x="36561" y="1750"/>
          <a:ext cx="1760685" cy="156099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2763" y="77952"/>
        <a:ext cx="1608281" cy="1408594"/>
      </dsp:txXfrm>
    </dsp:sp>
    <dsp:sp modelId="{26A8BF07-0D8E-4300-9899-C64780806612}">
      <dsp:nvSpPr>
        <dsp:cNvPr id="0" name=""/>
        <dsp:cNvSpPr/>
      </dsp:nvSpPr>
      <dsp:spPr>
        <a:xfrm rot="5400000">
          <a:off x="4721848" y="-1127703"/>
          <a:ext cx="1248798"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Réticence face à la vaccination.</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Faible demande de vaccination.</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Les individus ne sont pas venus pour leur deuxième dose (durée de conservation des vaccins très courte). </a:t>
          </a:r>
          <a:endParaRPr lang="fr" sz="1400" kern="1200" dirty="0"/>
        </a:p>
      </dsp:txBody>
      <dsp:txXfrm rot="-5400000">
        <a:off x="1797246" y="1857860"/>
        <a:ext cx="7037042" cy="1126876"/>
      </dsp:txXfrm>
    </dsp:sp>
    <dsp:sp modelId="{C18FE2B4-240F-4400-B1DA-52196A864594}">
      <dsp:nvSpPr>
        <dsp:cNvPr id="0" name=""/>
        <dsp:cNvSpPr/>
      </dsp:nvSpPr>
      <dsp:spPr>
        <a:xfrm>
          <a:off x="36561" y="1640798"/>
          <a:ext cx="1760685" cy="156099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2763" y="1717000"/>
        <a:ext cx="1608281" cy="1408594"/>
      </dsp:txXfrm>
    </dsp:sp>
    <dsp:sp modelId="{A3463033-2E55-4A50-B868-0331C39926E2}">
      <dsp:nvSpPr>
        <dsp:cNvPr id="0" name=""/>
        <dsp:cNvSpPr/>
      </dsp:nvSpPr>
      <dsp:spPr>
        <a:xfrm rot="5400000">
          <a:off x="4374255" y="701118"/>
          <a:ext cx="1933615"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Réaffectation des ressources au sein de l'unité des maladies non transmissibles et de la promotion de la santé (NCD-HPR) pour financer la vaccination</a:t>
          </a:r>
        </a:p>
        <a:p>
          <a:pPr marL="114300" lvl="1" indent="-114300" algn="ctr" defTabSz="622300" rtl="0">
            <a:lnSpc>
              <a:spcPct val="90000"/>
            </a:lnSpc>
            <a:spcBef>
              <a:spcPct val="0"/>
            </a:spcBef>
            <a:spcAft>
              <a:spcPct val="15000"/>
            </a:spcAft>
            <a:buChar char="•"/>
          </a:pPr>
          <a:r>
            <a:rPr lang="fr" sz="1400" b="0" i="0" u="none" kern="1200" baseline="0"/>
            <a:t>Diversification des stratégies de prestation de services combinant des sites fixes avec des équipes mobiles et de mini équipes mobiles avec des équipes spéciales chargées d’assurer le suivi des doses.</a:t>
          </a:r>
          <a:endParaRPr lang="fr" sz="1400" kern="1200"/>
        </a:p>
        <a:p>
          <a:pPr marL="114300" lvl="1" indent="-114300" algn="ctr" defTabSz="622300" rtl="0">
            <a:lnSpc>
              <a:spcPct val="90000"/>
            </a:lnSpc>
            <a:spcBef>
              <a:spcPct val="0"/>
            </a:spcBef>
            <a:spcAft>
              <a:spcPct val="15000"/>
            </a:spcAft>
            <a:buChar char="•"/>
          </a:pPr>
          <a:r>
            <a:rPr lang="fr" sz="1400" b="0" i="0" u="none" kern="1200" baseline="0"/>
            <a:t>Sensibilisation généralisée par le biais de campagnes de sensibilisation via les médias et sur site.</a:t>
          </a:r>
          <a:endParaRPr lang="fr" sz="1400" kern="1200"/>
        </a:p>
        <a:p>
          <a:pPr marL="114300" lvl="1" indent="-114300" algn="ctr" defTabSz="622300" rtl="0">
            <a:lnSpc>
              <a:spcPct val="90000"/>
            </a:lnSpc>
            <a:spcBef>
              <a:spcPct val="0"/>
            </a:spcBef>
            <a:spcAft>
              <a:spcPct val="15000"/>
            </a:spcAft>
            <a:buChar char="•"/>
          </a:pPr>
          <a:r>
            <a:rPr lang="fr" sz="1400" b="0" i="0" u="none" kern="1200" baseline="0"/>
            <a:t>Développement local d'une plate-forme appelée COVAC - pour surveiller et évaluer la vaccination.</a:t>
          </a:r>
          <a:endParaRPr lang="fr" sz="1400" kern="1200"/>
        </a:p>
      </dsp:txBody>
      <dsp:txXfrm rot="-5400000">
        <a:off x="1795528" y="3374237"/>
        <a:ext cx="6996680" cy="1744833"/>
      </dsp:txXfrm>
    </dsp:sp>
    <dsp:sp modelId="{80F46D1E-8939-4D69-BDE1-B1C16F3C74E8}">
      <dsp:nvSpPr>
        <dsp:cNvPr id="0" name=""/>
        <dsp:cNvSpPr/>
      </dsp:nvSpPr>
      <dsp:spPr>
        <a:xfrm>
          <a:off x="36561" y="3466155"/>
          <a:ext cx="1758965" cy="1560998"/>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2763" y="3542357"/>
        <a:ext cx="1606561" cy="140859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La Semaine de la vaccination dans les Amériques (VWA) était une initiative régionale visant à promouvoir l'équité et l'accès à la vaccination dans tous les pays de la région.  </a:t>
          </a:r>
          <a:endParaRPr lang="fr" sz="1400" kern="1200"/>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dirty="0"/>
            <a:t>La plate-forme VWA a été adaptée aux contextes nationaux, régionaux et mondiaux afin de sélectionner les activités qui répondent le mieux aux priorités locales en matière de santé publique</a:t>
          </a:r>
          <a:r>
            <a:rPr lang="ro-RO" sz="1400" b="0" i="0" u="none" kern="1200" baseline="0" dirty="0"/>
            <a:t>.</a:t>
          </a:r>
          <a:endParaRPr lang="fr" sz="1400" b="0" i="0" u="none" kern="1200" baseline="0" dirty="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interruptions majeures de la chaîne d'approvisionnement mondiale et la réorientation des ressources en soins de santé en raison de la pandémie de COVID-19 ont entraîné une grave diminution de la vaccination de routine chez les enfants et les populations vulnérables. </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La VWA a été mise en place pour établir des sites éphémères afin d'accroître l'accès à la vaccination contre la COVID-19 tout en favorisant la vaccination contre la grippe saisonnière en mettant l'accent sur les populations vulnérables et les travailleurs de première ligne. </a:t>
          </a:r>
          <a:endParaRPr lang="fr" sz="1400" kern="1200"/>
        </a:p>
        <a:p>
          <a:pPr marL="114300" lvl="1" indent="-114300" algn="ctr" defTabSz="622300" rtl="0">
            <a:lnSpc>
              <a:spcPct val="90000"/>
            </a:lnSpc>
            <a:spcBef>
              <a:spcPct val="0"/>
            </a:spcBef>
            <a:spcAft>
              <a:spcPct val="15000"/>
            </a:spcAft>
            <a:buChar char="•"/>
          </a:pPr>
          <a:r>
            <a:rPr lang="fr" sz="1400" b="0" i="0" u="none" kern="1200" baseline="0"/>
            <a:t>Des sites extérieurs et des centres de vaccination au volant ou à l'extérieur ont été utilisés pour faciliter les mesures de distanciation sociale tout en fournissant des services de vaccination. </a:t>
          </a:r>
          <a:endParaRPr lang="fr" sz="1400" kern="120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endParaRPr lang="fr" sz="1400" kern="1200"/>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Le Bangladesh a lancé la vaccination contre la COVID-19 le 7 février 2021 suivant une approche progressive, en donnant la priorité aux groupes les plus à risque pendant les phases initiales.</a:t>
          </a:r>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dirty="0"/>
            <a:t>Le gouvernement a mis à profit l’expertise existante dans le domaine de l’utilisation des technologies numériques pour soutenir la planification, l’exécution, le suivi et la gestion des programmes de vaccination</a:t>
          </a:r>
          <a:r>
            <a:rPr lang="ro-RO" sz="1400" b="0" i="0" u="none" kern="1200" baseline="0" dirty="0"/>
            <a:t>.</a:t>
          </a:r>
          <a:endParaRPr lang="fr" sz="1400" b="0" i="0" u="none" kern="1200" baseline="0" dirty="0"/>
        </a:p>
        <a:p>
          <a:pPr marL="114300" lvl="1" indent="-114300" algn="ctr" defTabSz="622300" rtl="0">
            <a:lnSpc>
              <a:spcPct val="90000"/>
            </a:lnSpc>
            <a:spcBef>
              <a:spcPct val="0"/>
            </a:spcBef>
            <a:spcAft>
              <a:spcPts val="600"/>
            </a:spcAft>
            <a:buFont typeface="Arial" panose="020B0604020202020204" pitchFamily="34" charset="0"/>
            <a:buChar char="•"/>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Assurer un accès équitable à la vaccination contre la COVID-19 tout en mettant en œuvre une campagne de vaccination de grande ampleur sur une courte période.</a:t>
          </a:r>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En collaboration avec le gouvernement, l’OMS a mis en place un système de suivi des sites de vaccination contre la COVID-19 par le biais du réseau de terrain des agents de surveillance et de vaccination (SIMO) de l’OMS.</a:t>
          </a:r>
          <a:endParaRPr lang="fr" sz="1400" kern="1200"/>
        </a:p>
        <a:p>
          <a:pPr marL="114300" lvl="1" indent="-114300" algn="ctr" defTabSz="622300" rtl="0">
            <a:lnSpc>
              <a:spcPct val="90000"/>
            </a:lnSpc>
            <a:spcBef>
              <a:spcPct val="0"/>
            </a:spcBef>
            <a:spcAft>
              <a:spcPct val="15000"/>
            </a:spcAft>
            <a:buChar char="•"/>
          </a:pPr>
          <a:r>
            <a:rPr lang="fr" sz="1400" b="0" i="0" u="none" kern="1200" baseline="0"/>
            <a:t>Le réseau SIMO a recueilli les données des sites de vaccination sur divers indicateurs de suivi qui couvrent une série de questions opérationnelles sur la vaccination contre la COVID-19 et la demande et l’offre de vaccins.</a:t>
          </a:r>
        </a:p>
        <a:p>
          <a:pPr marL="114300" lvl="1" indent="-114300" algn="ctr" defTabSz="622300" rtl="0">
            <a:lnSpc>
              <a:spcPct val="90000"/>
            </a:lnSpc>
            <a:spcBef>
              <a:spcPct val="0"/>
            </a:spcBef>
            <a:spcAft>
              <a:spcPct val="15000"/>
            </a:spcAft>
            <a:buChar char="•"/>
          </a:pPr>
          <a:r>
            <a:rPr lang="fr" sz="1400" b="0" i="0" u="none" kern="1200" baseline="0" dirty="0"/>
            <a:t>Les données ont été présentées en temps réel sur un tableau de bord</a:t>
          </a:r>
          <a:r>
            <a:rPr lang="ro-RO" sz="1400" b="0" i="0" u="none" kern="1200" baseline="0" dirty="0"/>
            <a:t>.</a:t>
          </a:r>
          <a:endParaRPr lang="fr" sz="1400" b="0" i="0" u="none" kern="1200" baseline="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Selon les registres officiels, le Pakistan accueille 1,4 million de réfugiés afghans, auxquels s’ajoutent 2 millions de migrants afghans non enregistrés.</a:t>
          </a:r>
          <a:endParaRPr lang="fr" sz="1400" kern="1200"/>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En raison des limitations d’accès aux services de santé, l’état de santé des réfugiés afghans s’est détérioré pendant la pandémie de COVID-19.</a:t>
          </a:r>
        </a:p>
        <a:p>
          <a:pPr marL="114300" lvl="1" indent="-114300" algn="ctr" defTabSz="622300" rtl="0">
            <a:lnSpc>
              <a:spcPct val="90000"/>
            </a:lnSpc>
            <a:spcBef>
              <a:spcPct val="0"/>
            </a:spcBef>
            <a:spcAft>
              <a:spcPts val="600"/>
            </a:spcAft>
            <a:buFont typeface="Arial" panose="020B0604020202020204" pitchFamily="34" charset="0"/>
            <a:buNone/>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8605" y="84590"/>
        <a:ext cx="1596597" cy="1516595"/>
      </dsp:txXfrm>
    </dsp:sp>
    <dsp:sp modelId="{26A8BF07-0D8E-4300-9899-C64780806612}">
      <dsp:nvSpPr>
        <dsp:cNvPr id="0" name=""/>
        <dsp:cNvSpPr/>
      </dsp:nvSpPr>
      <dsp:spPr>
        <a:xfrm rot="5400000">
          <a:off x="4574552" y="-941395"/>
          <a:ext cx="154339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dirty="0"/>
            <a:t>L’importante population d’Afghans non enregistrés et d’autres personnes sans papiers officiels n’a pas pu profiter du programme de vaccination.</a:t>
          </a:r>
          <a:endParaRPr lang="fr" sz="1400" kern="1200" dirty="0"/>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Il n’y avait pas de centres de vaccination contre la COVID-19 dans les camps de réfugiés.</a:t>
          </a:r>
          <a:endParaRPr lang="fr" sz="1400" kern="1200"/>
        </a:p>
        <a:p>
          <a:pPr marL="114300" lvl="1" indent="-114300" algn="ctr" defTabSz="622300" rtl="0">
            <a:lnSpc>
              <a:spcPct val="90000"/>
            </a:lnSpc>
            <a:spcBef>
              <a:spcPct val="0"/>
            </a:spcBef>
            <a:spcAft>
              <a:spcPts val="600"/>
            </a:spcAft>
            <a:buFont typeface="Arial" panose="020B0604020202020204" pitchFamily="34" charset="0"/>
            <a:buChar char="•"/>
          </a:pPr>
          <a:r>
            <a:rPr lang="fr" sz="1400" b="0" i="0" u="none" kern="1200" baseline="0"/>
            <a:t>Les populations réfugiées qui souhaitaient se faire vacciner n’avaient pas connaissance du processus d’enregistrement ni de la manière d’accéder aux services de vaccination.</a:t>
          </a:r>
          <a:endParaRPr lang="fr" sz="1400" kern="1200"/>
        </a:p>
      </dsp:txBody>
      <dsp:txXfrm rot="-5400000">
        <a:off x="1797246" y="1911253"/>
        <a:ext cx="7022661" cy="1392707"/>
      </dsp:txXfrm>
    </dsp:sp>
    <dsp:sp modelId="{C18FE2B4-240F-4400-B1DA-52196A864594}">
      <dsp:nvSpPr>
        <dsp:cNvPr id="0" name=""/>
        <dsp:cNvSpPr/>
      </dsp:nvSpPr>
      <dsp:spPr>
        <a:xfrm>
          <a:off x="36561" y="1767264"/>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8605" y="1849308"/>
        <a:ext cx="1596597" cy="1516595"/>
      </dsp:txXfrm>
    </dsp:sp>
    <dsp:sp modelId="{A3463033-2E55-4A50-B868-0331C39926E2}">
      <dsp:nvSpPr>
        <dsp:cNvPr id="0" name=""/>
        <dsp:cNvSpPr/>
      </dsp:nvSpPr>
      <dsp:spPr>
        <a:xfrm rot="5400000">
          <a:off x="4513126" y="823322"/>
          <a:ext cx="1666243"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Des camps de vaccination mobiles contre la COVID-19 avec services de santé intégrés ont été mis en place à travers le Pakistan ; sept dans des camps de réfugiés à Karachi, deux à Hyderabad et quatre à Islamabad.</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Du matériel d’information et de communication a été affiché dans les villages de réfugiés afghans pour promouvoir la vaccination.</a:t>
          </a:r>
        </a:p>
        <a:p>
          <a:pPr marL="114300" lvl="1" indent="-114300" algn="ctr" defTabSz="622300" rtl="0">
            <a:lnSpc>
              <a:spcPct val="90000"/>
            </a:lnSpc>
            <a:spcBef>
              <a:spcPct val="0"/>
            </a:spcBef>
            <a:spcAft>
              <a:spcPct val="15000"/>
            </a:spcAft>
            <a:buChar char="•"/>
          </a:pPr>
          <a:r>
            <a:rPr lang="fr" sz="1400" b="0" i="0" u="none" kern="1200" baseline="0" dirty="0"/>
            <a:t>La campagne de vaccination a été complétée par 63 camps de santé intégrés afin de fournir une variété d’interventions de soins de santé primaires.</a:t>
          </a:r>
        </a:p>
        <a:p>
          <a:pPr marL="114300" lvl="1" indent="-114300" algn="ctr" defTabSz="622300" rtl="0">
            <a:lnSpc>
              <a:spcPct val="90000"/>
            </a:lnSpc>
            <a:spcBef>
              <a:spcPct val="0"/>
            </a:spcBef>
            <a:spcAft>
              <a:spcPct val="15000"/>
            </a:spcAft>
            <a:buChar char="•"/>
          </a:pPr>
          <a:r>
            <a:rPr lang="fr" sz="1400" b="0" i="0" u="none" kern="1200" baseline="0" dirty="0"/>
            <a:t>Des postes de vaccination ont été installés aux postes frontaliers.</a:t>
          </a:r>
        </a:p>
      </dsp:txBody>
      <dsp:txXfrm rot="-5400000">
        <a:off x="1797247" y="3620541"/>
        <a:ext cx="7016664" cy="1503565"/>
      </dsp:txXfrm>
    </dsp:sp>
    <dsp:sp modelId="{80F46D1E-8939-4D69-BDE1-B1C16F3C74E8}">
      <dsp:nvSpPr>
        <dsp:cNvPr id="0" name=""/>
        <dsp:cNvSpPr/>
      </dsp:nvSpPr>
      <dsp:spPr>
        <a:xfrm>
          <a:off x="36561" y="3531981"/>
          <a:ext cx="1760685" cy="1680683"/>
        </a:xfrm>
        <a:prstGeom prst="roundRect">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8605" y="3614025"/>
        <a:ext cx="1596597" cy="1516595"/>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99346" y="27765"/>
          <a:ext cx="5231989" cy="1260794"/>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PARTENARIATS</a:t>
          </a:r>
        </a:p>
        <a:p>
          <a:pPr marL="0" lvl="0" algn="l" defTabSz="533400" rtl="0">
            <a:lnSpc>
              <a:spcPct val="90000"/>
            </a:lnSpc>
            <a:spcBef>
              <a:spcPct val="0"/>
            </a:spcBef>
            <a:spcAft>
              <a:spcPct val="35000"/>
            </a:spcAft>
            <a:buNone/>
          </a:pPr>
          <a:r>
            <a:rPr lang="fr" sz="1200" b="1" i="0" u="none" kern="1200" baseline="0">
              <a:solidFill>
                <a:schemeClr val="tx1"/>
              </a:solidFill>
            </a:rPr>
            <a:t>Bolivie : </a:t>
          </a:r>
          <a:r>
            <a:rPr lang="fr" sz="1200" b="0" i="0" u="none" kern="1200" baseline="0">
              <a:solidFill>
                <a:schemeClr val="tx1"/>
              </a:solidFill>
            </a:rPr>
            <a:t>le programme de vaccination contre la COVID-19 a établi une alliance stratégique avec </a:t>
          </a:r>
          <a:r>
            <a:rPr lang="fr" sz="1200" b="0" i="1" u="none" kern="1200" baseline="0">
              <a:solidFill>
                <a:schemeClr val="tx1"/>
              </a:solidFill>
            </a:rPr>
            <a:t>Boliviana de Aviacion</a:t>
          </a:r>
          <a:r>
            <a:rPr lang="fr" sz="1200" b="0" i="0" u="none" kern="1200" baseline="0">
              <a:solidFill>
                <a:schemeClr val="tx1"/>
              </a:solidFill>
            </a:rPr>
            <a:t> et la police nationale qui a permis la distribution et la protection des vaccins.</a:t>
          </a:r>
        </a:p>
      </dsp:txBody>
      <dsp:txXfrm rot="10800000">
        <a:off x="914544" y="27765"/>
        <a:ext cx="4916791" cy="1260794"/>
      </dsp:txXfrm>
    </dsp:sp>
    <dsp:sp modelId="{1DE9332B-C20E-4633-995B-D281F5209CC6}">
      <dsp:nvSpPr>
        <dsp:cNvPr id="0" name=""/>
        <dsp:cNvSpPr/>
      </dsp:nvSpPr>
      <dsp:spPr>
        <a:xfrm>
          <a:off x="0" y="36730"/>
          <a:ext cx="1260794" cy="1260794"/>
        </a:xfrm>
        <a:prstGeom prst="ellipse">
          <a:avLst/>
        </a:prstGeom>
        <a:blipFill rotWithShape="1">
          <a:blip xmlns:r="http://schemas.openxmlformats.org/officeDocument/2006/relationships" r:embed="rId1"/>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99346" y="1664916"/>
          <a:ext cx="5231989" cy="1260794"/>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EXPLOITER LES PLATES-FORMES NUMÉRIQUES</a:t>
          </a:r>
        </a:p>
        <a:p>
          <a:pPr marL="0" lvl="0" algn="l" defTabSz="533400" rtl="0">
            <a:lnSpc>
              <a:spcPct val="90000"/>
            </a:lnSpc>
            <a:spcBef>
              <a:spcPct val="0"/>
            </a:spcBef>
            <a:spcAft>
              <a:spcPct val="35000"/>
            </a:spcAft>
            <a:buNone/>
          </a:pPr>
          <a:r>
            <a:rPr lang="fr" sz="1200" b="0" i="0" u="none" kern="1200" baseline="0">
              <a:solidFill>
                <a:schemeClr val="accent4">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L’</a:t>
          </a:r>
          <a:r>
            <a:rPr lang="fr" sz="1200" b="1" i="0" u="none" kern="1200" baseline="0">
              <a:solidFill>
                <a:schemeClr val="accent4">
                  <a:lumMod val="50000"/>
                </a:schemeClr>
              </a:solidFill>
              <a:hlinkClick xmlns:r="http://schemas.openxmlformats.org/officeDocument/2006/relationships" r:id="rId2">
                <a:extLst>
                  <a:ext uri="{A12FA001-AC4F-418D-AE19-62706E023703}">
                    <ahyp:hlinkClr xmlns:ahyp="http://schemas.microsoft.com/office/drawing/2018/hyperlinkcolor" val="tx"/>
                  </a:ext>
                </a:extLst>
              </a:hlinkClick>
            </a:rPr>
            <a:t>Inde</a:t>
          </a:r>
          <a:r>
            <a:rPr lang="fr" sz="1200" b="0" i="0" u="none" kern="1200" baseline="0">
              <a:solidFill>
                <a:schemeClr val="tx1"/>
              </a:solidFill>
            </a:rPr>
            <a:t> a mis à profit son Réseau électronique de renseignements sur les vaccins et l’a lié à une application numérique pour l’enregistrement et la planification de la vaccination afin d’assurer un approvisionnement adéquat à chaque séance de vaccination.</a:t>
          </a:r>
        </a:p>
      </dsp:txBody>
      <dsp:txXfrm rot="10800000">
        <a:off x="914544" y="1664916"/>
        <a:ext cx="4916791" cy="1260794"/>
      </dsp:txXfrm>
    </dsp:sp>
    <dsp:sp modelId="{E2505A97-C61F-4AEC-B7CB-0B33D74D0143}">
      <dsp:nvSpPr>
        <dsp:cNvPr id="0" name=""/>
        <dsp:cNvSpPr/>
      </dsp:nvSpPr>
      <dsp:spPr>
        <a:xfrm>
          <a:off x="0" y="1664916"/>
          <a:ext cx="1260794" cy="1260794"/>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99346" y="3276047"/>
          <a:ext cx="5231989" cy="1260794"/>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ENGAGEMENT DU SECTEUR PRIVÉ</a:t>
          </a:r>
        </a:p>
        <a:p>
          <a:pPr marL="0" lvl="0" algn="l" defTabSz="533400" rtl="0">
            <a:lnSpc>
              <a:spcPct val="90000"/>
            </a:lnSpc>
            <a:spcBef>
              <a:spcPct val="0"/>
            </a:spcBef>
            <a:spcAft>
              <a:spcPct val="35000"/>
            </a:spcAft>
            <a:buNone/>
          </a:pPr>
          <a:r>
            <a:rPr lang="fr" sz="1200" b="1" i="0" u="none" kern="1200" baseline="0">
              <a:solidFill>
                <a:schemeClr val="accent4">
                  <a:lumMod val="50000"/>
                </a:schemeClr>
              </a:solidFill>
              <a:hlinkClick xmlns:r="http://schemas.openxmlformats.org/officeDocument/2006/relationships" r:id="rId4">
                <a:extLst>
                  <a:ext uri="{A12FA001-AC4F-418D-AE19-62706E023703}">
                    <ahyp:hlinkClr xmlns:ahyp="http://schemas.microsoft.com/office/drawing/2018/hyperlinkcolor" val="tx"/>
                  </a:ext>
                </a:extLst>
              </a:hlinkClick>
            </a:rPr>
            <a:t>Ghana</a:t>
          </a:r>
          <a:r>
            <a:rPr lang="fr" sz="1200" b="0" i="0" u="none" kern="1200" baseline="0">
              <a:solidFill>
                <a:schemeClr val="tx1"/>
              </a:solidFill>
            </a:rPr>
            <a:t> : le ministère de la Santé s'est associé à des entreprises de gestion des déchets pour faciliter la gestion des énormes déchets d'injection qui ont été générés pendant la vaccination,</a:t>
          </a:r>
          <a:endParaRPr lang="fr" sz="1200" kern="1200"/>
        </a:p>
      </dsp:txBody>
      <dsp:txXfrm rot="10800000">
        <a:off x="914544" y="3276047"/>
        <a:ext cx="4916791" cy="1260794"/>
      </dsp:txXfrm>
    </dsp:sp>
    <dsp:sp modelId="{2B8815EE-8E16-4B94-9A43-582FDABEA376}">
      <dsp:nvSpPr>
        <dsp:cNvPr id="0" name=""/>
        <dsp:cNvSpPr/>
      </dsp:nvSpPr>
      <dsp:spPr>
        <a:xfrm>
          <a:off x="0" y="3276047"/>
          <a:ext cx="1260794" cy="1260794"/>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13031" y="9208"/>
          <a:ext cx="4940789" cy="1170186"/>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020"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APPROCHES NOVATRICES POUR LA DISTRIBUTION DES VACCINS</a:t>
          </a:r>
        </a:p>
        <a:p>
          <a:pPr marL="0" lvl="0" algn="l" defTabSz="533400" rtl="0">
            <a:lnSpc>
              <a:spcPct val="90000"/>
            </a:lnSpc>
            <a:spcBef>
              <a:spcPct val="0"/>
            </a:spcBef>
            <a:spcAft>
              <a:spcPct val="35000"/>
            </a:spcAft>
            <a:buNone/>
          </a:pPr>
          <a:r>
            <a:rPr lang="fr" sz="1200" b="0"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Ghana</a:t>
          </a:r>
          <a:r>
            <a:rPr lang="fr" sz="1200" b="0" i="0" u="none" kern="1200" baseline="0">
              <a:solidFill>
                <a:schemeClr val="tx1"/>
              </a:solidFill>
            </a:rPr>
            <a:t> a utilisé des drones pour livrer des vaccins dans des zones difficiles d’accès.</a:t>
          </a:r>
        </a:p>
      </dsp:txBody>
      <dsp:txXfrm rot="10800000">
        <a:off x="805577" y="9208"/>
        <a:ext cx="4648243" cy="1170186"/>
      </dsp:txXfrm>
    </dsp:sp>
    <dsp:sp modelId="{1DE9332B-C20E-4633-995B-D281F5209CC6}">
      <dsp:nvSpPr>
        <dsp:cNvPr id="0" name=""/>
        <dsp:cNvSpPr/>
      </dsp:nvSpPr>
      <dsp:spPr>
        <a:xfrm>
          <a:off x="52570" y="8401"/>
          <a:ext cx="1170186" cy="1170186"/>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13031" y="1519870"/>
          <a:ext cx="4940789" cy="1497101"/>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020"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ÉVALUATION ET SURVEILLANCE DE LA CHAÎNE DU FROID</a:t>
          </a:r>
        </a:p>
        <a:p>
          <a:pPr marL="0" lvl="0" algn="l" defTabSz="533400" rtl="0">
            <a:lnSpc>
              <a:spcPct val="90000"/>
            </a:lnSpc>
            <a:spcBef>
              <a:spcPct val="0"/>
            </a:spcBef>
            <a:spcAft>
              <a:spcPct val="35000"/>
            </a:spcAft>
            <a:buNone/>
          </a:pPr>
          <a:r>
            <a:rPr lang="fr" sz="1200" b="1" i="0" u="none" kern="1200" baseline="0" dirty="0">
              <a:solidFill>
                <a:schemeClr val="tx1"/>
              </a:solidFill>
              <a:hlinkClick xmlns:r="http://schemas.openxmlformats.org/officeDocument/2006/relationships" r:id="rId3"/>
            </a:rPr>
            <a:t>L’Ouganda</a:t>
          </a:r>
          <a:r>
            <a:rPr lang="fr" sz="1200" b="0" i="0" u="none" kern="1200" baseline="0" dirty="0">
              <a:solidFill>
                <a:schemeClr val="tx1"/>
              </a:solidFill>
            </a:rPr>
            <a:t> a effectué une évaluation nationale de la capacité de stockage de la chaîne du froid et les rapports hebdomadaires des districts permettait de s’assurer qu’il y avait une capacité adéquate et une gestion appropriée de la température.</a:t>
          </a:r>
        </a:p>
      </dsp:txBody>
      <dsp:txXfrm rot="10800000">
        <a:off x="887306" y="1519870"/>
        <a:ext cx="4566514" cy="1497101"/>
      </dsp:txXfrm>
    </dsp:sp>
    <dsp:sp modelId="{E2505A97-C61F-4AEC-B7CB-0B33D74D0143}">
      <dsp:nvSpPr>
        <dsp:cNvPr id="0" name=""/>
        <dsp:cNvSpPr/>
      </dsp:nvSpPr>
      <dsp:spPr>
        <a:xfrm>
          <a:off x="0" y="1675007"/>
          <a:ext cx="1170186" cy="1170186"/>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13031" y="3366281"/>
          <a:ext cx="4940789" cy="1170186"/>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6020"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PLANIFICATION AVANCÉE ET ACQUISITION OPPORTUNE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5"/>
            </a:rPr>
            <a:t>Les mesures de planification au</a:t>
          </a:r>
          <a:r>
            <a:rPr lang="fr" sz="1200" b="1" i="0" u="none" kern="1200" baseline="0" dirty="0">
              <a:solidFill>
                <a:schemeClr val="tx1"/>
              </a:solidFill>
              <a:hlinkClick xmlns:r="http://schemas.openxmlformats.org/officeDocument/2006/relationships" r:id="rId5"/>
            </a:rPr>
            <a:t> Salvador </a:t>
          </a:r>
          <a:r>
            <a:rPr lang="fr" sz="1200" b="0" i="0" u="none" kern="1200" baseline="0" dirty="0">
              <a:solidFill>
                <a:schemeClr val="tx1"/>
              </a:solidFill>
            </a:rPr>
            <a:t>ont permis l’acquisition en temps opportun d’équipements de la chaîne du froid, de camions frigorifiques et d’autres équipements adaptés pour le stockage et le transport optimal des vaccins.</a:t>
          </a:r>
        </a:p>
      </dsp:txBody>
      <dsp:txXfrm rot="10800000">
        <a:off x="805577" y="3366281"/>
        <a:ext cx="4648243" cy="1170186"/>
      </dsp:txXfrm>
    </dsp:sp>
    <dsp:sp modelId="{2B8815EE-8E16-4B94-9A43-582FDABEA376}">
      <dsp:nvSpPr>
        <dsp:cNvPr id="0" name=""/>
        <dsp:cNvSpPr/>
      </dsp:nvSpPr>
      <dsp:spPr>
        <a:xfrm>
          <a:off x="0" y="3357961"/>
          <a:ext cx="1170186" cy="1170186"/>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15947" y="521218"/>
          <a:ext cx="5112015" cy="1294726"/>
        </a:xfrm>
        <a:prstGeom prst="homePlate">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582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UTILISATION D’EXERCICES DE SIMULATION POUR LA PLANIFICATION ET LA PRÉPARATION</a:t>
          </a:r>
        </a:p>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hlinkClick xmlns:r="http://schemas.openxmlformats.org/officeDocument/2006/relationships" r:id="rId1"/>
            </a:rPr>
            <a:t>L’Inde</a:t>
          </a:r>
          <a:r>
            <a:rPr lang="fr" sz="1200" b="0" i="0" u="none" kern="1200" baseline="0">
              <a:solidFill>
                <a:srgbClr val="008DC9">
                  <a:lumMod val="40000"/>
                  <a:lumOff val="60000"/>
                </a:srgbClr>
              </a:solidFill>
              <a:latin typeface="Arial"/>
              <a:ea typeface="+mn-ea"/>
              <a:cs typeface="+mn-cs"/>
            </a:rPr>
            <a:t> </a:t>
          </a:r>
          <a:r>
            <a:rPr lang="fr" sz="1200" b="0" i="0" u="none" kern="1200" baseline="0">
              <a:solidFill>
                <a:schemeClr val="bg1"/>
              </a:solidFill>
              <a:latin typeface="Arial"/>
              <a:ea typeface="+mn-ea"/>
              <a:cs typeface="+mn-cs"/>
            </a:rPr>
            <a:t>a utilisé des exercices de simulation pour évaluer la faisabilité opérationnelle de l’utilisation de l’application Co-WIN, tester les liens entre la planification, la mise en œuvre et l’établissement de rapports et identifier les défis potentiels afin d’informer la planification.</a:t>
          </a:r>
          <a:endParaRPr lang="fr" sz="1200" b="0" kern="1200" dirty="0">
            <a:solidFill>
              <a:srgbClr val="008DC9">
                <a:lumMod val="40000"/>
                <a:lumOff val="60000"/>
              </a:srgbClr>
            </a:solidFill>
            <a:latin typeface="Arial"/>
            <a:ea typeface="+mn-ea"/>
            <a:cs typeface="+mn-cs"/>
          </a:endParaRPr>
        </a:p>
      </dsp:txBody>
      <dsp:txXfrm rot="10800000">
        <a:off x="739628" y="521218"/>
        <a:ext cx="4788334" cy="1294726"/>
      </dsp:txXfrm>
    </dsp:sp>
    <dsp:sp modelId="{1DE9332B-C20E-4633-995B-D281F5209CC6}">
      <dsp:nvSpPr>
        <dsp:cNvPr id="0" name=""/>
        <dsp:cNvSpPr/>
      </dsp:nvSpPr>
      <dsp:spPr>
        <a:xfrm>
          <a:off x="0" y="470674"/>
          <a:ext cx="1205998" cy="120599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15947" y="2368201"/>
          <a:ext cx="5112015" cy="1647422"/>
        </a:xfrm>
        <a:prstGeom prst="homePlate">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582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FAIRE PARTICIPER LES RESPONSABLES COMMUNAUTAIRES À LA PLANIFICATION</a:t>
          </a:r>
        </a:p>
        <a:p>
          <a:pPr marL="0" lvl="0" algn="l" defTabSz="533400" rtl="0">
            <a:lnSpc>
              <a:spcPct val="90000"/>
            </a:lnSpc>
            <a:spcBef>
              <a:spcPct val="0"/>
            </a:spcBef>
            <a:spcAft>
              <a:spcPct val="35000"/>
            </a:spcAft>
            <a:buNone/>
          </a:pPr>
          <a:r>
            <a:rPr lang="fr" sz="1200" b="0" i="0" u="none" kern="1200" baseline="0" dirty="0">
              <a:solidFill>
                <a:srgbClr val="008DC9">
                  <a:lumMod val="40000"/>
                  <a:lumOff val="60000"/>
                </a:srgbClr>
              </a:solidFill>
              <a:latin typeface="Arial"/>
              <a:ea typeface="+mn-ea"/>
              <a:cs typeface="+mn-cs"/>
              <a:hlinkClick xmlns:r="http://schemas.openxmlformats.org/officeDocument/2006/relationships" r:id="rId3"/>
            </a:rPr>
            <a:t>Le </a:t>
          </a:r>
          <a:r>
            <a:rPr lang="fr" sz="1200" b="1" i="0" u="none" kern="1200" baseline="0" dirty="0">
              <a:solidFill>
                <a:srgbClr val="008DC9">
                  <a:lumMod val="40000"/>
                  <a:lumOff val="60000"/>
                </a:srgbClr>
              </a:solidFill>
              <a:latin typeface="Arial"/>
              <a:ea typeface="+mn-ea"/>
              <a:cs typeface="+mn-cs"/>
              <a:hlinkClick xmlns:r="http://schemas.openxmlformats.org/officeDocument/2006/relationships" r:id="rId3"/>
            </a:rPr>
            <a:t>Ghana</a:t>
          </a:r>
          <a:r>
            <a:rPr lang="fr" sz="1200" b="0" i="0" u="none" kern="1200" baseline="0" dirty="0"/>
            <a:t> a organisé un atelier pour les femmes chefs traditionnels, les représentants des </a:t>
          </a:r>
          <a:r>
            <a:rPr lang="fr" sz="1200" b="0" i="0" u="none" kern="1200" baseline="0" dirty="0">
              <a:solidFill>
                <a:schemeClr val="bg1"/>
              </a:solidFill>
              <a:latin typeface="Arial"/>
              <a:ea typeface="+mn-ea"/>
              <a:cs typeface="+mn-cs"/>
            </a:rPr>
            <a:t>syndicats</a:t>
          </a:r>
          <a:r>
            <a:rPr lang="fr" sz="1200" b="0" i="0" u="none" kern="1200" baseline="0" dirty="0"/>
            <a:t> de chauffeurs, les chefs religieux et les chefs traditionnels qui ont servi de ressources pour aider les districts à résoudre les problèmes liés à la planification et à la mise en œuvre de la campagne de vaccination contre la COVID-19.</a:t>
          </a:r>
        </a:p>
      </dsp:txBody>
      <dsp:txXfrm rot="10800000">
        <a:off x="827802" y="2368201"/>
        <a:ext cx="4700160" cy="1647422"/>
      </dsp:txXfrm>
    </dsp:sp>
    <dsp:sp modelId="{E2505A97-C61F-4AEC-B7CB-0B33D74D0143}">
      <dsp:nvSpPr>
        <dsp:cNvPr id="0" name=""/>
        <dsp:cNvSpPr/>
      </dsp:nvSpPr>
      <dsp:spPr>
        <a:xfrm>
          <a:off x="0" y="2562457"/>
          <a:ext cx="1205998" cy="1205998"/>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48358" y="27442"/>
          <a:ext cx="5231989" cy="1201031"/>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9622"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UTILISER DES DRONES</a:t>
          </a:r>
          <a:r>
            <a:rPr lang="fr" sz="1200" b="0" i="0" u="none" kern="1200" baseline="0">
              <a:solidFill>
                <a:schemeClr val="tx1"/>
              </a:solidFill>
            </a:rPr>
            <a:t> </a:t>
          </a:r>
          <a:r>
            <a:rPr lang="fr" sz="1200" b="1" i="0" u="none" kern="1200" baseline="0">
              <a:solidFill>
                <a:srgbClr val="092C3A">
                  <a:lumMod val="75000"/>
                  <a:lumOff val="25000"/>
                </a:srgbClr>
              </a:solidFill>
              <a:latin typeface="Arial"/>
              <a:ea typeface="+mn-ea"/>
              <a:cs typeface="+mn-cs"/>
            </a:rPr>
            <a:t>POUR LIVRER DES VACCINS</a:t>
          </a:r>
        </a:p>
        <a:p>
          <a:pPr marL="0" lvl="0" indent="0" algn="l" defTabSz="533400" rtl="0">
            <a:lnSpc>
              <a:spcPct val="90000"/>
            </a:lnSpc>
            <a:spcBef>
              <a:spcPct val="0"/>
            </a:spcBef>
            <a:spcAft>
              <a:spcPct val="35000"/>
            </a:spcAft>
            <a:buNone/>
          </a:pPr>
          <a:r>
            <a:rPr lang="fr" sz="1200" b="0" i="0" u="none" kern="1200" baseline="0">
              <a:solidFill>
                <a:schemeClr val="tx1"/>
              </a:solidFill>
            </a:rPr>
            <a:t> </a:t>
          </a:r>
          <a:r>
            <a:rPr lang="fr" sz="1200" b="0" i="0" u="none" kern="1200" baseline="0">
              <a:solidFill>
                <a:schemeClr val="accent4">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Malawi</a:t>
          </a:r>
          <a:r>
            <a:rPr lang="fr" sz="1200" b="1" i="0" u="none" kern="1200" baseline="0">
              <a:solidFill>
                <a:schemeClr val="tx1"/>
              </a:solidFill>
              <a:latin typeface="Arial"/>
              <a:ea typeface="+mn-ea"/>
              <a:cs typeface="+mn-cs"/>
            </a:rPr>
            <a:t> </a:t>
          </a:r>
          <a:r>
            <a:rPr lang="fr" sz="1200" b="0" i="0" u="none" kern="1200" baseline="0">
              <a:solidFill>
                <a:schemeClr val="tx1"/>
              </a:solidFill>
              <a:latin typeface="Arial"/>
              <a:ea typeface="+mn-ea"/>
              <a:cs typeface="+mn-cs"/>
            </a:rPr>
            <a:t>a tiré parti de son réseau de drones existant pour distribuer des vaccins contre la COVID-19 à 25 centres de santé difficiles d'accès dans deux districts qui risquaient d'être complètement isolés en raison des inondations.</a:t>
          </a:r>
          <a:endParaRPr lang="fr" sz="1200" kern="1200">
            <a:solidFill>
              <a:schemeClr val="tx1"/>
            </a:solidFill>
          </a:endParaRPr>
        </a:p>
      </dsp:txBody>
      <dsp:txXfrm rot="10800000">
        <a:off x="748616" y="27442"/>
        <a:ext cx="4931731" cy="1201031"/>
      </dsp:txXfrm>
    </dsp:sp>
    <dsp:sp modelId="{1DE9332B-C20E-4633-995B-D281F5209CC6}">
      <dsp:nvSpPr>
        <dsp:cNvPr id="0" name=""/>
        <dsp:cNvSpPr/>
      </dsp:nvSpPr>
      <dsp:spPr>
        <a:xfrm>
          <a:off x="0" y="53505"/>
          <a:ext cx="1165985" cy="1165985"/>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28999" y="1586991"/>
          <a:ext cx="5270705" cy="1414094"/>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9622"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DISTRIBUTION DU VACCIN JUSQU’AU</a:t>
          </a:r>
          <a:r>
            <a:rPr lang="fr" sz="1200" b="0" i="0" u="none" kern="1200" baseline="0" dirty="0">
              <a:solidFill>
                <a:schemeClr val="tx1"/>
              </a:solidFill>
              <a:latin typeface="Arial"/>
              <a:ea typeface="+mn-ea"/>
              <a:cs typeface="+mn-cs"/>
            </a:rPr>
            <a:t> </a:t>
          </a:r>
          <a:r>
            <a:rPr lang="fr" sz="1200" b="1" i="0" u="none" kern="1200" baseline="0" dirty="0">
              <a:solidFill>
                <a:srgbClr val="092C3A">
                  <a:lumMod val="75000"/>
                  <a:lumOff val="25000"/>
                </a:srgbClr>
              </a:solidFill>
              <a:latin typeface="Arial"/>
              <a:ea typeface="+mn-ea"/>
              <a:cs typeface="+mn-cs"/>
            </a:rPr>
            <a:t>DERNIER KILOMÈTRE</a:t>
          </a:r>
        </a:p>
        <a:p>
          <a:pPr marL="0" lvl="0" indent="0" algn="l" defTabSz="533400" rtl="0">
            <a:lnSpc>
              <a:spcPct val="90000"/>
            </a:lnSpc>
            <a:spcBef>
              <a:spcPct val="0"/>
            </a:spcBef>
            <a:spcAft>
              <a:spcPct val="35000"/>
            </a:spcAft>
            <a:buNone/>
          </a:pPr>
          <a:r>
            <a:rPr lang="fr" sz="1200" b="0" i="0" u="none" kern="1200" baseline="0" dirty="0">
              <a:solidFill>
                <a:schemeClr val="accent4">
                  <a:lumMod val="50000"/>
                </a:schemeClr>
              </a:solidFill>
              <a:latin typeface="Arial"/>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Le </a:t>
          </a:r>
          <a:r>
            <a:rPr lang="fr" sz="1200" b="1" i="0" u="none" kern="1200" baseline="0" dirty="0">
              <a:solidFill>
                <a:schemeClr val="accent4">
                  <a:lumMod val="50000"/>
                </a:schemeClr>
              </a:solidFill>
              <a:latin typeface="Arial"/>
              <a:ea typeface="+mn-ea"/>
              <a:cs typeface="+mn-cs"/>
              <a:hlinkClick xmlns:r="http://schemas.openxmlformats.org/officeDocument/2006/relationships" r:id="rId3">
                <a:extLst>
                  <a:ext uri="{A12FA001-AC4F-418D-AE19-62706E023703}">
                    <ahyp:hlinkClr xmlns:ahyp="http://schemas.microsoft.com/office/drawing/2018/hyperlinkcolor" val="tx"/>
                  </a:ext>
                </a:extLst>
              </a:hlinkClick>
            </a:rPr>
            <a:t>Mozambique</a:t>
          </a:r>
          <a:r>
            <a:rPr lang="fr" sz="1200" b="1" i="0" u="none" kern="1200" baseline="0" dirty="0">
              <a:solidFill>
                <a:schemeClr val="tx1"/>
              </a:solidFill>
              <a:latin typeface="Arial"/>
              <a:ea typeface="+mn-ea"/>
              <a:cs typeface="+mn-cs"/>
            </a:rPr>
            <a:t> </a:t>
          </a:r>
          <a:r>
            <a:rPr lang="fr" sz="1200" b="0" i="0" u="none" kern="1200" baseline="0" dirty="0">
              <a:solidFill>
                <a:schemeClr val="tx1"/>
              </a:solidFill>
              <a:latin typeface="Arial"/>
              <a:ea typeface="+mn-ea"/>
              <a:cs typeface="+mn-cs"/>
            </a:rPr>
            <a:t>a créé un modèle novateur pour l’ approvisionnement jusqu’au dernier kilomètre, mis en œuvre par VillageReach en partenariat avec le gouvernement du Mozambique et des entreprises du secteur privé pour assurer la distribution jusqu’au dernier kilomètre des vaccins contre la COVID-19.</a:t>
          </a:r>
          <a:endParaRPr lang="fr" sz="1200" b="1" kern="1200" dirty="0">
            <a:solidFill>
              <a:schemeClr val="tx1"/>
            </a:solidFill>
            <a:latin typeface="Arial"/>
            <a:ea typeface="+mn-ea"/>
            <a:cs typeface="+mn-cs"/>
          </a:endParaRPr>
        </a:p>
      </dsp:txBody>
      <dsp:txXfrm rot="10800000">
        <a:off x="782522" y="1586991"/>
        <a:ext cx="4917182" cy="1414094"/>
      </dsp:txXfrm>
    </dsp:sp>
    <dsp:sp modelId="{E2505A97-C61F-4AEC-B7CB-0B33D74D0143}">
      <dsp:nvSpPr>
        <dsp:cNvPr id="0" name=""/>
        <dsp:cNvSpPr/>
      </dsp:nvSpPr>
      <dsp:spPr>
        <a:xfrm>
          <a:off x="0" y="1693523"/>
          <a:ext cx="1201031" cy="1201031"/>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448358" y="3334814"/>
          <a:ext cx="5231989" cy="1201031"/>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9622"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SYSTÈMES NATIONAUX D'INFORMATION SUR LA SANTÉ</a:t>
          </a:r>
          <a:r>
            <a:rPr lang="fr" sz="1200" b="0" i="0" u="none" kern="1200" baseline="0"/>
            <a:t> </a:t>
          </a:r>
          <a:r>
            <a:rPr lang="fr" sz="1200" b="1" i="0" u="none" kern="1200" baseline="0">
              <a:solidFill>
                <a:srgbClr val="092C3A">
                  <a:lumMod val="75000"/>
                  <a:lumOff val="25000"/>
                </a:srgbClr>
              </a:solidFill>
              <a:latin typeface="Arial"/>
              <a:ea typeface="+mn-ea"/>
              <a:cs typeface="+mn-cs"/>
            </a:rPr>
            <a:t>POUR FAIRE ÉVOLUER LA VACCINATION</a:t>
          </a:r>
          <a:r>
            <a:rPr lang="fr" sz="1200" b="0" i="0" u="none" kern="1200" baseline="0"/>
            <a:t> </a:t>
          </a:r>
        </a:p>
        <a:p>
          <a:pPr marL="0" lvl="0" indent="0" algn="l" defTabSz="533400" rtl="0">
            <a:lnSpc>
              <a:spcPct val="90000"/>
            </a:lnSpc>
            <a:spcBef>
              <a:spcPct val="0"/>
            </a:spcBef>
            <a:spcAft>
              <a:spcPct val="35000"/>
            </a:spcAft>
            <a:buNone/>
          </a:pPr>
          <a:r>
            <a:rPr lang="fr" sz="1200" b="0" i="0" u="none" kern="1200" baseline="0">
              <a:solidFill>
                <a:schemeClr val="accent4">
                  <a:lumMod val="50000"/>
                </a:schemeClr>
              </a:solidFill>
              <a:hlinkClick xmlns:r="http://schemas.openxmlformats.org/officeDocument/2006/relationships" r:id="rId5">
                <a:extLst>
                  <a:ext uri="{A12FA001-AC4F-418D-AE19-62706E023703}">
                    <ahyp:hlinkClr xmlns:ahyp="http://schemas.microsoft.com/office/drawing/2018/hyperlinkcolor" val="tx"/>
                  </a:ext>
                </a:extLst>
              </a:hlinkClick>
            </a:rPr>
            <a:t>Le </a:t>
          </a:r>
          <a:r>
            <a:rPr lang="fr" sz="1200" b="1" i="0" u="none" kern="1200" baseline="0">
              <a:solidFill>
                <a:schemeClr val="accent4">
                  <a:lumMod val="50000"/>
                </a:schemeClr>
              </a:solidFill>
              <a:hlinkClick xmlns:r="http://schemas.openxmlformats.org/officeDocument/2006/relationships" r:id="rId5">
                <a:extLst>
                  <a:ext uri="{A12FA001-AC4F-418D-AE19-62706E023703}">
                    <ahyp:hlinkClr xmlns:ahyp="http://schemas.microsoft.com/office/drawing/2018/hyperlinkcolor" val="tx"/>
                  </a:ext>
                </a:extLst>
              </a:hlinkClick>
            </a:rPr>
            <a:t>Rwanda</a:t>
          </a:r>
          <a:r>
            <a:rPr lang="fr" sz="1200" b="0" i="0" u="none" kern="1200" baseline="0">
              <a:solidFill>
                <a:schemeClr val="tx1"/>
              </a:solidFill>
            </a:rPr>
            <a:t> s'appuie sur les approches nationales de surveillance en temps réel existantes en utilisant les systèmes d'information nationaux existants, à savoir le DHIS2, pour étendre le programme de vaccination contre la COVID-19</a:t>
          </a:r>
          <a:endParaRPr lang="fr" sz="1200" kern="1200"/>
        </a:p>
        <a:p>
          <a:pPr marL="0" lvl="0" indent="0" algn="l" defTabSz="533400" rtl="0">
            <a:lnSpc>
              <a:spcPct val="90000"/>
            </a:lnSpc>
            <a:spcBef>
              <a:spcPct val="0"/>
            </a:spcBef>
            <a:spcAft>
              <a:spcPct val="35000"/>
            </a:spcAft>
            <a:buNone/>
          </a:pPr>
          <a:endParaRPr lang="fr" sz="1200" kern="1200"/>
        </a:p>
      </dsp:txBody>
      <dsp:txXfrm rot="10800000">
        <a:off x="748616" y="3334814"/>
        <a:ext cx="4931731" cy="1201031"/>
      </dsp:txXfrm>
    </dsp:sp>
    <dsp:sp modelId="{2B8815EE-8E16-4B94-9A43-582FDABEA376}">
      <dsp:nvSpPr>
        <dsp:cNvPr id="0" name=""/>
        <dsp:cNvSpPr/>
      </dsp:nvSpPr>
      <dsp:spPr>
        <a:xfrm>
          <a:off x="0" y="3335810"/>
          <a:ext cx="1201031" cy="1201031"/>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372727" y="143983"/>
          <a:ext cx="5230813" cy="1037800"/>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41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RÉDUIRE LE GASPILLAGE DE VACCINS</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rPr>
            <a:t>Le Bénin </a:t>
          </a:r>
          <a:r>
            <a:rPr lang="fr" sz="1200" b="0" i="0" u="none" kern="1200" baseline="0">
              <a:solidFill>
                <a:schemeClr val="tx1"/>
              </a:solidFill>
              <a:latin typeface="Arial"/>
              <a:ea typeface="+mn-ea"/>
              <a:cs typeface="+mn-cs"/>
            </a:rPr>
            <a:t>a contrôlé la distribution des vaccins en allouant les vaccins aux sites de vaccination en fonction des taux d'utilisation pour réduire le gaspillage des vaccins.</a:t>
          </a:r>
        </a:p>
      </dsp:txBody>
      <dsp:txXfrm rot="10800000">
        <a:off x="632177" y="143983"/>
        <a:ext cx="4971363" cy="1037800"/>
      </dsp:txXfrm>
    </dsp:sp>
    <dsp:sp modelId="{1DE9332B-C20E-4633-995B-D281F5209CC6}">
      <dsp:nvSpPr>
        <dsp:cNvPr id="0" name=""/>
        <dsp:cNvSpPr/>
      </dsp:nvSpPr>
      <dsp:spPr>
        <a:xfrm>
          <a:off x="0" y="41954"/>
          <a:ext cx="1135695" cy="1135695"/>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388989" y="1618296"/>
          <a:ext cx="5230813" cy="1108255"/>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41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RÉDUIRE LE GASPILLAGE DE VACCINS</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rPr>
            <a:t>Niger : </a:t>
          </a:r>
          <a:r>
            <a:rPr lang="fr" sz="1200" b="0" i="0" u="none" kern="1200" baseline="0">
              <a:solidFill>
                <a:schemeClr val="tx1"/>
              </a:solidFill>
              <a:latin typeface="Arial"/>
              <a:ea typeface="+mn-ea"/>
              <a:cs typeface="+mn-cs"/>
            </a:rPr>
            <a:t>les agents de santé ont surveillé les taux d'utilisation quotidienne des vaccins pour éclairer les stratégies de déploiement et redéployer le vaccin d'un site à l'autre, au besoin, afin d'éviter la péremption.</a:t>
          </a:r>
          <a:endParaRPr lang="fr" sz="1200" kern="1200">
            <a:solidFill>
              <a:schemeClr val="tx1"/>
            </a:solidFill>
          </a:endParaRPr>
        </a:p>
      </dsp:txBody>
      <dsp:txXfrm rot="10800000">
        <a:off x="666053" y="1618296"/>
        <a:ext cx="4953749" cy="1108255"/>
      </dsp:txXfrm>
    </dsp:sp>
    <dsp:sp modelId="{E2505A97-C61F-4AEC-B7CB-0B33D74D0143}">
      <dsp:nvSpPr>
        <dsp:cNvPr id="0" name=""/>
        <dsp:cNvSpPr/>
      </dsp:nvSpPr>
      <dsp:spPr>
        <a:xfrm>
          <a:off x="0" y="1596724"/>
          <a:ext cx="1145676" cy="1145676"/>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270A7088-DFED-4685-841C-5C30EF0457AF}">
      <dsp:nvSpPr>
        <dsp:cNvPr id="0" name=""/>
        <dsp:cNvSpPr/>
      </dsp:nvSpPr>
      <dsp:spPr>
        <a:xfrm rot="10800000">
          <a:off x="349371" y="3142077"/>
          <a:ext cx="5230813" cy="1394764"/>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41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3">
                  <a:lumMod val="75000"/>
                </a:schemeClr>
              </a:solidFill>
            </a:rPr>
            <a:t>LE PROGRAMME iDRONE EN INDE</a:t>
          </a:r>
        </a:p>
        <a:p>
          <a:pPr marL="0" lvl="0" indent="0" algn="l" defTabSz="533400" rtl="0">
            <a:lnSpc>
              <a:spcPct val="90000"/>
            </a:lnSpc>
            <a:spcBef>
              <a:spcPct val="0"/>
            </a:spcBef>
            <a:spcAft>
              <a:spcPct val="35000"/>
            </a:spcAft>
            <a:buNone/>
          </a:pPr>
          <a:r>
            <a:rPr lang="fr" sz="1200" b="1" i="0" u="none" kern="1200" baseline="0" dirty="0">
              <a:solidFill>
                <a:schemeClr val="accent4">
                  <a:lumMod val="50000"/>
                </a:schemeClr>
              </a:solidFill>
              <a:hlinkClick xmlns:r="http://schemas.openxmlformats.org/officeDocument/2006/relationships" r:id="rId4">
                <a:extLst>
                  <a:ext uri="{A12FA001-AC4F-418D-AE19-62706E023703}">
                    <ahyp:hlinkClr xmlns:ahyp="http://schemas.microsoft.com/office/drawing/2018/hyperlinkcolor" val="tx"/>
                  </a:ext>
                </a:extLst>
              </a:hlinkClick>
            </a:rPr>
            <a:t>L’Inde</a:t>
          </a:r>
          <a:r>
            <a:rPr lang="fr" sz="1200" b="1" i="0" u="none" kern="1200" baseline="0" dirty="0">
              <a:solidFill>
                <a:schemeClr val="tx1"/>
              </a:solidFill>
            </a:rPr>
            <a:t> </a:t>
          </a:r>
          <a:r>
            <a:rPr lang="fr" sz="1200" b="0" i="0" u="none" kern="1200" baseline="0" dirty="0">
              <a:solidFill>
                <a:schemeClr val="tx1"/>
              </a:solidFill>
            </a:rPr>
            <a:t>a utilisé des drones pour livrer des fournitures médicales dans des zones géographiquement difficiles d’accès, notamment des vaccins contre la COVID-19, d’autres vaccins, des médicaments pour les soins prénataux, des multivitamines, des seringues et des gants dans trois districts de Manipur et deux districts de Nagaland, dans le nord-est du pays.</a:t>
          </a:r>
        </a:p>
      </dsp:txBody>
      <dsp:txXfrm rot="10800000">
        <a:off x="698062" y="3142077"/>
        <a:ext cx="4882122" cy="1394764"/>
      </dsp:txXfrm>
    </dsp:sp>
    <dsp:sp modelId="{98FAF20E-F2A9-44D4-BC82-2B197E4EB7A9}">
      <dsp:nvSpPr>
        <dsp:cNvPr id="0" name=""/>
        <dsp:cNvSpPr/>
      </dsp:nvSpPr>
      <dsp:spPr>
        <a:xfrm>
          <a:off x="0" y="3288967"/>
          <a:ext cx="1160230" cy="1160230"/>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48945" y="622695"/>
          <a:ext cx="5230813" cy="1393192"/>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51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DES EXERCICES DE SIMULATION POUR ÉVALUER L’ÉTAT DE PRÉPARATION</a:t>
          </a:r>
        </a:p>
        <a:p>
          <a:pPr marL="0" lvl="0" indent="0" algn="l" defTabSz="533400" rtl="0">
            <a:lnSpc>
              <a:spcPct val="90000"/>
            </a:lnSpc>
            <a:spcBef>
              <a:spcPct val="0"/>
            </a:spcBef>
            <a:spcAft>
              <a:spcPct val="35000"/>
            </a:spcAft>
            <a:buNone/>
          </a:pPr>
          <a:r>
            <a:rPr lang="fr" sz="1200" b="1" i="0" u="none" kern="1200" baseline="0">
              <a:solidFill>
                <a:schemeClr val="accent4">
                  <a:lumMod val="50000"/>
                </a:schemeClr>
              </a:solidFill>
              <a:hlinkClick xmlns:r="http://schemas.openxmlformats.org/officeDocument/2006/relationships" r:id="rId1">
                <a:extLst>
                  <a:ext uri="{A12FA001-AC4F-418D-AE19-62706E023703}">
                    <ahyp:hlinkClr xmlns:ahyp="http://schemas.microsoft.com/office/drawing/2018/hyperlinkcolor" val="tx"/>
                  </a:ext>
                </a:extLst>
              </a:hlinkClick>
            </a:rPr>
            <a:t>La Moldavie</a:t>
          </a:r>
          <a:r>
            <a:rPr lang="fr" sz="1200" b="1" i="0" u="none" kern="1200" baseline="0">
              <a:solidFill>
                <a:schemeClr val="tx1"/>
              </a:solidFill>
            </a:rPr>
            <a:t> </a:t>
          </a:r>
          <a:r>
            <a:rPr lang="fr" sz="1200" b="0" i="0" u="none" kern="1200" baseline="0">
              <a:solidFill>
                <a:schemeClr val="tx1"/>
              </a:solidFill>
            </a:rPr>
            <a:t>a mené un exercice de simulation pour tester l’état de préparation au déploiement des vaccins et identifier les forces et les défis potentiels.</a:t>
          </a:r>
        </a:p>
      </dsp:txBody>
      <dsp:txXfrm rot="10800000">
        <a:off x="797243" y="622695"/>
        <a:ext cx="4882515" cy="1393192"/>
      </dsp:txXfrm>
    </dsp:sp>
    <dsp:sp modelId="{1DE9332B-C20E-4633-995B-D281F5209CC6}">
      <dsp:nvSpPr>
        <dsp:cNvPr id="0" name=""/>
        <dsp:cNvSpPr/>
      </dsp:nvSpPr>
      <dsp:spPr>
        <a:xfrm>
          <a:off x="0" y="721331"/>
          <a:ext cx="1223993" cy="122399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48945" y="2605168"/>
          <a:ext cx="5230813" cy="1393192"/>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51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TECHNOLOGIES ALTERNATIVES DE TRAITEMENT DES DÉCHETS ET RECYCLAGE DES DÉCHETS DE VACCINATION</a:t>
          </a:r>
        </a:p>
        <a:p>
          <a:pPr marL="0" lvl="0" indent="0" algn="l" defTabSz="533400" rtl="0">
            <a:lnSpc>
              <a:spcPct val="90000"/>
            </a:lnSpc>
            <a:spcBef>
              <a:spcPct val="0"/>
            </a:spcBef>
            <a:spcAft>
              <a:spcPct val="35000"/>
            </a:spcAft>
            <a:buNone/>
          </a:pPr>
          <a:r>
            <a:rPr lang="fr" sz="1200" b="1" i="0" u="none" kern="1200" baseline="0">
              <a:solidFill>
                <a:schemeClr val="tx1"/>
              </a:solidFill>
              <a:latin typeface="Arial"/>
              <a:ea typeface="+mn-ea"/>
              <a:cs typeface="+mn-cs"/>
              <a:hlinkClick xmlns:r="http://schemas.openxmlformats.org/officeDocument/2006/relationships" r:id="rId3"/>
            </a:rPr>
            <a:t>Le Népal</a:t>
          </a:r>
          <a:r>
            <a:rPr lang="fr" sz="1200" b="0" i="0" u="none" kern="1200" baseline="0">
              <a:solidFill>
                <a:srgbClr val="092C3A">
                  <a:lumMod val="75000"/>
                  <a:lumOff val="25000"/>
                </a:srgbClr>
              </a:solidFill>
              <a:latin typeface="Arial"/>
              <a:ea typeface="+mn-ea"/>
              <a:cs typeface="+mn-cs"/>
            </a:rPr>
            <a:t> </a:t>
          </a:r>
          <a:r>
            <a:rPr lang="fr" sz="1200" b="0" i="0" u="none" kern="1200" baseline="0">
              <a:solidFill>
                <a:schemeClr val="tx1"/>
              </a:solidFill>
              <a:latin typeface="Arial"/>
              <a:ea typeface="+mn-ea"/>
              <a:cs typeface="+mn-cs"/>
            </a:rPr>
            <a:t>a utilisé deux technologies sans combustion pour l’élimination sûre des déchets d’injection et de vaccination.</a:t>
          </a:r>
          <a:endParaRPr lang="fr" sz="1200" b="1" kern="1200">
            <a:solidFill>
              <a:srgbClr val="092C3A">
                <a:lumMod val="75000"/>
                <a:lumOff val="25000"/>
              </a:srgbClr>
            </a:solidFill>
            <a:latin typeface="Arial"/>
            <a:ea typeface="+mn-ea"/>
            <a:cs typeface="+mn-cs"/>
          </a:endParaRPr>
        </a:p>
      </dsp:txBody>
      <dsp:txXfrm rot="10800000">
        <a:off x="797243" y="2605168"/>
        <a:ext cx="4882515" cy="1393192"/>
      </dsp:txXfrm>
    </dsp:sp>
    <dsp:sp modelId="{E2505A97-C61F-4AEC-B7CB-0B33D74D0143}">
      <dsp:nvSpPr>
        <dsp:cNvPr id="0" name=""/>
        <dsp:cNvSpPr/>
      </dsp:nvSpPr>
      <dsp:spPr>
        <a:xfrm>
          <a:off x="0" y="2689767"/>
          <a:ext cx="1223993" cy="1223993"/>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48358" y="622942"/>
          <a:ext cx="5231989" cy="1393192"/>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66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INITIATIVES MENÉES PAR LES ÉTABLISSEMENTS POUR LUTTER CONTRE LES DÉCHETS D’INJECTION</a:t>
          </a:r>
        </a:p>
        <a:p>
          <a:pPr marL="0" lvl="0" indent="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1"/>
            </a:rPr>
            <a:t>La </a:t>
          </a:r>
          <a:r>
            <a:rPr lang="fr" sz="1200" b="0" i="1" u="none" kern="1200" baseline="0" dirty="0">
              <a:solidFill>
                <a:schemeClr val="tx1"/>
              </a:solidFill>
              <a:hlinkClick xmlns:r="http://schemas.openxmlformats.org/officeDocument/2006/relationships" r:id="rId1"/>
            </a:rPr>
            <a:t>Fundación Clínica Infantil </a:t>
          </a:r>
          <a:r>
            <a:rPr lang="fr" sz="1200" b="0" i="0" u="none" kern="1200" baseline="0" dirty="0">
              <a:solidFill>
                <a:schemeClr val="tx1"/>
              </a:solidFill>
              <a:hlinkClick xmlns:r="http://schemas.openxmlformats.org/officeDocument/2006/relationships" r:id="rId1"/>
            </a:rPr>
            <a:t>Club Noel de </a:t>
          </a:r>
          <a:r>
            <a:rPr lang="fr" sz="1200" b="1" i="0" u="none" kern="1200" baseline="0" dirty="0">
              <a:solidFill>
                <a:schemeClr val="tx1"/>
              </a:solidFill>
              <a:hlinkClick xmlns:r="http://schemas.openxmlformats.org/officeDocument/2006/relationships" r:id="rId1"/>
            </a:rPr>
            <a:t>Colombie</a:t>
          </a:r>
          <a:r>
            <a:rPr lang="fr" sz="1200" b="0" i="0" u="none" kern="1200" baseline="0" dirty="0">
              <a:solidFill>
                <a:schemeClr val="tx1"/>
              </a:solidFill>
            </a:rPr>
            <a:t>, un hôpital tertiaire de taille moyenne situé dans le sud-ouest du pays, a renforcé sa méthode de gestion des déchets en riposte à la COVID-19 en sensibilisant le personnel à la biosécurité et à la gestion des déchets dans les zones de vaccination.</a:t>
          </a:r>
        </a:p>
      </dsp:txBody>
      <dsp:txXfrm rot="10800000">
        <a:off x="796656" y="622942"/>
        <a:ext cx="4883691" cy="1393192"/>
      </dsp:txXfrm>
    </dsp:sp>
    <dsp:sp modelId="{1DE9332B-C20E-4633-995B-D281F5209CC6}">
      <dsp:nvSpPr>
        <dsp:cNvPr id="0" name=""/>
        <dsp:cNvSpPr/>
      </dsp:nvSpPr>
      <dsp:spPr>
        <a:xfrm>
          <a:off x="0" y="721559"/>
          <a:ext cx="1224001" cy="1224001"/>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48945" y="2604839"/>
          <a:ext cx="5230813" cy="1393192"/>
        </a:xfrm>
        <a:prstGeom prst="homePlate">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966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1">
                  <a:lumMod val="75000"/>
                  <a:lumOff val="25000"/>
                </a:schemeClr>
              </a:solidFill>
            </a:rPr>
            <a:t>SUIVI DE LA DISTRIBUTION DES VACCINS</a:t>
          </a:r>
        </a:p>
        <a:p>
          <a:pPr marL="0" lvl="0" indent="0" algn="l" defTabSz="533400" rtl="0">
            <a:lnSpc>
              <a:spcPct val="90000"/>
            </a:lnSpc>
            <a:spcBef>
              <a:spcPct val="0"/>
            </a:spcBef>
            <a:spcAft>
              <a:spcPct val="35000"/>
            </a:spcAft>
            <a:buNone/>
          </a:pPr>
          <a:r>
            <a:rPr lang="fr" sz="1200" b="1" i="0" u="none" kern="1200" baseline="0">
              <a:solidFill>
                <a:schemeClr val="tx1"/>
              </a:solidFill>
            </a:rPr>
            <a:t>L’Argentine </a:t>
          </a:r>
          <a:r>
            <a:rPr lang="fr" sz="1200" b="0" i="0" u="none" kern="1200" baseline="0">
              <a:solidFill>
                <a:schemeClr val="tx1"/>
              </a:solidFill>
            </a:rPr>
            <a:t>a surveillé la distribution des vaccins depuis leur arrivée dans le pays jusqu’à leur utilisation grâce à deux modules du système intégré d’information sanitaire argentin, à savoir le système de surveillance des fournitures médicales (SMIS) et le registre fédéral de la vaccination nominalisée (Nomivac), qui enregistre l’application nominalisée des vaccins.</a:t>
          </a:r>
          <a:r>
            <a:rPr lang="fr" sz="1200" b="0" i="0" u="none" kern="1200" baseline="0">
              <a:solidFill>
                <a:schemeClr val="tx1"/>
              </a:solidFill>
              <a:latin typeface="Arial"/>
              <a:ea typeface="Arial"/>
              <a:cs typeface="Arial"/>
              <a:sym typeface="Arial"/>
            </a:rPr>
            <a:t> </a:t>
          </a:r>
          <a:endParaRPr lang="fr" sz="1200" kern="1200">
            <a:solidFill>
              <a:schemeClr val="tx1"/>
            </a:solidFill>
          </a:endParaRPr>
        </a:p>
      </dsp:txBody>
      <dsp:txXfrm rot="10800000">
        <a:off x="797243" y="2604839"/>
        <a:ext cx="4882515" cy="1393192"/>
      </dsp:txXfrm>
    </dsp:sp>
    <dsp:sp modelId="{E2505A97-C61F-4AEC-B7CB-0B33D74D0143}">
      <dsp:nvSpPr>
        <dsp:cNvPr id="0" name=""/>
        <dsp:cNvSpPr/>
      </dsp:nvSpPr>
      <dsp:spPr>
        <a:xfrm>
          <a:off x="0" y="2689435"/>
          <a:ext cx="1224001" cy="1224001"/>
        </a:xfrm>
        <a:prstGeom prst="ellipse">
          <a:avLst/>
        </a:prstGeom>
        <a:blipFill rotWithShape="1">
          <a:blip xmlns:r="http://schemas.openxmlformats.org/officeDocument/2006/relationships"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89253" y="-2726324"/>
          <a:ext cx="1313988"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Fin 2021, le Rwanda a enregistré plus de 110 000 cas positifs à la COVID-19.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L'intervention en cas de pandémie a été gérée par le Groupe de travail national conjoint contre la COVID-19, composé de conseillers multisectoriels des ministères et institutions externes concernés.</a:t>
          </a:r>
          <a:endParaRPr lang="fr" sz="1400" kern="1200"/>
        </a:p>
      </dsp:txBody>
      <dsp:txXfrm rot="-5400000">
        <a:off x="1797246" y="229827"/>
        <a:ext cx="7033859" cy="1185700"/>
      </dsp:txXfrm>
    </dsp:sp>
    <dsp:sp modelId="{8C96A032-99E7-4F02-A6B8-1803D52B7956}">
      <dsp:nvSpPr>
        <dsp:cNvPr id="0" name=""/>
        <dsp:cNvSpPr/>
      </dsp:nvSpPr>
      <dsp:spPr>
        <a:xfrm>
          <a:off x="36561" y="1433"/>
          <a:ext cx="1760685" cy="1642486"/>
        </a:xfrm>
        <a:prstGeom prst="roundRect">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CONTEXTE</a:t>
          </a:r>
        </a:p>
      </dsp:txBody>
      <dsp:txXfrm>
        <a:off x="116741" y="81613"/>
        <a:ext cx="1600325" cy="1482126"/>
      </dsp:txXfrm>
    </dsp:sp>
    <dsp:sp modelId="{26A8BF07-0D8E-4300-9899-C64780806612}">
      <dsp:nvSpPr>
        <dsp:cNvPr id="0" name=""/>
        <dsp:cNvSpPr/>
      </dsp:nvSpPr>
      <dsp:spPr>
        <a:xfrm rot="5400000">
          <a:off x="4689253" y="-1001714"/>
          <a:ext cx="1313988"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Problèmes liés à la chaîne d'approvisionnement et à la logistique inhérents au déploiement et à l'utilisation appropriée de plusieurs vaccins contre la COVID-19.</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 Lacunes dans la coordination intersectorielle. </a:t>
          </a:r>
          <a:endParaRPr lang="fr" sz="1400" kern="1200"/>
        </a:p>
      </dsp:txBody>
      <dsp:txXfrm rot="-5400000">
        <a:off x="1797246" y="1954437"/>
        <a:ext cx="7033859" cy="1185700"/>
      </dsp:txXfrm>
    </dsp:sp>
    <dsp:sp modelId="{C18FE2B4-240F-4400-B1DA-52196A864594}">
      <dsp:nvSpPr>
        <dsp:cNvPr id="0" name=""/>
        <dsp:cNvSpPr/>
      </dsp:nvSpPr>
      <dsp:spPr>
        <a:xfrm>
          <a:off x="36561" y="1726044"/>
          <a:ext cx="1760685" cy="1642486"/>
        </a:xfrm>
        <a:prstGeom prst="roundRect">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DÉFI</a:t>
          </a:r>
        </a:p>
      </dsp:txBody>
      <dsp:txXfrm>
        <a:off x="116741" y="1806224"/>
        <a:ext cx="1600325" cy="1482126"/>
      </dsp:txXfrm>
    </dsp:sp>
    <dsp:sp modelId="{A3463033-2E55-4A50-B868-0331C39926E2}">
      <dsp:nvSpPr>
        <dsp:cNvPr id="0" name=""/>
        <dsp:cNvSpPr/>
      </dsp:nvSpPr>
      <dsp:spPr>
        <a:xfrm rot="5400000">
          <a:off x="4459501" y="786680"/>
          <a:ext cx="1763123"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Exploitation de la plate-forme DHIS2 déjà utilisée à l'échelle nationale pour le programme de vaccination contre la COVID-19. </a:t>
          </a:r>
          <a:endParaRPr lang="fr" sz="1400" kern="1200"/>
        </a:p>
        <a:p>
          <a:pPr marL="114300" lvl="1" indent="-114300" algn="ctr" defTabSz="622300" rtl="0">
            <a:lnSpc>
              <a:spcPct val="90000"/>
            </a:lnSpc>
            <a:spcBef>
              <a:spcPct val="0"/>
            </a:spcBef>
            <a:spcAft>
              <a:spcPct val="15000"/>
            </a:spcAft>
            <a:buChar char="•"/>
          </a:pPr>
          <a:r>
            <a:rPr lang="fr" sz="1400" b="0" i="0" u="none" kern="1200" baseline="0"/>
            <a:t>Mise en œuvre de structures de responsabilisation et de mécanismes de coordination clairs. </a:t>
          </a:r>
          <a:endParaRPr lang="fr" sz="1400" kern="1200"/>
        </a:p>
        <a:p>
          <a:pPr marL="114300" lvl="1" indent="-114300" algn="ctr" defTabSz="622300" rtl="0">
            <a:lnSpc>
              <a:spcPct val="90000"/>
            </a:lnSpc>
            <a:spcBef>
              <a:spcPct val="0"/>
            </a:spcBef>
            <a:spcAft>
              <a:spcPct val="15000"/>
            </a:spcAft>
            <a:buChar char="•"/>
          </a:pPr>
          <a:r>
            <a:rPr lang="fr" sz="1400" b="0" i="0" u="none" kern="1200" baseline="0"/>
            <a:t>Collaboration avec plusieurs parties prenantes par le biais de l’utilisation de plates-formes en source libre pour gérer les données et les informations sur la gestion logistique. </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Fourniture de conseils techniques et d'un soutien à la maintenance du système pour faciliter le suivi des vaccins. </a:t>
          </a:r>
          <a:endParaRPr lang="fr" sz="1400" kern="1200" dirty="0"/>
        </a:p>
      </dsp:txBody>
      <dsp:txXfrm rot="-5400000">
        <a:off x="1795528" y="3536723"/>
        <a:ext cx="7005002" cy="1590985"/>
      </dsp:txXfrm>
    </dsp:sp>
    <dsp:sp modelId="{80F46D1E-8939-4D69-BDE1-B1C16F3C74E8}">
      <dsp:nvSpPr>
        <dsp:cNvPr id="0" name=""/>
        <dsp:cNvSpPr/>
      </dsp:nvSpPr>
      <dsp:spPr>
        <a:xfrm>
          <a:off x="36561" y="3510973"/>
          <a:ext cx="1758965" cy="1642486"/>
        </a:xfrm>
        <a:prstGeom prst="roundRect">
          <a:avLst/>
        </a:prstGeom>
        <a:solidFill>
          <a:schemeClr val="accent5">
            <a:lumMod val="60000"/>
            <a:lumOff val="4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tx1"/>
              </a:solidFill>
            </a:rPr>
            <a:t>SOLUTION</a:t>
          </a:r>
        </a:p>
      </dsp:txBody>
      <dsp:txXfrm>
        <a:off x="116741" y="3591153"/>
        <a:ext cx="1598605" cy="1482126"/>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399858" y="3277"/>
          <a:ext cx="4971592" cy="1259457"/>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3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UTILISATION DE DIFFÉRENTES SOURCES POUR LA CAPACITÉ D’URGENCE</a:t>
          </a:r>
        </a:p>
        <a:p>
          <a:pPr marL="0" lvl="0" indent="0" algn="l" defTabSz="533400" rtl="0">
            <a:lnSpc>
              <a:spcPct val="90000"/>
            </a:lnSpc>
            <a:spcBef>
              <a:spcPct val="0"/>
            </a:spcBef>
            <a:spcAft>
              <a:spcPct val="35000"/>
            </a:spcAft>
            <a:buNone/>
          </a:pPr>
          <a:r>
            <a:rPr lang="fr" sz="1200" b="0" i="0" u="none" kern="1200" baseline="0"/>
            <a:t>La </a:t>
          </a:r>
          <a:r>
            <a:rPr lang="fr" sz="1200" b="1" i="0" u="none" kern="1200" baseline="0"/>
            <a:t>Zambie</a:t>
          </a:r>
          <a:r>
            <a:rPr lang="fr" sz="1200" b="0" i="0" u="none" kern="1200" baseline="0"/>
            <a:t> a développé une capacité d’urgence grâce à l’implication de travailleurs de la santé nouvellement diplômés et au détachement de membres du personnel d'organisations partenaires.</a:t>
          </a:r>
        </a:p>
      </dsp:txBody>
      <dsp:txXfrm rot="10800000">
        <a:off x="714722" y="3277"/>
        <a:ext cx="4656728" cy="1259457"/>
      </dsp:txXfrm>
    </dsp:sp>
    <dsp:sp modelId="{1DE9332B-C20E-4633-995B-D281F5209CC6}">
      <dsp:nvSpPr>
        <dsp:cNvPr id="0" name=""/>
        <dsp:cNvSpPr/>
      </dsp:nvSpPr>
      <dsp:spPr>
        <a:xfrm>
          <a:off x="0" y="47868"/>
          <a:ext cx="1224003" cy="122400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399858" y="1638692"/>
          <a:ext cx="4971592" cy="1259457"/>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3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TECHNOLOGIE NUMÉRIQUE POUR LA FORMATION</a:t>
          </a:r>
        </a:p>
        <a:p>
          <a:pPr marL="0" lvl="0" indent="0" algn="l" defTabSz="533400" rtl="0">
            <a:lnSpc>
              <a:spcPct val="90000"/>
            </a:lnSpc>
            <a:spcBef>
              <a:spcPct val="0"/>
            </a:spcBef>
            <a:spcAft>
              <a:spcPct val="35000"/>
            </a:spcAft>
            <a:buNone/>
          </a:pPr>
          <a:r>
            <a:rPr lang="fr" sz="1200" b="0" i="0" u="none" kern="1200" baseline="0" dirty="0"/>
            <a:t>Le </a:t>
          </a:r>
          <a:r>
            <a:rPr lang="fr" sz="1200" b="1" i="0" u="none" kern="1200" baseline="0" dirty="0"/>
            <a:t>Ghana </a:t>
          </a:r>
          <a:r>
            <a:rPr lang="fr" sz="1200" b="0" i="0" u="none" kern="1200" baseline="0" dirty="0"/>
            <a:t>a utilisé des systèmes de conférence électronique et des appareils électroniques personnels pour proposer une formation rapide à faible coût.</a:t>
          </a:r>
        </a:p>
      </dsp:txBody>
      <dsp:txXfrm rot="10800000">
        <a:off x="714722" y="1638692"/>
        <a:ext cx="4656728" cy="1259457"/>
      </dsp:txXfrm>
    </dsp:sp>
    <dsp:sp modelId="{E2505A97-C61F-4AEC-B7CB-0B33D74D0143}">
      <dsp:nvSpPr>
        <dsp:cNvPr id="0" name=""/>
        <dsp:cNvSpPr/>
      </dsp:nvSpPr>
      <dsp:spPr>
        <a:xfrm>
          <a:off x="0" y="1683283"/>
          <a:ext cx="1224003" cy="122400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399858" y="3274107"/>
          <a:ext cx="4971592" cy="1259457"/>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38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ENSEMBLE DE CAPACITÉS D’URGENCE ADAPTÉES AUX TÂCHES </a:t>
          </a:r>
        </a:p>
        <a:p>
          <a:pPr marL="0" lvl="0" indent="0" algn="l" defTabSz="533400" rtl="0">
            <a:lnSpc>
              <a:spcPct val="90000"/>
            </a:lnSpc>
            <a:spcBef>
              <a:spcPct val="0"/>
            </a:spcBef>
            <a:spcAft>
              <a:spcPct val="35000"/>
            </a:spcAft>
            <a:buNone/>
          </a:pPr>
          <a:r>
            <a:rPr lang="fr" sz="1200" b="0" i="0" u="none" kern="1200" baseline="0"/>
            <a:t>La </a:t>
          </a:r>
          <a:r>
            <a:rPr lang="fr" sz="1200" b="1" i="0" u="none" kern="1200" baseline="0"/>
            <a:t>Bolivie </a:t>
          </a:r>
          <a:r>
            <a:rPr lang="fr" sz="1200" b="0" i="0" u="none" kern="1200" baseline="0"/>
            <a:t>a embauché des personnes sans expérience en matière de santé pour procéder à un pré-enregistrement et pour soutenir la saisie et la déclaration des données, ce qui permet aux agents de santé de se concentrer sur la vaccination.</a:t>
          </a:r>
        </a:p>
      </dsp:txBody>
      <dsp:txXfrm rot="10800000">
        <a:off x="714722" y="3274107"/>
        <a:ext cx="4656728" cy="1259457"/>
      </dsp:txXfrm>
    </dsp:sp>
    <dsp:sp modelId="{2B8815EE-8E16-4B94-9A43-582FDABEA376}">
      <dsp:nvSpPr>
        <dsp:cNvPr id="0" name=""/>
        <dsp:cNvSpPr/>
      </dsp:nvSpPr>
      <dsp:spPr>
        <a:xfrm>
          <a:off x="0" y="3312838"/>
          <a:ext cx="1224003" cy="122400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63078" y="1469"/>
          <a:ext cx="4971590" cy="1187537"/>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6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RECOURS AUX PRESTATAIRES PRIVÉS</a:t>
          </a:r>
        </a:p>
        <a:p>
          <a:pPr marL="0" lvl="0" indent="0" algn="l" defTabSz="533400" rtl="0">
            <a:lnSpc>
              <a:spcPct val="90000"/>
            </a:lnSpc>
            <a:spcBef>
              <a:spcPct val="0"/>
            </a:spcBef>
            <a:spcAft>
              <a:spcPct val="35000"/>
            </a:spcAft>
            <a:buNone/>
          </a:pPr>
          <a:r>
            <a:rPr lang="fr" sz="1200" b="0" i="0" u="none" kern="1200" baseline="0"/>
            <a:t>La </a:t>
          </a:r>
          <a:r>
            <a:rPr lang="fr" sz="1200" b="1" i="0" u="none" kern="1200" baseline="0"/>
            <a:t>Somalie </a:t>
          </a:r>
          <a:r>
            <a:rPr lang="fr" sz="1200" b="0" i="0" u="none" kern="1200" baseline="0"/>
            <a:t>a complété ses ressources humaines existantes dans les établissements de santé par des capacités supplémentaires d’urgence du secteur privé et des organisations non gouvernementales. </a:t>
          </a:r>
        </a:p>
      </dsp:txBody>
      <dsp:txXfrm rot="10800000">
        <a:off x="859962" y="1469"/>
        <a:ext cx="4674706" cy="1187537"/>
      </dsp:txXfrm>
    </dsp:sp>
    <dsp:sp modelId="{1DE9332B-C20E-4633-995B-D281F5209CC6}">
      <dsp:nvSpPr>
        <dsp:cNvPr id="0" name=""/>
        <dsp:cNvSpPr/>
      </dsp:nvSpPr>
      <dsp:spPr>
        <a:xfrm>
          <a:off x="0" y="18795"/>
          <a:ext cx="1152884" cy="1152884"/>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44817" y="1543494"/>
          <a:ext cx="4971590" cy="1448213"/>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6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BIEN-ÊTRE DU PERSONNEL</a:t>
          </a:r>
        </a:p>
        <a:p>
          <a:pPr marL="0" lvl="0" indent="0" algn="l" defTabSz="533400" rtl="0">
            <a:lnSpc>
              <a:spcPct val="90000"/>
            </a:lnSpc>
            <a:spcBef>
              <a:spcPct val="0"/>
            </a:spcBef>
            <a:spcAft>
              <a:spcPct val="35000"/>
            </a:spcAft>
            <a:buNone/>
          </a:pPr>
          <a:r>
            <a:rPr lang="fr" sz="1200" b="0" i="0" u="none" kern="1200" baseline="0" dirty="0"/>
            <a:t>Le </a:t>
          </a:r>
          <a:r>
            <a:rPr lang="fr" sz="1200" b="1" i="0" u="none" kern="1200" baseline="0" dirty="0"/>
            <a:t>Salvador </a:t>
          </a:r>
          <a:r>
            <a:rPr lang="fr" sz="1200" b="0" i="0" u="none" kern="1200" baseline="0" dirty="0"/>
            <a:t>a indiqué avoir pris des mesures supplémentaires pour assurer le bien-être de son personnel et préserver sa motivation, y compris la fourniture d'une assurance maladie pour couvrir toute maladie, et assurer un bon environnement de travail, p. ex., des plateaux repas, des cabines climatisées et de la musique relaxante.</a:t>
          </a:r>
        </a:p>
      </dsp:txBody>
      <dsp:txXfrm rot="10800000">
        <a:off x="906870" y="1543494"/>
        <a:ext cx="4609537" cy="1448213"/>
      </dsp:txXfrm>
    </dsp:sp>
    <dsp:sp modelId="{E2505A97-C61F-4AEC-B7CB-0B33D74D0143}">
      <dsp:nvSpPr>
        <dsp:cNvPr id="0" name=""/>
        <dsp:cNvSpPr/>
      </dsp:nvSpPr>
      <dsp:spPr>
        <a:xfrm>
          <a:off x="0" y="1691159"/>
          <a:ext cx="1152884" cy="115288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44817" y="3346196"/>
          <a:ext cx="4971590" cy="1187537"/>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36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EXERCICES DE SIMULATION</a:t>
          </a:r>
        </a:p>
        <a:p>
          <a:pPr marL="0" lvl="0" indent="0" algn="l" defTabSz="533400" rtl="0">
            <a:lnSpc>
              <a:spcPct val="90000"/>
            </a:lnSpc>
            <a:spcBef>
              <a:spcPct val="0"/>
            </a:spcBef>
            <a:spcAft>
              <a:spcPct val="35000"/>
            </a:spcAft>
            <a:buNone/>
          </a:pPr>
          <a:r>
            <a:rPr lang="fr" sz="1200" b="0" i="0" u="none" kern="1200" baseline="0"/>
            <a:t>Le </a:t>
          </a:r>
          <a:r>
            <a:rPr lang="fr" sz="1200" b="1" i="0" u="none" kern="1200" baseline="0"/>
            <a:t>Salvador</a:t>
          </a:r>
          <a:r>
            <a:rPr lang="fr" sz="1200" b="0" i="0" u="none" kern="1200" baseline="0"/>
            <a:t> a mis en place des exercices de simulation pour compléter la formation des travailleurs de la santé et a utilisé les médias numériques et les plates-formes électroniques pour diffuser les mises à jour.</a:t>
          </a:r>
        </a:p>
      </dsp:txBody>
      <dsp:txXfrm rot="10800000">
        <a:off x="841701" y="3346196"/>
        <a:ext cx="4674706" cy="1187537"/>
      </dsp:txXfrm>
    </dsp:sp>
    <dsp:sp modelId="{2B8815EE-8E16-4B94-9A43-582FDABEA376}">
      <dsp:nvSpPr>
        <dsp:cNvPr id="0" name=""/>
        <dsp:cNvSpPr/>
      </dsp:nvSpPr>
      <dsp:spPr>
        <a:xfrm>
          <a:off x="0" y="3363523"/>
          <a:ext cx="1152884" cy="1152884"/>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82300" y="0"/>
          <a:ext cx="4735268" cy="1224000"/>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750"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APPRENTISSAGE ENTRE PAIRS</a:t>
          </a:r>
        </a:p>
        <a:p>
          <a:pPr marL="0" lvl="0" algn="l" defTabSz="533400" rtl="0">
            <a:lnSpc>
              <a:spcPct val="90000"/>
            </a:lnSpc>
            <a:spcBef>
              <a:spcPct val="0"/>
            </a:spcBef>
            <a:spcAft>
              <a:spcPct val="35000"/>
            </a:spcAft>
            <a:buNone/>
          </a:pPr>
          <a:r>
            <a:rPr lang="fr" sz="1200" b="1" i="0" u="none" kern="1200" baseline="0"/>
            <a:t>Bhoutan </a:t>
          </a:r>
          <a:r>
            <a:rPr lang="fr" sz="1200" b="0" i="0" u="none" kern="1200" baseline="0"/>
            <a:t>: Le partage régulier des pratiques exemplaires et des défis par les gestionnaires de district a favorisé l'apprentissage entre pairs</a:t>
          </a:r>
        </a:p>
      </dsp:txBody>
      <dsp:txXfrm rot="10800000">
        <a:off x="888300" y="0"/>
        <a:ext cx="4429268" cy="1224000"/>
      </dsp:txXfrm>
    </dsp:sp>
    <dsp:sp modelId="{1DE9332B-C20E-4633-995B-D281F5209CC6}">
      <dsp:nvSpPr>
        <dsp:cNvPr id="0" name=""/>
        <dsp:cNvSpPr/>
      </dsp:nvSpPr>
      <dsp:spPr>
        <a:xfrm>
          <a:off x="99522" y="0"/>
          <a:ext cx="1224000" cy="1224000"/>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84579" y="0"/>
          <a:ext cx="4833417" cy="1222804"/>
        </a:xfrm>
        <a:prstGeom prst="homePlate">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9223"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APPRENTISSAGE ENTRE PAIRS</a:t>
          </a:r>
        </a:p>
        <a:p>
          <a:pPr marL="0" lvl="0" indent="0" algn="l" defTabSz="533400" rtl="0">
            <a:lnSpc>
              <a:spcPct val="90000"/>
            </a:lnSpc>
            <a:spcBef>
              <a:spcPct val="0"/>
            </a:spcBef>
            <a:spcAft>
              <a:spcPct val="35000"/>
            </a:spcAft>
            <a:buNone/>
          </a:pPr>
          <a:r>
            <a:rPr lang="fr" sz="1200" b="1" i="0" u="none" kern="1200" baseline="0">
              <a:solidFill>
                <a:schemeClr val="bg1"/>
              </a:solidFill>
              <a:latin typeface="Arial"/>
              <a:ea typeface="+mn-ea"/>
              <a:cs typeface="+mn-cs"/>
              <a:hlinkClick xmlns:r="http://schemas.openxmlformats.org/officeDocument/2006/relationships" r:id="rId1"/>
            </a:rPr>
            <a:t>Kenya : </a:t>
          </a:r>
          <a:r>
            <a:rPr lang="fr" sz="1200" b="0" i="0" u="none" kern="1200" baseline="0">
              <a:solidFill>
                <a:schemeClr val="bg1"/>
              </a:solidFill>
              <a:latin typeface="Arial"/>
              <a:ea typeface="+mn-ea"/>
              <a:cs typeface="+mn-cs"/>
            </a:rPr>
            <a:t>Mobilisation de groupes WhatsApp pour promouvoir une meilleure sensibilisation à l'innocuité et à l'efficacité des vaccins auprès des travailleurs de la santé et des agents de santé désignés et formés pour servir « d'ambassadeurs de l’information ».</a:t>
          </a:r>
          <a:endParaRPr lang="fr" sz="1200" kern="1200"/>
        </a:p>
      </dsp:txBody>
      <dsp:txXfrm rot="10800000">
        <a:off x="890280" y="0"/>
        <a:ext cx="4527716" cy="1222804"/>
      </dsp:txXfrm>
    </dsp:sp>
    <dsp:sp modelId="{1DE9332B-C20E-4633-995B-D281F5209CC6}">
      <dsp:nvSpPr>
        <dsp:cNvPr id="0" name=""/>
        <dsp:cNvSpPr/>
      </dsp:nvSpPr>
      <dsp:spPr>
        <a:xfrm>
          <a:off x="0" y="0"/>
          <a:ext cx="1222804" cy="122280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complexité, l’échelle et la rapidité de la riposte vaccinale contre la COVID-19 ont été sans précédent.</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formation des agents de santé qui administreront la vaccination est un élément essentiel du déploiement des vaccins.</a:t>
          </a:r>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Après une formation initiale de 255 agents de santé travaillant au sein de 50 équipes mobiles en stratégie avancée, il fut rapidement nécessaire de passer à l’échelle supérieure pour le déploiement des vaccins dans tout le pays.</a:t>
          </a:r>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Une approche en cascade a été adoptée, en commençant par un cours de formation des formateurs pour 340 formateurs régionaux.</a:t>
          </a:r>
        </a:p>
        <a:p>
          <a:pPr marL="114300" lvl="1" indent="-114300" algn="ctr" defTabSz="622300" rtl="0">
            <a:lnSpc>
              <a:spcPct val="90000"/>
            </a:lnSpc>
            <a:spcBef>
              <a:spcPct val="0"/>
            </a:spcBef>
            <a:spcAft>
              <a:spcPct val="15000"/>
            </a:spcAft>
            <a:buChar char="•"/>
          </a:pPr>
          <a:r>
            <a:rPr lang="fr" sz="1400" b="0" i="0" u="none" kern="1200" baseline="0"/>
            <a:t>Les formateurs régionaux ont travaillé par le biais de 28 centres de formation régionaux, 12 centres dans des facultés de médecine et 1 centre de formation des forces armées.</a:t>
          </a:r>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4">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15947" y="1411038"/>
          <a:ext cx="5112015" cy="1714764"/>
        </a:xfrm>
        <a:prstGeom prst="homePlate">
          <a:avLst/>
        </a:prstGeom>
        <a:solidFill>
          <a:schemeClr val="accent4"/>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582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08DC9">
                  <a:lumMod val="40000"/>
                  <a:lumOff val="60000"/>
                </a:srgbClr>
              </a:solidFill>
              <a:latin typeface="Arial"/>
              <a:ea typeface="+mn-ea"/>
              <a:cs typeface="+mn-cs"/>
            </a:rPr>
            <a:t>MICROPLANIFICATION À L’AIDE DE SOLUTIONS GÉOSPATIALES</a:t>
          </a:r>
        </a:p>
        <a:p>
          <a:pPr marL="0" lvl="0" algn="l" defTabSz="533400" rtl="0">
            <a:lnSpc>
              <a:spcPct val="90000"/>
            </a:lnSpc>
            <a:spcBef>
              <a:spcPct val="0"/>
            </a:spcBef>
            <a:spcAft>
              <a:spcPct val="35000"/>
            </a:spcAft>
            <a:buNone/>
          </a:pPr>
          <a:r>
            <a:rPr lang="fr" sz="1200" b="1" i="0" u="none" kern="1200" baseline="0" dirty="0">
              <a:solidFill>
                <a:schemeClr val="accent3">
                  <a:lumMod val="40000"/>
                  <a:lumOff val="60000"/>
                </a:schemeClr>
              </a:solidFill>
              <a:hlinkClick xmlns:r="http://schemas.openxmlformats.org/officeDocument/2006/relationships" r:id="rId1">
                <a:extLst>
                  <a:ext uri="{A12FA001-AC4F-418D-AE19-62706E023703}">
                    <ahyp:hlinkClr xmlns:ahyp="http://schemas.microsoft.com/office/drawing/2018/hyperlinkcolor" val="tx"/>
                  </a:ext>
                </a:extLst>
              </a:hlinkClick>
            </a:rPr>
            <a:t>Zambie</a:t>
          </a:r>
          <a:r>
            <a:rPr lang="fr" sz="1200" b="1" i="0" u="none" kern="1200" baseline="0" dirty="0"/>
            <a:t> :</a:t>
          </a:r>
          <a:r>
            <a:rPr lang="fr" sz="1200" b="0" i="0" u="none" kern="1200" baseline="0" dirty="0"/>
            <a:t> Le projet GRID3 (Geo-referenced Infrastructure Development Data for Development) s’est associé au Health Information Systems Program (HISP) pour fournir des cartes pour la microplanification, y compris des informations démographiques, les emplacements des colonies, les points de prestation de services (c’est-à-dire les établissements de santé) et les zones desservies par les établissements de santé. </a:t>
          </a:r>
        </a:p>
      </dsp:txBody>
      <dsp:txXfrm rot="10800000">
        <a:off x="844638" y="1411038"/>
        <a:ext cx="4683324" cy="1714764"/>
      </dsp:txXfrm>
    </dsp:sp>
    <dsp:sp modelId="{1DE9332B-C20E-4633-995B-D281F5209CC6}">
      <dsp:nvSpPr>
        <dsp:cNvPr id="0" name=""/>
        <dsp:cNvSpPr/>
      </dsp:nvSpPr>
      <dsp:spPr>
        <a:xfrm>
          <a:off x="0" y="1570513"/>
          <a:ext cx="1205998" cy="1205998"/>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402"/>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GESTION DE LA MÉSINFORMATION</a:t>
          </a:r>
        </a:p>
        <a:p>
          <a:pPr marL="0" lvl="0" indent="0" algn="l" defTabSz="533400" rtl="0">
            <a:lnSpc>
              <a:spcPct val="90000"/>
            </a:lnSpc>
            <a:spcBef>
              <a:spcPct val="0"/>
            </a:spcBef>
            <a:spcAft>
              <a:spcPct val="35000"/>
            </a:spcAft>
            <a:buNone/>
          </a:pPr>
          <a:r>
            <a:rPr lang="fr" sz="1200" b="0" i="0" u="none" kern="1200"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Ghana</a:t>
          </a:r>
          <a:r>
            <a:rPr lang="fr" sz="1200" b="0" i="0" u="none" kern="1200" baseline="0"/>
            <a:t> a créé un groupe de travail sur la gestion de la mésinformation et de la rumeur pour l'écoute sociale et la gestion proactive de la mésinformation.</a:t>
          </a:r>
        </a:p>
      </dsp:txBody>
      <dsp:txXfrm rot="10800000">
        <a:off x="871499" y="1402"/>
        <a:ext cx="4656463" cy="1260499"/>
      </dsp:txXfrm>
    </dsp:sp>
    <dsp:sp modelId="{1DE9332B-C20E-4633-995B-D281F5209CC6}">
      <dsp:nvSpPr>
        <dsp:cNvPr id="0" name=""/>
        <dsp:cNvSpPr/>
      </dsp:nvSpPr>
      <dsp:spPr>
        <a:xfrm>
          <a:off x="0" y="0"/>
          <a:ext cx="1260499" cy="126049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638171"/>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MESSAGERIE FONDÉE SUR DES DONNÉES PROBANTES</a:t>
          </a:r>
        </a:p>
        <a:p>
          <a:pPr marL="0" lvl="0" indent="0" algn="l" defTabSz="533400" rtl="0">
            <a:lnSpc>
              <a:spcPct val="90000"/>
            </a:lnSpc>
            <a:spcBef>
              <a:spcPct val="0"/>
            </a:spcBef>
            <a:spcAft>
              <a:spcPct val="35000"/>
            </a:spcAft>
            <a:buNone/>
          </a:pPr>
          <a:r>
            <a:rPr lang="fr" sz="1200" b="0" i="0" u="none" kern="1200" baseline="0">
              <a:hlinkClick xmlns:r="http://schemas.openxmlformats.org/officeDocument/2006/relationships" r:id="rId3"/>
            </a:rPr>
            <a:t>Le </a:t>
          </a:r>
          <a:r>
            <a:rPr lang="fr" sz="1200" b="1" i="0" u="none" kern="1200" baseline="0">
              <a:hlinkClick xmlns:r="http://schemas.openxmlformats.org/officeDocument/2006/relationships" r:id="rId3"/>
            </a:rPr>
            <a:t>Soudan du Sud </a:t>
          </a:r>
          <a:r>
            <a:rPr lang="fr" sz="1200" b="0" i="0" u="none" kern="1200" baseline="0"/>
            <a:t>a utilisé les données probantes provenant d'études sur les facteurs comportementaux et sociaux de l'acceptation du vaccin pour éclairer la conception de ses plans et pour élaborer des messages appropriés. </a:t>
          </a:r>
        </a:p>
      </dsp:txBody>
      <dsp:txXfrm rot="10800000">
        <a:off x="871499" y="1638171"/>
        <a:ext cx="4656463" cy="1260499"/>
      </dsp:txXfrm>
    </dsp:sp>
    <dsp:sp modelId="{E2505A97-C61F-4AEC-B7CB-0B33D74D0143}">
      <dsp:nvSpPr>
        <dsp:cNvPr id="0" name=""/>
        <dsp:cNvSpPr/>
      </dsp:nvSpPr>
      <dsp:spPr>
        <a:xfrm>
          <a:off x="0" y="1640213"/>
          <a:ext cx="1260499" cy="1260499"/>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artisticMosiaicBubbles/>
                    </a14:imgEffect>
                  </a14:imgLayer>
                </a14:imgProps>
              </a:ext>
              <a:ext uri="{28A0092B-C50C-407E-A947-70E740481C1C}">
                <a14:useLocalDpi xmlns:a14="http://schemas.microsoft.com/office/drawing/2010/main" val="0"/>
              </a:ext>
            </a:extLst>
          </a:blip>
          <a:srcRect/>
          <a:stretch>
            <a:fillRect l="-3000" r="-3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274939"/>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OFFRIR DES INCITATIONS</a:t>
          </a:r>
        </a:p>
        <a:p>
          <a:pPr marL="0" lvl="0" indent="0" algn="l" defTabSz="533400" rtl="0">
            <a:lnSpc>
              <a:spcPct val="90000"/>
            </a:lnSpc>
            <a:spcBef>
              <a:spcPct val="0"/>
            </a:spcBef>
            <a:spcAft>
              <a:spcPct val="35000"/>
            </a:spcAft>
            <a:buNone/>
          </a:pPr>
          <a:r>
            <a:rPr lang="fr" sz="1200" b="0" i="0" u="none" kern="1200" baseline="0">
              <a:solidFill>
                <a:schemeClr val="accent4">
                  <a:lumMod val="60000"/>
                  <a:lumOff val="40000"/>
                </a:schemeClr>
              </a:solidFill>
              <a:hlinkClick xmlns:r="http://schemas.openxmlformats.org/officeDocument/2006/relationships" r:id="rId6">
                <a:extLst>
                  <a:ext uri="{A12FA001-AC4F-418D-AE19-62706E023703}">
                    <ahyp:hlinkClr xmlns:ahyp="http://schemas.microsoft.com/office/drawing/2018/hyperlinkcolor" val="tx"/>
                  </a:ext>
                </a:extLst>
              </a:hlinkClick>
            </a:rPr>
            <a:t>La </a:t>
          </a:r>
          <a:r>
            <a:rPr lang="fr" sz="1200" b="1" i="0" u="none" kern="1200" baseline="0">
              <a:solidFill>
                <a:schemeClr val="accent4">
                  <a:lumMod val="60000"/>
                  <a:lumOff val="40000"/>
                </a:schemeClr>
              </a:solidFill>
              <a:hlinkClick xmlns:r="http://schemas.openxmlformats.org/officeDocument/2006/relationships" r:id="rId6">
                <a:extLst>
                  <a:ext uri="{A12FA001-AC4F-418D-AE19-62706E023703}">
                    <ahyp:hlinkClr xmlns:ahyp="http://schemas.microsoft.com/office/drawing/2018/hyperlinkcolor" val="tx"/>
                  </a:ext>
                </a:extLst>
              </a:hlinkClick>
            </a:rPr>
            <a:t>Tanzanie</a:t>
          </a:r>
          <a:r>
            <a:rPr lang="fr" sz="1200" b="0" i="0" u="none" kern="1200" baseline="0"/>
            <a:t> a collaboré avec la Fédération tanzanienne de football pour offrir des billets gratuits aux 50 premières personnes qui seraient prêtes à recevoir le vaccin contre la COVID-19 avant d'entrer sur le terrain de football pour assister à un match.</a:t>
          </a:r>
        </a:p>
      </dsp:txBody>
      <dsp:txXfrm rot="10800000">
        <a:off x="871499" y="3274939"/>
        <a:ext cx="4656463" cy="1260499"/>
      </dsp:txXfrm>
    </dsp:sp>
    <dsp:sp modelId="{2B8815EE-8E16-4B94-9A43-582FDABEA376}">
      <dsp:nvSpPr>
        <dsp:cNvPr id="0" name=""/>
        <dsp:cNvSpPr/>
      </dsp:nvSpPr>
      <dsp:spPr>
        <a:xfrm>
          <a:off x="0" y="3276342"/>
          <a:ext cx="1260499" cy="1260499"/>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l="-17000" r="-17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0"/>
          <a:ext cx="4971588" cy="1170076"/>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RENFORCEMENT DES COMPÉTENCES EN COMMUNICATION</a:t>
          </a:r>
        </a:p>
        <a:p>
          <a:pPr marL="0" lvl="0" indent="0" algn="l" defTabSz="533400" rtl="0">
            <a:lnSpc>
              <a:spcPct val="90000"/>
            </a:lnSpc>
            <a:spcBef>
              <a:spcPct val="0"/>
            </a:spcBef>
            <a:spcAft>
              <a:spcPct val="35000"/>
            </a:spcAft>
            <a:buNone/>
          </a:pPr>
          <a:r>
            <a:rPr lang="fr" sz="1200" b="0" i="0" u="none" kern="1200" baseline="0"/>
            <a:t>Le </a:t>
          </a:r>
          <a:r>
            <a:rPr lang="fr" sz="1200" b="1" i="0" u="none" kern="1200" baseline="0"/>
            <a:t>Bhoutan</a:t>
          </a:r>
          <a:r>
            <a:rPr lang="fr" sz="1200" b="0" i="0" u="none" kern="1200" baseline="0"/>
            <a:t> a investi dans la formation de son personnel de santé et de communication pour améliorer ses compétences en communication afin de renforcer la confiance et d'apaiser les craintes.</a:t>
          </a:r>
        </a:p>
      </dsp:txBody>
      <dsp:txXfrm rot="10800000">
        <a:off x="848893" y="0"/>
        <a:ext cx="4679069" cy="1170076"/>
      </dsp:txXfrm>
    </dsp:sp>
    <dsp:sp modelId="{1DE9332B-C20E-4633-995B-D281F5209CC6}">
      <dsp:nvSpPr>
        <dsp:cNvPr id="0" name=""/>
        <dsp:cNvSpPr/>
      </dsp:nvSpPr>
      <dsp:spPr>
        <a:xfrm>
          <a:off x="0" y="0"/>
          <a:ext cx="1170076" cy="117007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69000" r="-69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519022"/>
          <a:ext cx="4971588" cy="1170076"/>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ENGAGEMENT PROACTIF DES MÉDIAS</a:t>
          </a:r>
        </a:p>
        <a:p>
          <a:pPr marL="0" lvl="0" indent="0" algn="l" defTabSz="533400" rtl="0">
            <a:lnSpc>
              <a:spcPct val="90000"/>
            </a:lnSpc>
            <a:spcBef>
              <a:spcPct val="0"/>
            </a:spcBef>
            <a:spcAft>
              <a:spcPct val="35000"/>
            </a:spcAft>
            <a:buNone/>
          </a:pPr>
          <a:r>
            <a:rPr lang="fr" sz="1200" b="0" i="0" u="none" kern="1200" baseline="0">
              <a:hlinkClick xmlns:r="http://schemas.openxmlformats.org/officeDocument/2006/relationships" r:id="rId2"/>
            </a:rPr>
            <a:t>La </a:t>
          </a:r>
          <a:r>
            <a:rPr lang="fr" sz="1200" b="1" i="0" u="none" kern="1200" baseline="0">
              <a:hlinkClick xmlns:r="http://schemas.openxmlformats.org/officeDocument/2006/relationships" r:id="rId2"/>
            </a:rPr>
            <a:t>Bolivie</a:t>
          </a:r>
          <a:r>
            <a:rPr lang="fr" sz="1200" b="0" i="0" u="none" kern="1200" baseline="0"/>
            <a:t> a travaillé de manière proactive avec la presse, ayant recours à des porte-parole désignés pour diffuser des messages visant à améliorer la demande et l’acceptation de la vaccination.</a:t>
          </a:r>
        </a:p>
      </dsp:txBody>
      <dsp:txXfrm rot="10800000">
        <a:off x="848893" y="1519022"/>
        <a:ext cx="4679069" cy="1170076"/>
      </dsp:txXfrm>
    </dsp:sp>
    <dsp:sp modelId="{E2505A97-C61F-4AEC-B7CB-0B33D74D0143}">
      <dsp:nvSpPr>
        <dsp:cNvPr id="0" name=""/>
        <dsp:cNvSpPr/>
      </dsp:nvSpPr>
      <dsp:spPr>
        <a:xfrm>
          <a:off x="66419" y="1531062"/>
          <a:ext cx="1170076" cy="1170076"/>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039673"/>
          <a:ext cx="4971588" cy="1496200"/>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60000"/>
                  <a:lumOff val="40000"/>
                </a:schemeClr>
              </a:solidFill>
              <a:hlinkClick xmlns:r="http://schemas.openxmlformats.org/officeDocument/2006/relationships" r:id="rId4">
                <a:extLst>
                  <a:ext uri="{A12FA001-AC4F-418D-AE19-62706E023703}">
                    <ahyp:hlinkClr xmlns:ahyp="http://schemas.microsoft.com/office/drawing/2018/hyperlinkcolor" val="tx"/>
                  </a:ext>
                </a:extLst>
              </a:hlinkClick>
            </a:rPr>
            <a:t>CARAVANES DE VACCINATION</a:t>
          </a:r>
          <a:endParaRPr lang="fr" sz="1200" b="1" kern="1200" dirty="0">
            <a:solidFill>
              <a:schemeClr val="accent4">
                <a:lumMod val="60000"/>
                <a:lumOff val="40000"/>
              </a:schemeClr>
            </a:solidFill>
          </a:endParaRPr>
        </a:p>
        <a:p>
          <a:pPr marL="0" lvl="0" indent="0" algn="l" defTabSz="533400" rtl="0">
            <a:lnSpc>
              <a:spcPct val="90000"/>
            </a:lnSpc>
            <a:spcBef>
              <a:spcPct val="0"/>
            </a:spcBef>
            <a:spcAft>
              <a:spcPct val="35000"/>
            </a:spcAft>
            <a:buNone/>
          </a:pPr>
          <a:r>
            <a:rPr lang="fr" sz="1200" b="0" i="0" u="none" kern="1200" baseline="0" dirty="0">
              <a:solidFill>
                <a:schemeClr val="accent4">
                  <a:lumMod val="60000"/>
                  <a:lumOff val="40000"/>
                </a:schemeClr>
              </a:solidFill>
              <a:hlinkClick xmlns:r="http://schemas.openxmlformats.org/officeDocument/2006/relationships" r:id="rId4">
                <a:extLst>
                  <a:ext uri="{A12FA001-AC4F-418D-AE19-62706E023703}">
                    <ahyp:hlinkClr xmlns:ahyp="http://schemas.microsoft.com/office/drawing/2018/hyperlinkcolor" val="tx"/>
                  </a:ext>
                </a:extLst>
              </a:hlinkClick>
            </a:rPr>
            <a:t>La </a:t>
          </a:r>
          <a:r>
            <a:rPr lang="fr" sz="1200" b="1" i="0" u="none" kern="1200" baseline="0" dirty="0">
              <a:solidFill>
                <a:schemeClr val="accent4">
                  <a:lumMod val="60000"/>
                  <a:lumOff val="40000"/>
                </a:schemeClr>
              </a:solidFill>
              <a:hlinkClick xmlns:r="http://schemas.openxmlformats.org/officeDocument/2006/relationships" r:id="rId4">
                <a:extLst>
                  <a:ext uri="{A12FA001-AC4F-418D-AE19-62706E023703}">
                    <ahyp:hlinkClr xmlns:ahyp="http://schemas.microsoft.com/office/drawing/2018/hyperlinkcolor" val="tx"/>
                  </a:ext>
                </a:extLst>
              </a:hlinkClick>
            </a:rPr>
            <a:t>Gambie </a:t>
          </a:r>
          <a:r>
            <a:rPr lang="fr" sz="1200" b="0" i="0" u="none" kern="1200" baseline="0" dirty="0"/>
            <a:t>a utilisé une « caravane de vaccination » impliquant le public par le biais d'approches ludo-éducatives* et a eu recours à des influenceurs locaux pour fournir des informations précises sur les vaccins contre la COVID-19, les campagnes de vaccination prévues et la lutte contre les erreurs ou la mésinformation sur les vaccins. </a:t>
          </a:r>
        </a:p>
      </dsp:txBody>
      <dsp:txXfrm rot="10800000">
        <a:off x="930424" y="3039673"/>
        <a:ext cx="4597538" cy="1496200"/>
      </dsp:txXfrm>
    </dsp:sp>
    <dsp:sp modelId="{2B8815EE-8E16-4B94-9A43-582FDABEA376}">
      <dsp:nvSpPr>
        <dsp:cNvPr id="0" name=""/>
        <dsp:cNvSpPr/>
      </dsp:nvSpPr>
      <dsp:spPr>
        <a:xfrm>
          <a:off x="66419" y="3212880"/>
          <a:ext cx="1170076" cy="1170076"/>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926"/>
          <a:ext cx="4971588" cy="1170076"/>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MISE EN ŒUVRE D'UNE VACCINATION BASÉE SUR LES ÉVÉNEMENTS POUR FRANCHIR LES OBSTACLES ​</a:t>
          </a:r>
        </a:p>
        <a:p>
          <a:pPr marL="0" lvl="0" indent="0" algn="l" defTabSz="533400" rtl="0">
            <a:lnSpc>
              <a:spcPct val="90000"/>
            </a:lnSpc>
            <a:spcBef>
              <a:spcPct val="0"/>
            </a:spcBef>
            <a:spcAft>
              <a:spcPct val="35000"/>
            </a:spcAft>
            <a:buNone/>
          </a:pPr>
          <a:r>
            <a:rPr lang="fr" sz="1200" b="0" i="0" u="none" kern="1200" baseline="0">
              <a:solidFill>
                <a:schemeClr val="bg1"/>
              </a:solidFill>
              <a:hlinkClick xmlns:r="http://schemas.openxmlformats.org/officeDocument/2006/relationships" r:id="rId1"/>
            </a:rPr>
            <a:t>La </a:t>
          </a:r>
          <a:r>
            <a:rPr lang="fr" sz="1200" b="1" i="0" u="none" kern="1200" baseline="0">
              <a:solidFill>
                <a:schemeClr val="bg1"/>
              </a:solidFill>
              <a:hlinkClick xmlns:r="http://schemas.openxmlformats.org/officeDocument/2006/relationships" r:id="rId1"/>
            </a:rPr>
            <a:t>Tanzanie </a:t>
          </a:r>
          <a:r>
            <a:rPr lang="fr" sz="1200" b="0" i="0" u="none" kern="1200" baseline="0">
              <a:solidFill>
                <a:schemeClr val="bg1"/>
              </a:solidFill>
            </a:rPr>
            <a:t>a réussi à tirer parti de la visibilité des médias autour des matchs de football et a utilisé les joueurs comme défenseurs de la vaccination.</a:t>
          </a:r>
          <a:endParaRPr lang="fr" sz="1200" b="1" kern="1200">
            <a:solidFill>
              <a:schemeClr val="accent4">
                <a:lumMod val="40000"/>
                <a:lumOff val="60000"/>
              </a:schemeClr>
            </a:solidFill>
          </a:endParaRPr>
        </a:p>
      </dsp:txBody>
      <dsp:txXfrm rot="10800000">
        <a:off x="848893" y="926"/>
        <a:ext cx="4679069" cy="1170076"/>
      </dsp:txXfrm>
    </dsp:sp>
    <dsp:sp modelId="{1DE9332B-C20E-4633-995B-D281F5209CC6}">
      <dsp:nvSpPr>
        <dsp:cNvPr id="0" name=""/>
        <dsp:cNvSpPr/>
      </dsp:nvSpPr>
      <dsp:spPr>
        <a:xfrm>
          <a:off x="0" y="0"/>
          <a:ext cx="1170076" cy="1170076"/>
        </a:xfrm>
        <a:prstGeom prst="ellipse">
          <a:avLst/>
        </a:prstGeom>
        <a:blipFill rotWithShape="1">
          <a:blip xmlns:r="http://schemas.openxmlformats.org/officeDocument/2006/relationships" r:embed="rId2"/>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520279"/>
          <a:ext cx="4971588" cy="1170076"/>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PLANS D'ACTION SPÉCIFIQUES AU CONTEXTE POUR ACCÉLÉRER LA VACCINATION CONTRE LA COVID-19.</a:t>
          </a:r>
        </a:p>
        <a:p>
          <a:pPr marL="0" lvl="0" indent="0" algn="l" defTabSz="533400" rtl="0">
            <a:lnSpc>
              <a:spcPct val="90000"/>
            </a:lnSpc>
            <a:spcBef>
              <a:spcPct val="0"/>
            </a:spcBef>
            <a:spcAft>
              <a:spcPct val="35000"/>
            </a:spcAft>
            <a:buNone/>
          </a:pPr>
          <a:r>
            <a:rPr lang="fr" sz="1200" b="0" i="0" u="none" kern="1200" baseline="0"/>
            <a:t>En </a:t>
          </a:r>
          <a:r>
            <a:rPr lang="fr" sz="1200" b="1" i="0" u="none" kern="1200" baseline="0"/>
            <a:t>Côte d’Ivoire, </a:t>
          </a:r>
          <a:r>
            <a:rPr lang="fr" sz="1200" b="0" i="0" u="none" kern="1200" baseline="0"/>
            <a:t>165 plans d’action spécifiques au contexte pour accélérer la vaccination contre la COVID-19 ont été mis en place afin de vacciner environ 3,5 millions de personnes</a:t>
          </a:r>
          <a:endParaRPr lang="fr" sz="1200" kern="1200"/>
        </a:p>
      </dsp:txBody>
      <dsp:txXfrm rot="10800000">
        <a:off x="848893" y="1520279"/>
        <a:ext cx="4679069" cy="1170076"/>
      </dsp:txXfrm>
    </dsp:sp>
    <dsp:sp modelId="{E2505A97-C61F-4AEC-B7CB-0B33D74D0143}">
      <dsp:nvSpPr>
        <dsp:cNvPr id="0" name=""/>
        <dsp:cNvSpPr/>
      </dsp:nvSpPr>
      <dsp:spPr>
        <a:xfrm>
          <a:off x="66419" y="1520864"/>
          <a:ext cx="1170076" cy="1170076"/>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039633"/>
          <a:ext cx="4971588" cy="1496282"/>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1597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latin typeface="Arial"/>
              <a:ea typeface="Arial"/>
              <a:cs typeface="Arial"/>
              <a:sym typeface="Arial"/>
            </a:rPr>
            <a:t>PARTICIPATION DE LA COMMUNAUTÉ ET INTÉGRATION DE LA </a:t>
          </a:r>
          <a:r>
            <a:rPr lang="fr" sz="1200" b="1" i="0" u="none" kern="1200" baseline="0" dirty="0">
              <a:solidFill>
                <a:schemeClr val="accent4">
                  <a:lumMod val="40000"/>
                  <a:lumOff val="60000"/>
                </a:schemeClr>
              </a:solidFill>
            </a:rPr>
            <a:t>VACCINATION DE ROUTINE ET DES SERVICES​</a:t>
          </a:r>
          <a:r>
            <a:rPr lang="fr" sz="1200" b="0" i="0" u="none" kern="1200" baseline="0" dirty="0">
              <a:solidFill>
                <a:schemeClr val="accent4">
                  <a:lumMod val="40000"/>
                  <a:lumOff val="60000"/>
                </a:schemeClr>
              </a:solidFill>
              <a:latin typeface="Arial"/>
              <a:ea typeface="Arial"/>
              <a:cs typeface="Arial"/>
              <a:sym typeface="Arial"/>
            </a:rPr>
            <a:t> </a:t>
          </a:r>
          <a:endParaRPr lang="fr" sz="1200" b="1" kern="1200" dirty="0">
            <a:solidFill>
              <a:schemeClr val="accent4">
                <a:lumMod val="40000"/>
                <a:lumOff val="60000"/>
              </a:schemeClr>
            </a:solidFill>
          </a:endParaRPr>
        </a:p>
        <a:p>
          <a:pPr marL="0" lvl="0" indent="0" algn="l" defTabSz="533400" rtl="0">
            <a:lnSpc>
              <a:spcPct val="90000"/>
            </a:lnSpc>
            <a:spcBef>
              <a:spcPct val="0"/>
            </a:spcBef>
            <a:spcAft>
              <a:spcPct val="35000"/>
            </a:spcAft>
            <a:buNone/>
          </a:pPr>
          <a:r>
            <a:rPr lang="fr" sz="1200" b="0" i="0" u="none" kern="1200" baseline="0" dirty="0">
              <a:hlinkClick xmlns:r="http://schemas.openxmlformats.org/officeDocument/2006/relationships" r:id="rId4"/>
            </a:rPr>
            <a:t>Les îles </a:t>
          </a:r>
          <a:r>
            <a:rPr lang="fr" sz="1200" b="1" i="0" u="none" kern="1200" baseline="0" dirty="0">
              <a:hlinkClick xmlns:r="http://schemas.openxmlformats.org/officeDocument/2006/relationships" r:id="rId4"/>
            </a:rPr>
            <a:t>Fidji</a:t>
          </a:r>
          <a:r>
            <a:rPr lang="fr" sz="1200" b="0" i="0" u="none" kern="1200" baseline="0" dirty="0"/>
            <a:t> ont utilisé les commentaires de la communauté et ont créé un sous-groupe dédié à l’écoute sociale, axé sur la communication sur les risques et la participation communautaire (RCCE) multipartenaire pour améliorer la demande de vaccination de routine et de vaccination contre la COVID-19.</a:t>
          </a:r>
          <a:r>
            <a:rPr lang="fr" sz="1200" b="0" i="0" u="none" kern="1200" baseline="0" dirty="0">
              <a:latin typeface="Arial"/>
              <a:ea typeface="Arial"/>
              <a:cs typeface="Arial"/>
              <a:sym typeface="Arial"/>
            </a:rPr>
            <a:t> </a:t>
          </a:r>
          <a:endParaRPr lang="fr" sz="1200" kern="1200" dirty="0"/>
        </a:p>
      </dsp:txBody>
      <dsp:txXfrm rot="10800000">
        <a:off x="930444" y="3039633"/>
        <a:ext cx="4597518" cy="1496282"/>
      </dsp:txXfrm>
    </dsp:sp>
    <dsp:sp modelId="{2B8815EE-8E16-4B94-9A43-582FDABEA376}">
      <dsp:nvSpPr>
        <dsp:cNvPr id="0" name=""/>
        <dsp:cNvSpPr/>
      </dsp:nvSpPr>
      <dsp:spPr>
        <a:xfrm>
          <a:off x="0" y="3142710"/>
          <a:ext cx="1170076" cy="1170076"/>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402"/>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COMMUNICATION INNOVANTE</a:t>
          </a:r>
        </a:p>
        <a:p>
          <a:pPr marL="0" lvl="0" indent="0" algn="l" defTabSz="533400" rtl="0">
            <a:lnSpc>
              <a:spcPct val="90000"/>
            </a:lnSpc>
            <a:spcBef>
              <a:spcPct val="0"/>
            </a:spcBef>
            <a:spcAft>
              <a:spcPct val="35000"/>
            </a:spcAft>
            <a:buNone/>
          </a:pPr>
          <a:r>
            <a:rPr lang="fr" sz="1200" b="0" i="0" u="none" kern="1200" baseline="0"/>
            <a:t>Le </a:t>
          </a:r>
          <a:r>
            <a:rPr lang="fr" sz="1200" b="1" i="0" u="none" kern="1200" baseline="0"/>
            <a:t>Nigeria </a:t>
          </a:r>
          <a:r>
            <a:rPr lang="fr" sz="1200" b="0" i="0" u="none" kern="1200" baseline="0"/>
            <a:t>a utilisé des messagers de confiance pour diffuser des messages ciblés qui répondent aux préoccupations de la communauté avec l’objectif de changer les comportements pour augmenter la couverture vaccinale contre la COVID-19 au Nigeria.</a:t>
          </a:r>
        </a:p>
      </dsp:txBody>
      <dsp:txXfrm rot="10800000">
        <a:off x="871499" y="1402"/>
        <a:ext cx="4656463" cy="1260499"/>
      </dsp:txXfrm>
    </dsp:sp>
    <dsp:sp modelId="{1DE9332B-C20E-4633-995B-D281F5209CC6}">
      <dsp:nvSpPr>
        <dsp:cNvPr id="0" name=""/>
        <dsp:cNvSpPr/>
      </dsp:nvSpPr>
      <dsp:spPr>
        <a:xfrm>
          <a:off x="0" y="0"/>
          <a:ext cx="1260499" cy="12604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638171"/>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CAMPAGNES DE VACCINATION DE RUE </a:t>
          </a:r>
        </a:p>
        <a:p>
          <a:pPr marL="0" lvl="0" indent="0" algn="l" defTabSz="533400" rtl="0">
            <a:lnSpc>
              <a:spcPct val="90000"/>
            </a:lnSpc>
            <a:spcBef>
              <a:spcPct val="0"/>
            </a:spcBef>
            <a:spcAft>
              <a:spcPct val="35000"/>
            </a:spcAft>
            <a:buNone/>
          </a:pPr>
          <a:r>
            <a:rPr lang="fr" sz="1200" b="0" i="0" u="none" kern="1200" baseline="0" dirty="0">
              <a:hlinkClick xmlns:r="http://schemas.openxmlformats.org/officeDocument/2006/relationships" r:id="rId2"/>
            </a:rPr>
            <a:t>Le </a:t>
          </a:r>
          <a:r>
            <a:rPr lang="fr" sz="1200" b="1" i="0" u="none" kern="1200" baseline="0" dirty="0">
              <a:hlinkClick xmlns:r="http://schemas.openxmlformats.org/officeDocument/2006/relationships" r:id="rId2"/>
            </a:rPr>
            <a:t>Nigeria </a:t>
          </a:r>
          <a:r>
            <a:rPr lang="fr" sz="1200" b="0" i="0" u="none" kern="1200" baseline="0" dirty="0"/>
            <a:t>a mené une campagne de vaccination de rue, ainsi qu'une campagne de sensibilisation de maison en maison sans oublier une mobilisation sociale et une émission radio interactive en direct pour lutter contre la réticence face à la vaccination.</a:t>
          </a:r>
          <a:endParaRPr lang="fr" sz="2000" kern="1200" dirty="0"/>
        </a:p>
      </dsp:txBody>
      <dsp:txXfrm rot="10800000">
        <a:off x="871499" y="1638171"/>
        <a:ext cx="4656463" cy="1260499"/>
      </dsp:txXfrm>
    </dsp:sp>
    <dsp:sp modelId="{E2505A97-C61F-4AEC-B7CB-0B33D74D0143}">
      <dsp:nvSpPr>
        <dsp:cNvPr id="0" name=""/>
        <dsp:cNvSpPr/>
      </dsp:nvSpPr>
      <dsp:spPr>
        <a:xfrm>
          <a:off x="0" y="1648129"/>
          <a:ext cx="1260499" cy="126049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274939"/>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COMMUNICATION BIDIRECTIONNELLE  </a:t>
          </a:r>
        </a:p>
        <a:p>
          <a:pPr marL="0" lvl="0" indent="0" algn="l" defTabSz="533400" rtl="0">
            <a:lnSpc>
              <a:spcPct val="90000"/>
            </a:lnSpc>
            <a:spcBef>
              <a:spcPct val="0"/>
            </a:spcBef>
            <a:spcAft>
              <a:spcPct val="35000"/>
            </a:spcAft>
            <a:buNone/>
          </a:pPr>
          <a:r>
            <a:rPr lang="fr" sz="1200" b="0" i="0" u="none" kern="1200" baseline="0">
              <a:hlinkClick xmlns:r="http://schemas.openxmlformats.org/officeDocument/2006/relationships" r:id="rId4"/>
            </a:rPr>
            <a:t>Au </a:t>
          </a:r>
          <a:r>
            <a:rPr lang="fr" sz="1200" b="1" i="0" u="none" kern="1200" baseline="0">
              <a:hlinkClick xmlns:r="http://schemas.openxmlformats.org/officeDocument/2006/relationships" r:id="rId4"/>
            </a:rPr>
            <a:t>Malawi,</a:t>
          </a:r>
          <a:r>
            <a:rPr lang="fr" sz="1200" b="0" i="0" u="none" kern="1200" baseline="0">
              <a:hlinkClick xmlns:r="http://schemas.openxmlformats.org/officeDocument/2006/relationships" r:id="rId4"/>
            </a:rPr>
            <a:t> </a:t>
          </a:r>
          <a:r>
            <a:rPr lang="fr" sz="1200" b="0" i="0" u="none" kern="1200" baseline="0"/>
            <a:t> </a:t>
          </a:r>
          <a:r>
            <a:rPr lang="fr" sz="1200" b="0" i="0" u="none" kern="1200" baseline="0">
              <a:solidFill>
                <a:schemeClr val="bg2"/>
              </a:solidFill>
            </a:rPr>
            <a:t>la Croix-Rouge, en partenariat avec Katikati, a utilisé un logiciel de communication avec communication SMS bidirectionnelle pour gérer les rumeurs et recueillir des informations pour lutter contre la réticence.</a:t>
          </a:r>
          <a:endParaRPr lang="fr" sz="1200" b="0" kern="1200">
            <a:solidFill>
              <a:schemeClr val="bg2"/>
            </a:solidFill>
          </a:endParaRPr>
        </a:p>
      </dsp:txBody>
      <dsp:txXfrm rot="10800000">
        <a:off x="871499" y="3274939"/>
        <a:ext cx="4656463" cy="1260499"/>
      </dsp:txXfrm>
    </dsp:sp>
    <dsp:sp modelId="{2B8815EE-8E16-4B94-9A43-582FDABEA376}">
      <dsp:nvSpPr>
        <dsp:cNvPr id="0" name=""/>
        <dsp:cNvSpPr/>
      </dsp:nvSpPr>
      <dsp:spPr>
        <a:xfrm>
          <a:off x="0" y="3276342"/>
          <a:ext cx="1260499" cy="1260499"/>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402"/>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CAMPAGNES INTENSIVES MENÉES PAR LA COMMUNAUTÉ </a:t>
          </a:r>
        </a:p>
        <a:p>
          <a:pPr marL="0" lvl="0" indent="0" algn="l" defTabSz="533400" rtl="0">
            <a:lnSpc>
              <a:spcPct val="90000"/>
            </a:lnSpc>
            <a:spcBef>
              <a:spcPct val="0"/>
            </a:spcBef>
            <a:spcAft>
              <a:spcPct val="35000"/>
            </a:spcAft>
            <a:buNone/>
          </a:pPr>
          <a:r>
            <a:rPr lang="fr" sz="1200" b="0" i="0" u="none" kern="1200" baseline="0"/>
            <a:t>Le </a:t>
          </a:r>
          <a:r>
            <a:rPr lang="fr" sz="1200" b="1" i="0" u="none" kern="1200" baseline="0"/>
            <a:t>Madagascar</a:t>
          </a:r>
          <a:r>
            <a:rPr lang="fr" sz="1200" b="0" i="0" u="none" kern="1200" baseline="0"/>
            <a:t> a travaillé sur des campagnes intensives menées par la communauté et a vacciné avec succès 1 million de personnes en 6 mois.</a:t>
          </a:r>
        </a:p>
      </dsp:txBody>
      <dsp:txXfrm rot="10800000">
        <a:off x="871499" y="1402"/>
        <a:ext cx="4656463" cy="1260499"/>
      </dsp:txXfrm>
    </dsp:sp>
    <dsp:sp modelId="{1DE9332B-C20E-4633-995B-D281F5209CC6}">
      <dsp:nvSpPr>
        <dsp:cNvPr id="0" name=""/>
        <dsp:cNvSpPr/>
      </dsp:nvSpPr>
      <dsp:spPr>
        <a:xfrm>
          <a:off x="0" y="0"/>
          <a:ext cx="1260499" cy="12604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638171"/>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PLUSIEURS STRATÉGIES DE COMMUNICATION LORS DES CAMPAGNES </a:t>
          </a:r>
        </a:p>
        <a:p>
          <a:pPr marL="0" lvl="0" indent="0" algn="l" defTabSz="533400" rtl="0">
            <a:lnSpc>
              <a:spcPct val="90000"/>
            </a:lnSpc>
            <a:spcBef>
              <a:spcPct val="0"/>
            </a:spcBef>
            <a:spcAft>
              <a:spcPct val="35000"/>
            </a:spcAft>
            <a:buNone/>
          </a:pPr>
          <a:r>
            <a:rPr lang="fr" sz="1200" b="1" i="0" u="none" kern="1200" baseline="0">
              <a:hlinkClick xmlns:r="http://schemas.openxmlformats.org/officeDocument/2006/relationships" r:id="rId2"/>
            </a:rPr>
            <a:t>L'Éthiopie </a:t>
          </a:r>
          <a:r>
            <a:rPr lang="fr" sz="1200" b="0" i="0" u="none" kern="1200" baseline="0"/>
            <a:t>a utilisé de multiples stratégies de communication comme l'engagement des informateurs clés et le modèle RCCE pour vacciner avec succès 33 000 personnes en 2 jours. </a:t>
          </a:r>
          <a:endParaRPr lang="fr" sz="2000" kern="1200"/>
        </a:p>
      </dsp:txBody>
      <dsp:txXfrm rot="10800000">
        <a:off x="871499" y="1638171"/>
        <a:ext cx="4656463" cy="1260499"/>
      </dsp:txXfrm>
    </dsp:sp>
    <dsp:sp modelId="{E2505A97-C61F-4AEC-B7CB-0B33D74D0143}">
      <dsp:nvSpPr>
        <dsp:cNvPr id="0" name=""/>
        <dsp:cNvSpPr/>
      </dsp:nvSpPr>
      <dsp:spPr>
        <a:xfrm>
          <a:off x="0" y="1648129"/>
          <a:ext cx="1260499" cy="126049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274939"/>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PROMOTION DES VACCINS PAR DES CÉLÉBRITÉS  </a:t>
          </a:r>
        </a:p>
        <a:p>
          <a:pPr marL="0" lvl="0" indent="0" algn="l" defTabSz="533400" rtl="0">
            <a:lnSpc>
              <a:spcPct val="90000"/>
            </a:lnSpc>
            <a:spcBef>
              <a:spcPct val="0"/>
            </a:spcBef>
            <a:spcAft>
              <a:spcPct val="35000"/>
            </a:spcAft>
            <a:buNone/>
          </a:pPr>
          <a:r>
            <a:rPr lang="fr" sz="1200" b="0" i="0" u="none" kern="1200" baseline="0" dirty="0">
              <a:hlinkClick xmlns:r="http://schemas.openxmlformats.org/officeDocument/2006/relationships" r:id="rId4"/>
            </a:rPr>
            <a:t>Le </a:t>
          </a:r>
          <a:r>
            <a:rPr lang="fr" sz="1200" b="1" i="0" u="none" kern="1200" baseline="0" dirty="0">
              <a:hlinkClick xmlns:r="http://schemas.openxmlformats.org/officeDocument/2006/relationships" r:id="rId4"/>
            </a:rPr>
            <a:t>Burkina Faso </a:t>
          </a:r>
          <a:r>
            <a:rPr lang="fr" sz="1200" b="0" i="0" u="none" kern="1200" baseline="0" dirty="0"/>
            <a:t>a lancé une campagne de sensibilisation à la vaccination avec le chanteur reggae Sana Bob, ce qui a augmenté la fréquentation des centres de vaccination. </a:t>
          </a:r>
          <a:endParaRPr lang="fr" sz="1200" b="1" kern="1200" dirty="0">
            <a:solidFill>
              <a:schemeClr val="accent4">
                <a:lumMod val="40000"/>
                <a:lumOff val="60000"/>
              </a:schemeClr>
            </a:solidFill>
          </a:endParaRPr>
        </a:p>
        <a:p>
          <a:pPr marL="0" lvl="0" indent="0" algn="l" defTabSz="533400" rtl="0">
            <a:lnSpc>
              <a:spcPct val="90000"/>
            </a:lnSpc>
            <a:spcBef>
              <a:spcPct val="0"/>
            </a:spcBef>
            <a:spcAft>
              <a:spcPct val="35000"/>
            </a:spcAft>
            <a:buNone/>
          </a:pPr>
          <a:endParaRPr lang="fr" sz="1200" kern="1200" dirty="0"/>
        </a:p>
      </dsp:txBody>
      <dsp:txXfrm rot="10800000">
        <a:off x="871499" y="3274939"/>
        <a:ext cx="4656463" cy="1260499"/>
      </dsp:txXfrm>
    </dsp:sp>
    <dsp:sp modelId="{2B8815EE-8E16-4B94-9A43-582FDABEA376}">
      <dsp:nvSpPr>
        <dsp:cNvPr id="0" name=""/>
        <dsp:cNvSpPr/>
      </dsp:nvSpPr>
      <dsp:spPr>
        <a:xfrm>
          <a:off x="0" y="3266241"/>
          <a:ext cx="1260499" cy="1260499"/>
        </a:xfrm>
        <a:prstGeom prst="ellipse">
          <a:avLst/>
        </a:prstGeom>
        <a:blipFill rotWithShape="1">
          <a:blip xmlns:r="http://schemas.openxmlformats.org/officeDocument/2006/relationships" r:embed="rId5">
            <a:duotone>
              <a:prstClr val="black"/>
              <a:srgbClr val="FF0000">
                <a:tint val="45000"/>
                <a:satMod val="400000"/>
              </a:srgbClr>
            </a:duotone>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192"/>
          <a:ext cx="4971588" cy="1411212"/>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26" tIns="45720" rIns="85344" bIns="45720" numCol="1" spcCol="1270" anchor="t"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STRATÉGIQUEMENT AXÉ SUR L’UTILISATION DE LA RADIO COMMUNAUTAIRE POUR LUTTER CONTRE LES RUMEURS SUR LA VACCINATION</a:t>
          </a:r>
        </a:p>
        <a:p>
          <a:pPr marL="0" lvl="0" indent="0" algn="l" defTabSz="533400" rtl="0">
            <a:lnSpc>
              <a:spcPct val="90000"/>
            </a:lnSpc>
            <a:spcBef>
              <a:spcPct val="0"/>
            </a:spcBef>
            <a:spcAft>
              <a:spcPct val="35000"/>
            </a:spcAft>
            <a:buNone/>
          </a:pPr>
          <a:r>
            <a:rPr lang="fr" sz="1200" b="0" i="0" u="none" kern="1200" baseline="0" dirty="0">
              <a:hlinkClick xmlns:r="http://schemas.openxmlformats.org/officeDocument/2006/relationships" r:id="rId1"/>
            </a:rPr>
            <a:t>Le </a:t>
          </a:r>
          <a:r>
            <a:rPr lang="fr" sz="1200" b="1" i="0" u="none" kern="1200" baseline="0" dirty="0">
              <a:hlinkClick xmlns:r="http://schemas.openxmlformats.org/officeDocument/2006/relationships" r:id="rId1"/>
            </a:rPr>
            <a:t>Bangladesh</a:t>
          </a:r>
          <a:r>
            <a:rPr lang="fr" sz="1200" b="0" i="0" u="none" kern="1200" baseline="0" dirty="0"/>
            <a:t> </a:t>
          </a:r>
          <a:r>
            <a:rPr lang="fr" sz="1200" b="0" i="0" u="none" kern="1200" baseline="0" dirty="0">
              <a:latin typeface="Arial"/>
              <a:ea typeface="Arial"/>
              <a:cs typeface="Arial"/>
              <a:sym typeface="Arial"/>
            </a:rPr>
            <a:t>a établi un partenariat</a:t>
          </a:r>
          <a:r>
            <a:rPr lang="fr" sz="1200" b="0" i="0" u="none" kern="1200" baseline="0" dirty="0"/>
            <a:t> avec une station FM et 16 stations de radio communautaires pour diffuser des informations correctes sur les vaccins contre la COVID-19, en mettant l'accent sur des messages adaptés aux groupes à haut risque.</a:t>
          </a:r>
          <a:r>
            <a:rPr lang="fr" sz="1200" b="0" i="0" u="none" kern="1200" baseline="0" dirty="0">
              <a:latin typeface="Arial"/>
              <a:ea typeface="Arial"/>
              <a:cs typeface="Arial"/>
              <a:sym typeface="Arial"/>
            </a:rPr>
            <a:t> </a:t>
          </a:r>
          <a:endParaRPr lang="fr" sz="1200" b="0" kern="1200" dirty="0"/>
        </a:p>
        <a:p>
          <a:pPr marL="0" lvl="0" indent="0" algn="l" defTabSz="533400" rtl="0">
            <a:lnSpc>
              <a:spcPct val="90000"/>
            </a:lnSpc>
            <a:spcBef>
              <a:spcPct val="0"/>
            </a:spcBef>
            <a:spcAft>
              <a:spcPct val="35000"/>
            </a:spcAft>
            <a:buNone/>
          </a:pPr>
          <a:endParaRPr lang="fr" sz="1200" b="1" kern="1200" dirty="0">
            <a:solidFill>
              <a:schemeClr val="accent4">
                <a:lumMod val="40000"/>
                <a:lumOff val="60000"/>
              </a:schemeClr>
            </a:solidFill>
          </a:endParaRPr>
        </a:p>
      </dsp:txBody>
      <dsp:txXfrm rot="10800000">
        <a:off x="909177" y="1192"/>
        <a:ext cx="4618785" cy="1411212"/>
      </dsp:txXfrm>
    </dsp:sp>
    <dsp:sp modelId="{1DE9332B-C20E-4633-995B-D281F5209CC6}">
      <dsp:nvSpPr>
        <dsp:cNvPr id="0" name=""/>
        <dsp:cNvSpPr/>
      </dsp:nvSpPr>
      <dsp:spPr>
        <a:xfrm>
          <a:off x="0" y="43789"/>
          <a:ext cx="1202628" cy="1202628"/>
        </a:xfrm>
        <a:prstGeom prst="ellipse">
          <a:avLst/>
        </a:prstGeom>
        <a:blipFill>
          <a:blip xmlns:r="http://schemas.openxmlformats.org/officeDocument/2006/relationships"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771398"/>
          <a:ext cx="4971588" cy="1202628"/>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2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APPROCHE </a:t>
          </a:r>
          <a:r>
            <a:rPr lang="fr" sz="1200" b="1" i="0" u="none" kern="1200" baseline="0">
              <a:solidFill>
                <a:schemeClr val="accent4">
                  <a:lumMod val="40000"/>
                  <a:lumOff val="60000"/>
                </a:schemeClr>
              </a:solidFill>
              <a:latin typeface="Arial"/>
              <a:ea typeface="Arial"/>
              <a:cs typeface="Arial"/>
              <a:sym typeface="Arial"/>
            </a:rPr>
            <a:t>CENTRÉE SUR LA COMMUNAUTÉ</a:t>
          </a:r>
          <a:r>
            <a:rPr lang="fr" sz="1200" b="0" i="0" u="none" kern="1200" baseline="0">
              <a:solidFill>
                <a:schemeClr val="bg1"/>
              </a:solidFill>
              <a:latin typeface="Arial"/>
              <a:ea typeface="Arial"/>
              <a:cs typeface="Arial"/>
              <a:sym typeface="Arial"/>
            </a:rPr>
            <a:t>  </a:t>
          </a:r>
        </a:p>
        <a:p>
          <a:pPr marL="0" lvl="0" indent="0" algn="l" defTabSz="533400" rtl="0">
            <a:lnSpc>
              <a:spcPct val="90000"/>
            </a:lnSpc>
            <a:spcBef>
              <a:spcPct val="0"/>
            </a:spcBef>
            <a:spcAft>
              <a:spcPct val="35000"/>
            </a:spcAft>
            <a:buNone/>
          </a:pPr>
          <a:r>
            <a:rPr lang="fr" sz="1200" b="1" i="0" u="none" kern="1200" baseline="0">
              <a:solidFill>
                <a:schemeClr val="bg1"/>
              </a:solidFill>
              <a:hlinkClick xmlns:r="http://schemas.openxmlformats.org/officeDocument/2006/relationships" r:id="rId3"/>
            </a:rPr>
            <a:t>L'Éthiopie (région de Sidama)</a:t>
          </a:r>
          <a:r>
            <a:rPr lang="fr" sz="1200" b="1" i="0" u="none" kern="1200" baseline="0">
              <a:solidFill>
                <a:schemeClr val="bg1"/>
              </a:solidFill>
            </a:rPr>
            <a:t> </a:t>
          </a:r>
          <a:r>
            <a:rPr lang="fr" sz="1200" b="0" i="0" u="none" kern="1200" baseline="0">
              <a:solidFill>
                <a:schemeClr val="bg1"/>
              </a:solidFill>
            </a:rPr>
            <a:t>a suivi une approche ascendante centrée sur la communauté pour accroître la sensibilisation à la vaccination, ce qui a conduit à un taux </a:t>
          </a:r>
          <a:r>
            <a:rPr lang="fr" sz="1200" b="0" i="0" u="none" kern="1200" baseline="0">
              <a:solidFill>
                <a:schemeClr val="bg1"/>
              </a:solidFill>
              <a:latin typeface="Arial"/>
              <a:ea typeface="Arial"/>
              <a:cs typeface="Arial"/>
              <a:sym typeface="Arial"/>
            </a:rPr>
            <a:t>d'utilisation de </a:t>
          </a:r>
          <a:r>
            <a:rPr lang="fr" sz="1200" b="0" i="0" u="none" kern="1200" baseline="0">
              <a:solidFill>
                <a:schemeClr val="bg1"/>
              </a:solidFill>
            </a:rPr>
            <a:t>98 %</a:t>
          </a:r>
          <a:r>
            <a:rPr lang="fr" sz="1200" b="0" i="0" u="none" kern="1200" baseline="0">
              <a:solidFill>
                <a:schemeClr val="bg1"/>
              </a:solidFill>
              <a:latin typeface="Arial"/>
              <a:ea typeface="Arial"/>
              <a:cs typeface="Arial"/>
              <a:sym typeface="Arial"/>
            </a:rPr>
            <a:t>.</a:t>
          </a:r>
          <a:endParaRPr lang="fr" sz="1200" b="0" kern="1200">
            <a:solidFill>
              <a:schemeClr val="bg1"/>
            </a:solidFill>
          </a:endParaRPr>
        </a:p>
      </dsp:txBody>
      <dsp:txXfrm rot="10800000">
        <a:off x="857031" y="1771398"/>
        <a:ext cx="4670931" cy="1202628"/>
      </dsp:txXfrm>
    </dsp:sp>
    <dsp:sp modelId="{E2505A97-C61F-4AEC-B7CB-0B33D74D0143}">
      <dsp:nvSpPr>
        <dsp:cNvPr id="0" name=""/>
        <dsp:cNvSpPr/>
      </dsp:nvSpPr>
      <dsp:spPr>
        <a:xfrm>
          <a:off x="42506" y="1780899"/>
          <a:ext cx="1202628" cy="1202628"/>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333021"/>
          <a:ext cx="4971588" cy="1202628"/>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032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FORUMS DE DISCUSSION COMMUNAUTAIRES SUR LE VACCIN CONTRE LA COVID-19​</a:t>
          </a:r>
        </a:p>
        <a:p>
          <a:pPr marL="0" lvl="0" indent="0" algn="l" defTabSz="533400" rtl="0">
            <a:lnSpc>
              <a:spcPct val="90000"/>
            </a:lnSpc>
            <a:spcBef>
              <a:spcPct val="0"/>
            </a:spcBef>
            <a:spcAft>
              <a:spcPct val="35000"/>
            </a:spcAft>
            <a:buNone/>
          </a:pPr>
          <a:r>
            <a:rPr lang="fr" sz="1200" b="1" i="0" u="none" kern="1200" baseline="0">
              <a:solidFill>
                <a:schemeClr val="bg1"/>
              </a:solidFill>
              <a:hlinkClick xmlns:r="http://schemas.openxmlformats.org/officeDocument/2006/relationships" r:id="rId5"/>
            </a:rPr>
            <a:t>Le Cameroun</a:t>
          </a:r>
          <a:r>
            <a:rPr lang="fr" sz="1200" b="1" i="0" u="none" kern="1200" baseline="0">
              <a:solidFill>
                <a:schemeClr val="bg1"/>
              </a:solidFill>
            </a:rPr>
            <a:t> </a:t>
          </a:r>
          <a:r>
            <a:rPr lang="fr" sz="1200" b="0" i="0" u="none" kern="1200" baseline="0">
              <a:solidFill>
                <a:schemeClr val="bg1"/>
              </a:solidFill>
            </a:rPr>
            <a:t>a classé la population en fonction du risque et a développé une communication sociale et de changement de comportement spécifique pour chaque groupe afin d'améliorer l'acceptation du vaccin.</a:t>
          </a:r>
          <a:r>
            <a:rPr lang="fr" sz="1200" b="0" i="0" u="none" kern="1200" baseline="0">
              <a:solidFill>
                <a:schemeClr val="bg1"/>
              </a:solidFill>
              <a:latin typeface="Arial"/>
              <a:ea typeface="Arial"/>
              <a:cs typeface="Arial"/>
              <a:sym typeface="Arial"/>
            </a:rPr>
            <a:t> </a:t>
          </a:r>
          <a:endParaRPr lang="fr" sz="1200" b="0" kern="1200">
            <a:solidFill>
              <a:schemeClr val="bg1"/>
            </a:solidFill>
          </a:endParaRPr>
        </a:p>
      </dsp:txBody>
      <dsp:txXfrm rot="10800000">
        <a:off x="857031" y="3333021"/>
        <a:ext cx="4670931" cy="1202628"/>
      </dsp:txXfrm>
    </dsp:sp>
    <dsp:sp modelId="{2B8815EE-8E16-4B94-9A43-582FDABEA376}">
      <dsp:nvSpPr>
        <dsp:cNvPr id="0" name=""/>
        <dsp:cNvSpPr/>
      </dsp:nvSpPr>
      <dsp:spPr>
        <a:xfrm>
          <a:off x="42506" y="3334213"/>
          <a:ext cx="1202628" cy="120262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10"/>
          <a:ext cx="4971588" cy="1184544"/>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35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UTILISER L'OBSERVATOIRE DE LA DEMANDE DE VACCINATION (VDO) POUR ASSURER LE SUCCÈS DE LA CAMPAGNE​</a:t>
          </a:r>
        </a:p>
        <a:p>
          <a:pPr marL="0" lvl="0" indent="0" algn="l" defTabSz="533400" rtl="0">
            <a:lnSpc>
              <a:spcPct val="90000"/>
            </a:lnSpc>
            <a:spcBef>
              <a:spcPct val="0"/>
            </a:spcBef>
            <a:spcAft>
              <a:spcPct val="35000"/>
            </a:spcAft>
            <a:buNone/>
          </a:pPr>
          <a:r>
            <a:rPr lang="fr" sz="1200" b="0" i="0" u="none" kern="1200" baseline="0">
              <a:solidFill>
                <a:schemeClr val="bg1"/>
              </a:solidFill>
              <a:hlinkClick xmlns:r="http://schemas.openxmlformats.org/officeDocument/2006/relationships" r:id="rId1"/>
            </a:rPr>
            <a:t>Le </a:t>
          </a:r>
          <a:r>
            <a:rPr lang="fr" sz="1200" b="1" i="0" u="none" kern="1200" baseline="0">
              <a:solidFill>
                <a:schemeClr val="bg1"/>
              </a:solidFill>
              <a:hlinkClick xmlns:r="http://schemas.openxmlformats.org/officeDocument/2006/relationships" r:id="rId1"/>
            </a:rPr>
            <a:t>Vietnam</a:t>
          </a:r>
          <a:r>
            <a:rPr lang="fr" sz="1200" b="1" i="0" u="none" kern="1200" baseline="0">
              <a:solidFill>
                <a:schemeClr val="bg1"/>
              </a:solidFill>
            </a:rPr>
            <a:t> </a:t>
          </a:r>
          <a:r>
            <a:rPr lang="fr" sz="1200" b="0" i="0" u="none" kern="1200" baseline="0">
              <a:solidFill>
                <a:schemeClr val="bg1"/>
              </a:solidFill>
            </a:rPr>
            <a:t>a utilisé son VDO pour surveiller les conversations publiques en ligne dans la langue locale afin d’identifier la mésinformation et de fournir des messages et des ressources créatives approuvés en guise de réponse.</a:t>
          </a:r>
          <a:r>
            <a:rPr lang="fr" sz="1200" b="0" i="0" u="none" kern="1200" baseline="0">
              <a:latin typeface="Arial"/>
              <a:ea typeface="Arial"/>
              <a:cs typeface="Arial"/>
              <a:sym typeface="Arial"/>
            </a:rPr>
            <a:t> </a:t>
          </a:r>
          <a:endParaRPr lang="fr" sz="1200" kern="1200"/>
        </a:p>
      </dsp:txBody>
      <dsp:txXfrm rot="10800000">
        <a:off x="852510" y="110"/>
        <a:ext cx="4675452" cy="1184544"/>
      </dsp:txXfrm>
    </dsp:sp>
    <dsp:sp modelId="{1DE9332B-C20E-4633-995B-D281F5209CC6}">
      <dsp:nvSpPr>
        <dsp:cNvPr id="0" name=""/>
        <dsp:cNvSpPr/>
      </dsp:nvSpPr>
      <dsp:spPr>
        <a:xfrm>
          <a:off x="0" y="0"/>
          <a:ext cx="1184544" cy="118454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538250"/>
          <a:ext cx="4971588" cy="1184544"/>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35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ASSOCIATION DU SYSTÈME DE GESTION DES RUMEURS AVEC L'APPROCHE MULTIMÉDIA</a:t>
          </a:r>
          <a:r>
            <a:rPr lang="fr" sz="1200" b="0" i="0" u="none" kern="1200" baseline="0">
              <a:solidFill>
                <a:schemeClr val="accent4">
                  <a:lumMod val="40000"/>
                  <a:lumOff val="60000"/>
                </a:schemeClr>
              </a:solidFill>
              <a:latin typeface="Arial"/>
              <a:ea typeface="Arial"/>
              <a:cs typeface="Arial"/>
              <a:sym typeface="Arial"/>
            </a:rPr>
            <a:t> </a:t>
          </a:r>
          <a:endParaRPr lang="fr" sz="1200" b="1" kern="1200">
            <a:solidFill>
              <a:schemeClr val="accent4">
                <a:lumMod val="40000"/>
                <a:lumOff val="60000"/>
              </a:schemeClr>
            </a:solidFill>
          </a:endParaRPr>
        </a:p>
        <a:p>
          <a:pPr marL="0" lvl="0" indent="0" algn="l" defTabSz="533400" rtl="0">
            <a:lnSpc>
              <a:spcPct val="90000"/>
            </a:lnSpc>
            <a:spcBef>
              <a:spcPct val="0"/>
            </a:spcBef>
            <a:spcAft>
              <a:spcPct val="35000"/>
            </a:spcAft>
            <a:buNone/>
          </a:pPr>
          <a:r>
            <a:rPr lang="fr" sz="1200" b="0" i="0" u="none" kern="1200" baseline="0">
              <a:hlinkClick xmlns:r="http://schemas.openxmlformats.org/officeDocument/2006/relationships" r:id="rId3"/>
            </a:rPr>
            <a:t>La </a:t>
          </a:r>
          <a:r>
            <a:rPr lang="fr" sz="1200" b="1" i="0" u="none" kern="1200" baseline="0">
              <a:hlinkClick xmlns:r="http://schemas.openxmlformats.org/officeDocument/2006/relationships" r:id="rId3"/>
            </a:rPr>
            <a:t>Côte ​d’Ivoire</a:t>
          </a:r>
          <a:r>
            <a:rPr lang="fr" sz="1200" b="1" i="0" u="none" kern="1200" baseline="0">
              <a:latin typeface="Arial"/>
              <a:ea typeface="Arial"/>
              <a:cs typeface="Arial"/>
              <a:sym typeface="Arial"/>
            </a:rPr>
            <a:t> </a:t>
          </a:r>
          <a:r>
            <a:rPr lang="fr" sz="1200" b="0" i="0" u="none" kern="1200" baseline="0">
              <a:latin typeface="Arial"/>
              <a:ea typeface="Arial"/>
              <a:cs typeface="Arial"/>
              <a:sym typeface="Arial"/>
            </a:rPr>
            <a:t>a déployé un effort de communication axé sur les données, en utilisant des campagnes radio nationales intensives et des spots télévisuels pour augmenter le taux de vaccination. </a:t>
          </a:r>
          <a:endParaRPr lang="fr" sz="2000" kern="1200"/>
        </a:p>
      </dsp:txBody>
      <dsp:txXfrm rot="10800000">
        <a:off x="852510" y="1538250"/>
        <a:ext cx="4675452" cy="1184544"/>
      </dsp:txXfrm>
    </dsp:sp>
    <dsp:sp modelId="{E2505A97-C61F-4AEC-B7CB-0B33D74D0143}">
      <dsp:nvSpPr>
        <dsp:cNvPr id="0" name=""/>
        <dsp:cNvSpPr/>
      </dsp:nvSpPr>
      <dsp:spPr>
        <a:xfrm>
          <a:off x="55791" y="1547608"/>
          <a:ext cx="1184544" cy="1184544"/>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076389"/>
          <a:ext cx="4971588" cy="1460341"/>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2351"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4">
                  <a:lumMod val="40000"/>
                  <a:lumOff val="60000"/>
                </a:schemeClr>
              </a:solidFill>
            </a:rPr>
            <a:t>CAMPAGNE DE COMMUNICATION SUR LES RÉSEAUX SOCIAUX CIBLÉE D’UN POINT DE VUE GÉOGRAPHIQUE POUR CONTRER LA MÉSINFORMATIONS EN LIGNE</a:t>
          </a:r>
          <a:r>
            <a:rPr lang="fr" sz="1200" b="0" i="0" u="none" kern="1200" baseline="0" dirty="0">
              <a:latin typeface="Arial"/>
              <a:ea typeface="Arial"/>
              <a:cs typeface="Arial"/>
              <a:sym typeface="Arial"/>
            </a:rPr>
            <a:t> </a:t>
          </a:r>
        </a:p>
        <a:p>
          <a:pPr marL="0" lvl="0" indent="0" algn="l" defTabSz="533400" rtl="0">
            <a:lnSpc>
              <a:spcPct val="90000"/>
            </a:lnSpc>
            <a:spcBef>
              <a:spcPct val="0"/>
            </a:spcBef>
            <a:spcAft>
              <a:spcPct val="35000"/>
            </a:spcAft>
            <a:buNone/>
          </a:pPr>
          <a:r>
            <a:rPr lang="fr" sz="1200" b="0" i="0" u="none" kern="1200" baseline="0" dirty="0">
              <a:hlinkClick xmlns:r="http://schemas.openxmlformats.org/officeDocument/2006/relationships" r:id="rId5"/>
            </a:rPr>
            <a:t>Le </a:t>
          </a:r>
          <a:r>
            <a:rPr lang="fr" sz="1200" b="1" i="0" u="none" kern="1200" baseline="0" dirty="0">
              <a:hlinkClick xmlns:r="http://schemas.openxmlformats.org/officeDocument/2006/relationships" r:id="rId5"/>
            </a:rPr>
            <a:t>Ghana</a:t>
          </a:r>
          <a:r>
            <a:rPr lang="fr" sz="1200" b="1" i="0" u="none" kern="1200" baseline="0" dirty="0"/>
            <a:t> </a:t>
          </a:r>
          <a:r>
            <a:rPr lang="fr" sz="1200" b="0" i="0" u="none" kern="1200" baseline="0" dirty="0"/>
            <a:t>a utilisé</a:t>
          </a:r>
          <a:r>
            <a:rPr lang="fr" sz="1200" b="1" i="0" u="none" kern="1200" baseline="0" dirty="0"/>
            <a:t> </a:t>
          </a:r>
          <a:r>
            <a:rPr lang="fr" sz="1200" b="0" i="0" u="none" kern="1200" baseline="0" dirty="0"/>
            <a:t>une campagne de communication sur les réseaux sociaux à objectifs régionaux ciblant les utilisateurs des réseaux sociaux âgés de 18 à 45 ans pour éduquer sur les vaccins contre la COVID-19.</a:t>
          </a:r>
          <a:r>
            <a:rPr lang="fr" sz="1200" b="0" i="0" u="none" kern="1200" baseline="0" dirty="0">
              <a:latin typeface="Arial"/>
              <a:ea typeface="Arial"/>
              <a:cs typeface="Arial"/>
              <a:sym typeface="Arial"/>
            </a:rPr>
            <a:t> </a:t>
          </a:r>
          <a:endParaRPr lang="fr" sz="1200" kern="1200" dirty="0"/>
        </a:p>
      </dsp:txBody>
      <dsp:txXfrm rot="10800000">
        <a:off x="921459" y="3076389"/>
        <a:ext cx="4606503" cy="1460341"/>
      </dsp:txXfrm>
    </dsp:sp>
    <dsp:sp modelId="{2B8815EE-8E16-4B94-9A43-582FDABEA376}">
      <dsp:nvSpPr>
        <dsp:cNvPr id="0" name=""/>
        <dsp:cNvSpPr/>
      </dsp:nvSpPr>
      <dsp:spPr>
        <a:xfrm>
          <a:off x="55791" y="3206115"/>
          <a:ext cx="1184544" cy="1184544"/>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39000" r="-39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374" y="1402"/>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t"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RESTRICTIONS LIÉES À LA VACCINATION POUR INFLUENCER LE COMPORTEMENT EN MATIÈRE DE SANTÉ</a:t>
          </a:r>
        </a:p>
        <a:p>
          <a:pPr marL="0" lvl="0" indent="0" algn="l" defTabSz="533400" rtl="0">
            <a:lnSpc>
              <a:spcPct val="90000"/>
            </a:lnSpc>
            <a:spcBef>
              <a:spcPct val="0"/>
            </a:spcBef>
            <a:spcAft>
              <a:spcPct val="35000"/>
            </a:spcAft>
            <a:buNone/>
          </a:pPr>
          <a:r>
            <a:rPr lang="fr" sz="1200" b="0" i="0" u="none" kern="1200" baseline="0">
              <a:solidFill>
                <a:schemeClr val="accent4">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Au </a:t>
          </a:r>
          <a:r>
            <a:rPr lang="fr" sz="1200" b="1" i="0" u="none" kern="1200" baseline="0">
              <a:solidFill>
                <a:schemeClr val="accent4">
                  <a:lumMod val="60000"/>
                  <a:lumOff val="40000"/>
                </a:schemeClr>
              </a:solidFill>
            </a:rPr>
            <a:t>Pakistan</a:t>
          </a:r>
          <a:r>
            <a:rPr lang="fr" sz="1200" b="1" i="0" u="none" kern="1200" baseline="0">
              <a:solidFill>
                <a:schemeClr val="bg1"/>
              </a:solidFill>
            </a:rPr>
            <a:t>, </a:t>
          </a:r>
          <a:r>
            <a:rPr lang="fr" sz="1200" b="0" i="0" u="none" kern="1200" baseline="0">
              <a:solidFill>
                <a:schemeClr val="bg1"/>
              </a:solidFill>
            </a:rPr>
            <a:t>le gouvernement a imposé des restrictions aux travailleurs de la santé non vaccinés afin d’influencer l’adoption du vaccin et a atteint un taux élevé d’adoption du vaccin malgré la réticence persistante à l’égard du vaccin. </a:t>
          </a:r>
          <a:endParaRPr lang="fr" sz="1200" b="1" kern="1200">
            <a:solidFill>
              <a:schemeClr val="accent4">
                <a:lumMod val="40000"/>
                <a:lumOff val="60000"/>
              </a:schemeClr>
            </a:solidFill>
          </a:endParaRPr>
        </a:p>
      </dsp:txBody>
      <dsp:txXfrm rot="10800000">
        <a:off x="871499" y="1402"/>
        <a:ext cx="4656463" cy="1260499"/>
      </dsp:txXfrm>
    </dsp:sp>
    <dsp:sp modelId="{1DE9332B-C20E-4633-995B-D281F5209CC6}">
      <dsp:nvSpPr>
        <dsp:cNvPr id="0" name=""/>
        <dsp:cNvSpPr/>
      </dsp:nvSpPr>
      <dsp:spPr>
        <a:xfrm>
          <a:off x="0" y="0"/>
          <a:ext cx="1260499" cy="126049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56374" y="1638171"/>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4">
                  <a:lumMod val="40000"/>
                  <a:lumOff val="60000"/>
                </a:schemeClr>
              </a:solidFill>
            </a:rPr>
            <a:t>FAIRE APPEL AUX PHARMACIENS POUR LA SENSIBILISATION</a:t>
          </a:r>
          <a:endParaRPr lang="fr" sz="1200" b="1" kern="1200">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endParaRPr>
        </a:p>
        <a:p>
          <a:pPr marL="0" lvl="0" indent="0" algn="l" defTabSz="533400" rtl="0">
            <a:lnSpc>
              <a:spcPct val="90000"/>
            </a:lnSpc>
            <a:spcBef>
              <a:spcPct val="0"/>
            </a:spcBef>
            <a:spcAft>
              <a:spcPct val="35000"/>
            </a:spcAft>
            <a:buNone/>
          </a:pPr>
          <a:r>
            <a:rPr lang="fr" sz="1200" b="0" i="0" u="none" kern="1200" baseline="0">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rPr>
            <a:t>En </a:t>
          </a:r>
          <a:r>
            <a:rPr lang="fr" sz="1200" b="1" i="0" u="none" kern="1200" baseline="0">
              <a:solidFill>
                <a:schemeClr val="accent4">
                  <a:lumMod val="40000"/>
                  <a:lumOff val="60000"/>
                </a:schemeClr>
              </a:solidFill>
              <a:hlinkClick xmlns:r="http://schemas.openxmlformats.org/officeDocument/2006/relationships" r:id="rId3">
                <a:extLst>
                  <a:ext uri="{A12FA001-AC4F-418D-AE19-62706E023703}">
                    <ahyp:hlinkClr xmlns:ahyp="http://schemas.microsoft.com/office/drawing/2018/hyperlinkcolor" val="tx"/>
                  </a:ext>
                </a:extLst>
              </a:hlinkClick>
            </a:rPr>
            <a:t>Moldavie</a:t>
          </a:r>
          <a:r>
            <a:rPr lang="fr" sz="1200" b="0" i="0" u="none" kern="1200" baseline="0"/>
            <a:t>, plus de 300 pharmaciens dans 110 pharmacies du pays ont été au cœur d’une campagne de partage d’informations pour sensibiliser à la vaccination contre la COVID-19.</a:t>
          </a:r>
          <a:endParaRPr lang="fr" sz="1200" b="0" kern="1200">
            <a:solidFill>
              <a:schemeClr val="bg1"/>
            </a:solidFill>
          </a:endParaRPr>
        </a:p>
      </dsp:txBody>
      <dsp:txXfrm rot="10800000">
        <a:off x="871499" y="1638171"/>
        <a:ext cx="4656463" cy="1260499"/>
      </dsp:txXfrm>
    </dsp:sp>
    <dsp:sp modelId="{E2505A97-C61F-4AEC-B7CB-0B33D74D0143}">
      <dsp:nvSpPr>
        <dsp:cNvPr id="0" name=""/>
        <dsp:cNvSpPr/>
      </dsp:nvSpPr>
      <dsp:spPr>
        <a:xfrm>
          <a:off x="0" y="1648129"/>
          <a:ext cx="1260499" cy="1260499"/>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56374" y="3274939"/>
          <a:ext cx="4971588" cy="1260499"/>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584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FAIRE APPEL À DES JOUEURS DE FOOTBALL POUR LA SENSIBILISATION</a:t>
          </a:r>
        </a:p>
        <a:p>
          <a:pPr marL="0" lvl="0" indent="0" algn="l" defTabSz="533400" rtl="0">
            <a:lnSpc>
              <a:spcPct val="90000"/>
            </a:lnSpc>
            <a:spcBef>
              <a:spcPct val="0"/>
            </a:spcBef>
            <a:spcAft>
              <a:spcPct val="35000"/>
            </a:spcAft>
            <a:buNone/>
          </a:pPr>
          <a:r>
            <a:rPr lang="fr" sz="1200" b="0" i="0" u="none" kern="1200" baseline="0">
              <a:solidFill>
                <a:schemeClr val="accent4">
                  <a:lumMod val="40000"/>
                  <a:lumOff val="60000"/>
                </a:schemeClr>
              </a:solidFill>
              <a:latin typeface="Arial"/>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La </a:t>
          </a:r>
          <a:r>
            <a:rPr lang="fr" sz="1200" b="1" i="0" u="none" kern="1200" baseline="0">
              <a:solidFill>
                <a:schemeClr val="accent4">
                  <a:lumMod val="40000"/>
                  <a:lumOff val="60000"/>
                </a:schemeClr>
              </a:solidFill>
              <a:latin typeface="Arial"/>
              <a:ea typeface="+mn-ea"/>
              <a:cs typeface="+mn-cs"/>
              <a:hlinkClick xmlns:r="http://schemas.openxmlformats.org/officeDocument/2006/relationships" r:id="rId5">
                <a:extLst>
                  <a:ext uri="{A12FA001-AC4F-418D-AE19-62706E023703}">
                    <ahyp:hlinkClr xmlns:ahyp="http://schemas.microsoft.com/office/drawing/2018/hyperlinkcolor" val="tx"/>
                  </a:ext>
                </a:extLst>
              </a:hlinkClick>
            </a:rPr>
            <a:t>Moldavie</a:t>
          </a:r>
          <a:r>
            <a:rPr lang="fr" sz="1200" b="1" i="0" u="none" kern="1200" baseline="0">
              <a:solidFill>
                <a:srgbClr val="008DC9">
                  <a:lumMod val="40000"/>
                  <a:lumOff val="60000"/>
                </a:srgbClr>
              </a:solidFill>
              <a:latin typeface="Arial"/>
              <a:ea typeface="+mn-ea"/>
              <a:cs typeface="+mn-cs"/>
            </a:rPr>
            <a:t> </a:t>
          </a:r>
          <a:r>
            <a:rPr lang="fr" sz="1200" b="0" i="0" u="none" kern="1200" baseline="0">
              <a:solidFill>
                <a:schemeClr val="bg1"/>
              </a:solidFill>
              <a:latin typeface="Arial"/>
              <a:ea typeface="+mn-ea"/>
              <a:cs typeface="+mn-cs"/>
            </a:rPr>
            <a:t>a noué un partenariat avec l’un des clubs de football les plus populaires du pays, notamment le </a:t>
          </a:r>
          <a:r>
            <a:rPr lang="fr" sz="1200" b="0" i="1" u="none" kern="1200" baseline="0">
              <a:solidFill>
                <a:schemeClr val="bg1"/>
              </a:solidFill>
              <a:latin typeface="Arial"/>
              <a:ea typeface="+mn-ea"/>
              <a:cs typeface="+mn-cs"/>
            </a:rPr>
            <a:t>Dacia Buiucani</a:t>
          </a:r>
          <a:r>
            <a:rPr lang="fr" sz="1200" b="0" i="0" u="none" kern="1200" baseline="0">
              <a:solidFill>
                <a:schemeClr val="bg1"/>
              </a:solidFill>
              <a:latin typeface="Arial"/>
              <a:ea typeface="+mn-ea"/>
              <a:cs typeface="+mn-cs"/>
            </a:rPr>
            <a:t>, pour sensibiliser aux avantages de la vaccination contre la COVID-19.</a:t>
          </a:r>
          <a:endParaRPr lang="fr" sz="1200" b="0" kern="1200">
            <a:solidFill>
              <a:schemeClr val="bg1"/>
            </a:solidFill>
          </a:endParaRPr>
        </a:p>
      </dsp:txBody>
      <dsp:txXfrm rot="10800000">
        <a:off x="871499" y="3274939"/>
        <a:ext cx="4656463" cy="1260499"/>
      </dsp:txXfrm>
    </dsp:sp>
    <dsp:sp modelId="{2B8815EE-8E16-4B94-9A43-582FDABEA376}">
      <dsp:nvSpPr>
        <dsp:cNvPr id="0" name=""/>
        <dsp:cNvSpPr/>
      </dsp:nvSpPr>
      <dsp:spPr>
        <a:xfrm>
          <a:off x="0" y="3276342"/>
          <a:ext cx="1260499" cy="1260499"/>
        </a:xfrm>
        <a:prstGeom prst="ellipse">
          <a:avLst/>
        </a:prstGeom>
        <a:blipFill rotWithShape="1">
          <a:blip xmlns:r="http://schemas.openxmlformats.org/officeDocument/2006/relationships" r:embed="rId6"/>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56449" y="1670333"/>
          <a:ext cx="4954347" cy="1367341"/>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582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08DC9">
                  <a:lumMod val="40000"/>
                  <a:lumOff val="60000"/>
                </a:srgbClr>
              </a:solidFill>
              <a:latin typeface="Arial"/>
              <a:ea typeface="+mn-ea"/>
              <a:cs typeface="+mn-cs"/>
            </a:rPr>
            <a:t>FORMER LES AGENTS DE SANTÉ POUR SUSCITER LA DEMANDE PARMI LEURS PAIRS</a:t>
          </a:r>
        </a:p>
        <a:p>
          <a:pPr marL="0" lvl="0" indent="0" algn="l" defTabSz="533400" rtl="0">
            <a:lnSpc>
              <a:spcPct val="90000"/>
            </a:lnSpc>
            <a:spcBef>
              <a:spcPct val="0"/>
            </a:spcBef>
            <a:spcAft>
              <a:spcPct val="35000"/>
            </a:spcAft>
            <a:buNone/>
          </a:pPr>
          <a:r>
            <a:rPr lang="fr" sz="1200" b="0" i="0" u="none" kern="1200" baseline="0">
              <a:solidFill>
                <a:schemeClr val="accent3">
                  <a:lumMod val="40000"/>
                  <a:lumOff val="6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En </a:t>
          </a:r>
          <a:r>
            <a:rPr lang="fr" sz="1200" b="1" i="0" u="none" kern="1200" baseline="0">
              <a:solidFill>
                <a:schemeClr val="accent3">
                  <a:lumMod val="40000"/>
                  <a:lumOff val="6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Ukraine</a:t>
          </a:r>
          <a:r>
            <a:rPr lang="fr" sz="1200" b="0" i="0" u="none" kern="1200" baseline="0">
              <a:solidFill>
                <a:srgbClr val="008DC9">
                  <a:lumMod val="40000"/>
                  <a:lumOff val="60000"/>
                </a:srgbClr>
              </a:solidFill>
              <a:latin typeface="Arial"/>
              <a:ea typeface="+mn-ea"/>
              <a:cs typeface="+mn-cs"/>
            </a:rPr>
            <a:t>,</a:t>
          </a:r>
          <a:r>
            <a:rPr lang="fr" sz="1200" b="1" i="0" u="none" kern="1200" baseline="0">
              <a:solidFill>
                <a:srgbClr val="008DC9">
                  <a:lumMod val="40000"/>
                  <a:lumOff val="60000"/>
                </a:srgbClr>
              </a:solidFill>
              <a:latin typeface="Arial"/>
              <a:ea typeface="+mn-ea"/>
              <a:cs typeface="+mn-cs"/>
            </a:rPr>
            <a:t> </a:t>
          </a:r>
          <a:r>
            <a:rPr lang="fr" sz="1200" b="0" i="0" u="none" kern="1200" baseline="0">
              <a:solidFill>
                <a:schemeClr val="bg1"/>
              </a:solidFill>
              <a:latin typeface="Arial"/>
              <a:ea typeface="+mn-ea"/>
              <a:cs typeface="+mn-cs"/>
            </a:rPr>
            <a:t>les professionnels de la santé ont reçu une formation sur la manière de transmettre leurs connaissances sur les vaccins contre la COVID-19 à leurs pairs, de répondre à leurs questions et préoccupations et de susciter la demande</a:t>
          </a:r>
          <a:r>
            <a:rPr lang="fr" sz="1200" b="1" i="0" u="none" kern="1200" baseline="0">
              <a:solidFill>
                <a:srgbClr val="008DC9">
                  <a:lumMod val="40000"/>
                  <a:lumOff val="60000"/>
                </a:srgbClr>
              </a:solidFill>
              <a:latin typeface="Arial"/>
              <a:ea typeface="+mn-ea"/>
              <a:cs typeface="+mn-cs"/>
            </a:rPr>
            <a:t>.</a:t>
          </a:r>
        </a:p>
      </dsp:txBody>
      <dsp:txXfrm rot="10800000">
        <a:off x="898284" y="1670333"/>
        <a:ext cx="4612512" cy="1367341"/>
      </dsp:txXfrm>
    </dsp:sp>
    <dsp:sp modelId="{1DE9332B-C20E-4633-995B-D281F5209CC6}">
      <dsp:nvSpPr>
        <dsp:cNvPr id="0" name=""/>
        <dsp:cNvSpPr/>
      </dsp:nvSpPr>
      <dsp:spPr>
        <a:xfrm>
          <a:off x="17399" y="1670518"/>
          <a:ext cx="1469409" cy="1367341"/>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73615" y="1572618"/>
          <a:ext cx="4954347" cy="1387493"/>
        </a:xfrm>
        <a:prstGeom prst="homePlate">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6622"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3">
                  <a:lumMod val="40000"/>
                  <a:lumOff val="60000"/>
                </a:schemeClr>
              </a:solidFill>
            </a:rPr>
            <a:t>LUTTER CONTRE L’HÉSITATION GRÂCE À DES HISTOIRES</a:t>
          </a:r>
        </a:p>
        <a:p>
          <a:pPr marL="0" lvl="0" indent="0" algn="l" defTabSz="533400" rtl="0">
            <a:lnSpc>
              <a:spcPct val="90000"/>
            </a:lnSpc>
            <a:spcBef>
              <a:spcPct val="0"/>
            </a:spcBef>
            <a:spcAft>
              <a:spcPct val="35000"/>
            </a:spcAft>
            <a:buNone/>
          </a:pPr>
          <a:r>
            <a:rPr lang="fr" sz="1200" b="1" i="0" u="none" kern="1200" baseline="0">
              <a:solidFill>
                <a:schemeClr val="accent3">
                  <a:lumMod val="60000"/>
                  <a:lumOff val="40000"/>
                </a:schemeClr>
              </a:solidFill>
              <a:hlinkClick xmlns:r="http://schemas.openxmlformats.org/officeDocument/2006/relationships" r:id="rId1">
                <a:extLst>
                  <a:ext uri="{A12FA001-AC4F-418D-AE19-62706E023703}">
                    <ahyp:hlinkClr xmlns:ahyp="http://schemas.microsoft.com/office/drawing/2018/hyperlinkcolor" val="tx"/>
                  </a:ext>
                </a:extLst>
              </a:hlinkClick>
            </a:rPr>
            <a:t>Nigeria</a:t>
          </a:r>
          <a:r>
            <a:rPr lang="fr" sz="1200" b="1" i="0" u="none" kern="1200" baseline="0">
              <a:solidFill>
                <a:schemeClr val="accent3">
                  <a:lumMod val="40000"/>
                  <a:lumOff val="60000"/>
                </a:schemeClr>
              </a:solidFill>
            </a:rPr>
            <a:t> : </a:t>
          </a:r>
          <a:r>
            <a:rPr lang="fr" sz="1200" b="0" i="0" u="none" kern="1200" baseline="0">
              <a:solidFill>
                <a:schemeClr val="bg1"/>
              </a:solidFill>
            </a:rPr>
            <a:t>Le contrôleur de la vaccination sur le terrain dans l’État de Kaduna a utilisé l’art oratoire pour combattre les hésitations des agents de santé quant aux effets et à l’efficacité du vaccin contre la COVID-19.</a:t>
          </a:r>
          <a:r>
            <a:rPr lang="fr" sz="1200" b="0" i="0" u="none" kern="1200" baseline="0">
              <a:latin typeface="Arial"/>
              <a:ea typeface="Arial"/>
              <a:cs typeface="Arial"/>
              <a:sym typeface="Arial"/>
            </a:rPr>
            <a:t> </a:t>
          </a:r>
          <a:endParaRPr lang="fr" sz="1200" kern="1200"/>
        </a:p>
      </dsp:txBody>
      <dsp:txXfrm rot="10800000">
        <a:off x="920488" y="1572618"/>
        <a:ext cx="4607474" cy="1387493"/>
      </dsp:txXfrm>
    </dsp:sp>
    <dsp:sp modelId="{1DE9332B-C20E-4633-995B-D281F5209CC6}">
      <dsp:nvSpPr>
        <dsp:cNvPr id="0" name=""/>
        <dsp:cNvSpPr/>
      </dsp:nvSpPr>
      <dsp:spPr>
        <a:xfrm>
          <a:off x="18773" y="1584378"/>
          <a:ext cx="1413715" cy="138749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6e recensement national qui devait avoir lieu en 2020 a été reporté à deux reprises en raison d’un manque de financement.</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données du recensement étaient destinées à informer la planification de la vaccination de routine et de la vaccination contre la COVID-19.</a:t>
          </a:r>
        </a:p>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données de recensement disponibles n’étaient pas suffisamment granulaires pour permettre une microplanification et dépendaient d’hypothèses générales sur le lieu de résidence des personnes.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professionnels de la vaccination avaient recours à des cartes dessinées à la main pour se faire une idée de l’endroit où vivaient les individus et s’en servir à des fins de microplanification.</a:t>
          </a:r>
        </a:p>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L’initiative de géolocalisation GRID3 (Geo-Referenced Infrastructure Data for Development) s’est associée au Health Information Systems Program (HISP) pour développer des cartes du district de Chinsali avec des informations sur la répartition de la population, l’emplacement des habitats, l’emplacement des établissements de santé et les zones desservies.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L’équipe GRID3 a aidé les professionnels de la vaccination à utiliser les cartes et les données pour la microplanification.</a:t>
          </a:r>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98420" y="-2739089"/>
          <a:ext cx="1295654"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Madagascar a commencé à mettre en œuvre la vaccination contre la COVID-19 en mai 2021.</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progrès ont été lents et la couverture demeure faible ; seulement 4,3 % de la population a terminé la série de vaccination primaire.</a:t>
          </a:r>
        </a:p>
      </dsp:txBody>
      <dsp:txXfrm rot="-5400000">
        <a:off x="1797246" y="225334"/>
        <a:ext cx="7034754" cy="1169156"/>
      </dsp:txXfrm>
    </dsp:sp>
    <dsp:sp modelId="{8C96A032-99E7-4F02-A6B8-1803D52B7956}">
      <dsp:nvSpPr>
        <dsp:cNvPr id="0" name=""/>
        <dsp:cNvSpPr/>
      </dsp:nvSpPr>
      <dsp:spPr>
        <a:xfrm>
          <a:off x="36561" y="127"/>
          <a:ext cx="1760685" cy="161956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5622" y="79188"/>
        <a:ext cx="1602563" cy="1461445"/>
      </dsp:txXfrm>
    </dsp:sp>
    <dsp:sp modelId="{26A8BF07-0D8E-4300-9899-C64780806612}">
      <dsp:nvSpPr>
        <dsp:cNvPr id="0" name=""/>
        <dsp:cNvSpPr/>
      </dsp:nvSpPr>
      <dsp:spPr>
        <a:xfrm rot="5400000">
          <a:off x="4698420" y="-1038543"/>
          <a:ext cx="1295654"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Une enquête a révélé que 32 % de la population malgache hésitait à se faire vacciner ; 44 % des personnes interrogées ont cité la rhétorique des dirigeants communautaires et religieux sur la vaccination comme étant la principale raison de leur réticence.</a:t>
          </a:r>
        </a:p>
      </dsp:txBody>
      <dsp:txXfrm rot="-5400000">
        <a:off x="1797246" y="1925880"/>
        <a:ext cx="7034754" cy="1169156"/>
      </dsp:txXfrm>
    </dsp:sp>
    <dsp:sp modelId="{C18FE2B4-240F-4400-B1DA-52196A864594}">
      <dsp:nvSpPr>
        <dsp:cNvPr id="0" name=""/>
        <dsp:cNvSpPr/>
      </dsp:nvSpPr>
      <dsp:spPr>
        <a:xfrm>
          <a:off x="36561" y="1700673"/>
          <a:ext cx="1760685" cy="161956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5622" y="1779734"/>
        <a:ext cx="1602563" cy="1461445"/>
      </dsp:txXfrm>
    </dsp:sp>
    <dsp:sp modelId="{A3463033-2E55-4A50-B868-0331C39926E2}">
      <dsp:nvSpPr>
        <dsp:cNvPr id="0" name=""/>
        <dsp:cNvSpPr/>
      </dsp:nvSpPr>
      <dsp:spPr>
        <a:xfrm rot="5400000">
          <a:off x="4434130" y="762616"/>
          <a:ext cx="1813864"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fr" sz="1400" kern="1200"/>
        </a:p>
        <a:p>
          <a:pPr marL="114300" lvl="1" indent="-114300" algn="ctr" defTabSz="622300" rtl="0">
            <a:lnSpc>
              <a:spcPct val="90000"/>
            </a:lnSpc>
            <a:spcBef>
              <a:spcPct val="0"/>
            </a:spcBef>
            <a:spcAft>
              <a:spcPct val="15000"/>
            </a:spcAft>
            <a:buChar char="•"/>
          </a:pPr>
          <a:r>
            <a:rPr lang="fr" sz="1400" b="0" i="0" u="none" kern="1200" baseline="0" dirty="0"/>
            <a:t>Campagnes communautaires sur 22 sites sous-régionaux, mobilisant des témoignages de leaders sociaux, culturels et religieux à la télévision et à la radio locales. </a:t>
          </a:r>
        </a:p>
        <a:p>
          <a:pPr marL="114300" lvl="1" indent="-114300" algn="ctr" defTabSz="622300" rtl="0">
            <a:lnSpc>
              <a:spcPct val="90000"/>
            </a:lnSpc>
            <a:spcBef>
              <a:spcPct val="0"/>
            </a:spcBef>
            <a:spcAft>
              <a:spcPct val="15000"/>
            </a:spcAft>
            <a:buChar char="•"/>
          </a:pPr>
          <a:r>
            <a:rPr lang="fr" sz="1400" b="0" i="0" u="none" kern="1200" baseline="0" dirty="0"/>
            <a:t>Publications via les médias papier dans 109 districts pour sensibiliser les groupes cibles prioritaires</a:t>
          </a:r>
          <a:r>
            <a:rPr lang="ro-RO" sz="1400" b="0" i="0" u="none" kern="1200" baseline="0" dirty="0"/>
            <a:t>.</a:t>
          </a:r>
          <a:endParaRPr lang="fr" sz="1400" b="0" i="0" u="none" kern="1200" baseline="0" dirty="0"/>
        </a:p>
        <a:p>
          <a:pPr marL="114300" lvl="1" indent="-114300" algn="ctr" defTabSz="622300" rtl="0">
            <a:lnSpc>
              <a:spcPct val="90000"/>
            </a:lnSpc>
            <a:spcBef>
              <a:spcPct val="0"/>
            </a:spcBef>
            <a:spcAft>
              <a:spcPct val="15000"/>
            </a:spcAft>
            <a:buChar char="•"/>
          </a:pPr>
          <a:r>
            <a:rPr lang="fr" sz="1400" b="0" i="0" u="none" kern="1200" baseline="0"/>
            <a:t>Des groupes mobiles prônant la campagne de vaccination ont diffusé des messages radio, des chansons et des informations sur les vaccins dans 114 districts sanitaires. </a:t>
          </a:r>
        </a:p>
      </dsp:txBody>
      <dsp:txXfrm rot="-5400000">
        <a:off x="1795527" y="3489765"/>
        <a:ext cx="7002525" cy="1636772"/>
      </dsp:txXfrm>
    </dsp:sp>
    <dsp:sp modelId="{80F46D1E-8939-4D69-BDE1-B1C16F3C74E8}">
      <dsp:nvSpPr>
        <dsp:cNvPr id="0" name=""/>
        <dsp:cNvSpPr/>
      </dsp:nvSpPr>
      <dsp:spPr>
        <a:xfrm>
          <a:off x="36561" y="3498368"/>
          <a:ext cx="1758965" cy="161956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5622" y="3577429"/>
        <a:ext cx="1600843" cy="1461445"/>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Depuis le 3 mars 2020, l'Éthiopie a confirmé 469 819 cas de COVID-19.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proportion de la population qui avait terminé la première série de vaccins en décembre 2021 n'était que de 4 %. </a:t>
          </a: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Dénis communautaire de la COVID-19 (refus d'accepter les faits scientifiques).</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Faible capacité des établissements de santé ruraux à administrer la vaccination.​</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Perception négative de la communauté locale et rumeurs à l'origine de la réticence face à la vaccination.</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Conflit dans certaines parties du pays</a:t>
          </a:r>
          <a:r>
            <a:rPr lang="fr" sz="1100" b="0" i="0" u="none" kern="1200" baseline="0" dirty="0"/>
            <a:t>​</a:t>
          </a:r>
          <a:r>
            <a:rPr lang="ro-RO" sz="1100" b="0" i="0" u="none" kern="1200" baseline="0" dirty="0"/>
            <a:t>.</a:t>
          </a:r>
          <a:endParaRPr lang="fr" sz="11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a:t>
          </a:r>
          <a:endParaRPr lang="fr" sz="1400" kern="1200" dirty="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a:lnSpc>
              <a:spcPct val="90000"/>
            </a:lnSpc>
            <a:spcBef>
              <a:spcPct val="0"/>
            </a:spcBef>
            <a:spcAft>
              <a:spcPct val="15000"/>
            </a:spcAft>
            <a:buChar char="•"/>
          </a:pPr>
          <a:r>
            <a:rPr lang="fr-FR" sz="1400" kern="1200" dirty="0"/>
            <a:t>Engagement de 5 000 informateurs clés et fourniture d'une formation sur la communication des risques et l'engagement communautaire</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dirty="0"/>
            <a:t>Utilisation des médias, des supports d'information, d'éducation et de communication (IEC), des jeux de rôle et des discussions de groupes pour renforcer l’adoption.</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dirty="0"/>
            <a:t>Engagement des communautés dans la planification des campagnes de vaccination</a:t>
          </a:r>
          <a:endParaRPr lang="fr" sz="3600" b="0" i="0" u="none" kern="1200" baseline="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Même si le pays a commencé la mise en place de la vaccination en juin 2021, seulement 14 % de la population avait terminé la série primaire de vaccination en juin 2022. </a:t>
          </a: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Prolifération des rumeurs.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Communication inadéquate et peu rassurante. ​</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Méfiance envers les autorités.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Controverse mondiale autour du vaccin qui a invalidé les données et les informations normalement utilisées pour mobiliser la population.​</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Breakthrough ACTION, une collaboration dirigée par le Johns Hopkins Centre for Communication Programs, a mis en œuvre une campagne de sensibilisation avec le chanteur de reggae Sana Bob pour parler de la vaccination en termes simples, en combinant divertissement et informations, et pour atteindre les communautés avec la bonne information et le bon vaccin.​ </a:t>
          </a:r>
          <a:endParaRPr lang="fr" sz="1400" kern="120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83141" y="-2717664"/>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L'Éthiopie a adopté une stratégie de campagnes de vaccination de masse pour accélérer l'adoption de la vaccination contre la COVID-19.</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Une </a:t>
          </a:r>
          <a:r>
            <a:rPr lang="fr" sz="1400" b="1" i="0" u="none" kern="1200" baseline="0"/>
            <a:t>très faible adoption </a:t>
          </a:r>
          <a:r>
            <a:rPr lang="fr" sz="1400" b="0" i="0" u="none" kern="1200" baseline="0"/>
            <a:t>a été observée dans la ville de Hawassa au cours d'une campagne de vaccination contre la COVID-19. ​</a:t>
          </a:r>
          <a:endParaRPr lang="fr" sz="1400" kern="1200"/>
        </a:p>
      </dsp:txBody>
      <dsp:txXfrm rot="-5400000">
        <a:off x="1797246" y="232971"/>
        <a:ext cx="7033263" cy="1196732"/>
      </dsp:txXfrm>
    </dsp:sp>
    <dsp:sp modelId="{8C96A032-99E7-4F02-A6B8-1803D52B7956}">
      <dsp:nvSpPr>
        <dsp:cNvPr id="0" name=""/>
        <dsp:cNvSpPr/>
      </dsp:nvSpPr>
      <dsp:spPr>
        <a:xfrm>
          <a:off x="36561" y="2454"/>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7486" y="83379"/>
        <a:ext cx="1598835" cy="1495915"/>
      </dsp:txXfrm>
    </dsp:sp>
    <dsp:sp modelId="{26A8BF07-0D8E-4300-9899-C64780806612}">
      <dsp:nvSpPr>
        <dsp:cNvPr id="0" name=""/>
        <dsp:cNvSpPr/>
      </dsp:nvSpPr>
      <dsp:spPr>
        <a:xfrm rot="5400000">
          <a:off x="4683141" y="-977010"/>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Des activités de plaidoyer de haut niveau avaient été menées, mais les activités de sensibilisation n'ont pas été menées à l'aide d'influenceurs locaux.​</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activités de mobilisation sociale n'ont pas été correctement planifiées et surveillées.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équipes de vaccination n'ont pas été en mesure d'atteindre les objectifs quotidiens dans les sites fixes et de sensibilisation.                            </a:t>
          </a:r>
          <a:endParaRPr lang="fr" sz="1400" kern="1200"/>
        </a:p>
      </dsp:txBody>
      <dsp:txXfrm rot="-5400000">
        <a:off x="1797246" y="1973625"/>
        <a:ext cx="7033263" cy="1196732"/>
      </dsp:txXfrm>
    </dsp:sp>
    <dsp:sp modelId="{C18FE2B4-240F-4400-B1DA-52196A864594}">
      <dsp:nvSpPr>
        <dsp:cNvPr id="0" name=""/>
        <dsp:cNvSpPr/>
      </dsp:nvSpPr>
      <dsp:spPr>
        <a:xfrm>
          <a:off x="36561" y="1743108"/>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7486" y="1824033"/>
        <a:ext cx="1598835" cy="1495915"/>
      </dsp:txXfrm>
    </dsp:sp>
    <dsp:sp modelId="{A3463033-2E55-4A50-B868-0331C39926E2}">
      <dsp:nvSpPr>
        <dsp:cNvPr id="0" name=""/>
        <dsp:cNvSpPr/>
      </dsp:nvSpPr>
      <dsp:spPr>
        <a:xfrm rot="5400000">
          <a:off x="4476564" y="802723"/>
          <a:ext cx="1728995"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L'équipe nationale de supervision, avec des experts en vaccination, a effectué de fréquentes visites dans les établissements de santé, les sites de vaccination, les parcs industriels, les écoles et les collèges afin d'identifier les causes profondes de la faible adoption des vaccins​</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Le plaidoyer a été mené au niveau communautaire, en utilisant des messages ciblés de mobilisation sociale.​</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Plusieurs sites temporaires de vaccination ont été ouverts dans des endroits comme des écoles, des bureaux, des gares routières</a:t>
          </a:r>
          <a:endParaRPr lang="fr" sz="1400" kern="1200"/>
        </a:p>
      </dsp:txBody>
      <dsp:txXfrm rot="-5400000">
        <a:off x="1795527" y="3568164"/>
        <a:ext cx="7006668" cy="1560189"/>
      </dsp:txXfrm>
    </dsp:sp>
    <dsp:sp modelId="{80F46D1E-8939-4D69-BDE1-B1C16F3C74E8}">
      <dsp:nvSpPr>
        <dsp:cNvPr id="0" name=""/>
        <dsp:cNvSpPr/>
      </dsp:nvSpPr>
      <dsp:spPr>
        <a:xfrm>
          <a:off x="36561" y="3519376"/>
          <a:ext cx="175896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7486" y="3600301"/>
        <a:ext cx="1597115" cy="149591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733053" y="-2782384"/>
          <a:ext cx="122638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Au Cameroun, l'adoption du vaccin était faible et moins de 2 % de la population avait terminé la première série de vaccination.</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régions anglophones du pays avaient les taux les plus faibles d'adoption du vaccin contre la COVID-19, avec une couverture vaccinale primaire de seulement 0,8 % de la population dans le sud-ouest et de 0,67 % dans le nord-ouest du pays.  ​</a:t>
          </a:r>
          <a:endParaRPr lang="fr" sz="1400" kern="1200"/>
        </a:p>
      </dsp:txBody>
      <dsp:txXfrm rot="-5400000">
        <a:off x="1797247" y="213289"/>
        <a:ext cx="7038136" cy="1106655"/>
      </dsp:txXfrm>
    </dsp:sp>
    <dsp:sp modelId="{8C96A032-99E7-4F02-A6B8-1803D52B7956}">
      <dsp:nvSpPr>
        <dsp:cNvPr id="0" name=""/>
        <dsp:cNvSpPr/>
      </dsp:nvSpPr>
      <dsp:spPr>
        <a:xfrm>
          <a:off x="36561" y="123"/>
          <a:ext cx="1760685" cy="153298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1395" y="74957"/>
        <a:ext cx="1611017" cy="1383319"/>
      </dsp:txXfrm>
    </dsp:sp>
    <dsp:sp modelId="{26A8BF07-0D8E-4300-9899-C64780806612}">
      <dsp:nvSpPr>
        <dsp:cNvPr id="0" name=""/>
        <dsp:cNvSpPr/>
      </dsp:nvSpPr>
      <dsp:spPr>
        <a:xfrm rot="5400000">
          <a:off x="4733053" y="-1172747"/>
          <a:ext cx="122638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conflit armé en cours et la relation tendue entre la population du Cameroun anglophone et le gouvernement ont contribué à la faible adoption de vaccins.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ressources limitées et l'engagement du gouvernement dans ces régions ont rendu difficile le déploiement des interventions. </a:t>
          </a:r>
          <a:endParaRPr lang="fr" sz="1400" kern="1200"/>
        </a:p>
      </dsp:txBody>
      <dsp:txXfrm rot="-5400000">
        <a:off x="1797247" y="1822926"/>
        <a:ext cx="7038136" cy="1106655"/>
      </dsp:txXfrm>
    </dsp:sp>
    <dsp:sp modelId="{C18FE2B4-240F-4400-B1DA-52196A864594}">
      <dsp:nvSpPr>
        <dsp:cNvPr id="0" name=""/>
        <dsp:cNvSpPr/>
      </dsp:nvSpPr>
      <dsp:spPr>
        <a:xfrm>
          <a:off x="36561" y="1609760"/>
          <a:ext cx="1760685" cy="153298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1395" y="1684594"/>
        <a:ext cx="1611017" cy="1383319"/>
      </dsp:txXfrm>
    </dsp:sp>
    <dsp:sp modelId="{A3463033-2E55-4A50-B868-0331C39926E2}">
      <dsp:nvSpPr>
        <dsp:cNvPr id="0" name=""/>
        <dsp:cNvSpPr/>
      </dsp:nvSpPr>
      <dsp:spPr>
        <a:xfrm rot="5400000">
          <a:off x="4343216" y="671706"/>
          <a:ext cx="1995691"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Intégration des activités de demande de vaccins et de la conception centrée sur l'être humain dans les micro-plans.​</a:t>
          </a:r>
          <a:endParaRPr lang="fr" sz="1400" kern="1200"/>
        </a:p>
        <a:p>
          <a:pPr marL="114300" lvl="1" indent="-114300" algn="ctr" defTabSz="622300" rtl="0">
            <a:lnSpc>
              <a:spcPct val="90000"/>
            </a:lnSpc>
            <a:spcBef>
              <a:spcPct val="0"/>
            </a:spcBef>
            <a:spcAft>
              <a:spcPct val="15000"/>
            </a:spcAft>
            <a:buChar char="•"/>
          </a:pPr>
          <a:r>
            <a:rPr lang="fr" sz="1400" b="0" i="0" u="none" kern="1200" baseline="0"/>
            <a:t>Division de la population en groupes vulnérables et développement de stratégies de communication sur le changement de comportement social spécifiques à chaque groupe​</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Création de structures de dialogue communautaire dans des communautés sélectionnées et groupes de patients existants dans les centres de traitement du diabète</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Value Health Africa (VAHA) a mis au point un outil de mesure de la confiance pour comprendre et suivre la confiance envers les vaccins.</a:t>
          </a:r>
          <a:endParaRPr lang="fr" sz="1400" kern="1200"/>
        </a:p>
      </dsp:txBody>
      <dsp:txXfrm rot="-5400000">
        <a:off x="1795526" y="3316818"/>
        <a:ext cx="6993649" cy="1800847"/>
      </dsp:txXfrm>
    </dsp:sp>
    <dsp:sp modelId="{80F46D1E-8939-4D69-BDE1-B1C16F3C74E8}">
      <dsp:nvSpPr>
        <dsp:cNvPr id="0" name=""/>
        <dsp:cNvSpPr/>
      </dsp:nvSpPr>
      <dsp:spPr>
        <a:xfrm>
          <a:off x="36561" y="3450748"/>
          <a:ext cx="1758965" cy="153298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1395" y="3525582"/>
        <a:ext cx="1609297" cy="1383319"/>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83141" y="-2717664"/>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Au début de l’année 2022, 15 % des personnes interrogées au Vietnam estimaient que le vaccin contre la COVID-19 était dangereux et 13 % pensaient que le vaccin était inefficace.​</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progrès de la vaccination des enfants de 5-12 ans et des doses de rappel chez les adultes étaient lents.​</a:t>
          </a:r>
          <a:endParaRPr lang="fr" sz="1400" kern="1200"/>
        </a:p>
      </dsp:txBody>
      <dsp:txXfrm rot="-5400000">
        <a:off x="1797246" y="232971"/>
        <a:ext cx="7033263" cy="1196732"/>
      </dsp:txXfrm>
    </dsp:sp>
    <dsp:sp modelId="{8C96A032-99E7-4F02-A6B8-1803D52B7956}">
      <dsp:nvSpPr>
        <dsp:cNvPr id="0" name=""/>
        <dsp:cNvSpPr/>
      </dsp:nvSpPr>
      <dsp:spPr>
        <a:xfrm>
          <a:off x="36561" y="2454"/>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7486" y="83379"/>
        <a:ext cx="1598835" cy="1495915"/>
      </dsp:txXfrm>
    </dsp:sp>
    <dsp:sp modelId="{26A8BF07-0D8E-4300-9899-C64780806612}">
      <dsp:nvSpPr>
        <dsp:cNvPr id="0" name=""/>
        <dsp:cNvSpPr/>
      </dsp:nvSpPr>
      <dsp:spPr>
        <a:xfrm rot="5400000">
          <a:off x="4683141" y="-977010"/>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réticence à l’égard des vaccins, alimentée en partie par la mésinformation et les lacunes en matière d'information, continue de menacer les efforts de vaccination.​</a:t>
          </a:r>
          <a:endParaRPr lang="fr" sz="1400" kern="1200"/>
        </a:p>
      </dsp:txBody>
      <dsp:txXfrm rot="-5400000">
        <a:off x="1797246" y="1973625"/>
        <a:ext cx="7033263" cy="1196732"/>
      </dsp:txXfrm>
    </dsp:sp>
    <dsp:sp modelId="{C18FE2B4-240F-4400-B1DA-52196A864594}">
      <dsp:nvSpPr>
        <dsp:cNvPr id="0" name=""/>
        <dsp:cNvSpPr/>
      </dsp:nvSpPr>
      <dsp:spPr>
        <a:xfrm>
          <a:off x="36561" y="1743108"/>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7486" y="1824033"/>
        <a:ext cx="1598835" cy="1495915"/>
      </dsp:txXfrm>
    </dsp:sp>
    <dsp:sp modelId="{A3463033-2E55-4A50-B868-0331C39926E2}">
      <dsp:nvSpPr>
        <dsp:cNvPr id="0" name=""/>
        <dsp:cNvSpPr/>
      </dsp:nvSpPr>
      <dsp:spPr>
        <a:xfrm rot="5400000">
          <a:off x="4476564" y="802723"/>
          <a:ext cx="1728995"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 Le Vietnam a utilisé son observatoire de la demande de vaccination (VDO) pour surveiller les conversations publiques en ligne dans la langue locale afin d’identifier la mésinformation et de fournir des messages et des ressources créatives approuvés en guise de réponse</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Renforcement des capacités et assistance technique aux agents de santé pour répondre à la mésinformation.​</a:t>
          </a:r>
          <a:endParaRPr lang="fr" sz="1400" kern="1200"/>
        </a:p>
        <a:p>
          <a:pPr marL="114300" lvl="1" indent="-114300" algn="ctr" defTabSz="622300" rtl="0">
            <a:lnSpc>
              <a:spcPct val="90000"/>
            </a:lnSpc>
            <a:spcBef>
              <a:spcPct val="0"/>
            </a:spcBef>
            <a:spcAft>
              <a:spcPct val="15000"/>
            </a:spcAft>
            <a:buChar char="•"/>
          </a:pPr>
          <a:r>
            <a:rPr lang="fr" sz="1400" b="0" i="0" u="none" kern="1200" baseline="0"/>
            <a:t>Un plan de travail triennal comprenant la campagne médiatique « Safe Journeys », qui met l'accent sur la démystification des mythes sur les vaccins contre la COVID-19.​​</a:t>
          </a:r>
          <a:endParaRPr lang="fr" sz="1400" kern="1200"/>
        </a:p>
      </dsp:txBody>
      <dsp:txXfrm rot="-5400000">
        <a:off x="1795527" y="3568164"/>
        <a:ext cx="7006668" cy="1560189"/>
      </dsp:txXfrm>
    </dsp:sp>
    <dsp:sp modelId="{80F46D1E-8939-4D69-BDE1-B1C16F3C74E8}">
      <dsp:nvSpPr>
        <dsp:cNvPr id="0" name=""/>
        <dsp:cNvSpPr/>
      </dsp:nvSpPr>
      <dsp:spPr>
        <a:xfrm>
          <a:off x="36561" y="3519376"/>
          <a:ext cx="175896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7486" y="3600301"/>
        <a:ext cx="1597115" cy="1495915"/>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Depuis les débuts de la campagne de vaccination en Côte d’Ivoire au début de l’année 2021, les progrès ont été lents, la couverture n’étant pas à la hauteur de l’objectif identifié par l’OMS, à savoir de vacciner 70 % de la population d’ici juin 2022.​</a:t>
          </a:r>
          <a:endParaRPr lang="fr" sz="1400" kern="1200"/>
        </a:p>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Ivoiriens hésitent encore à se faire vacciner, par crainte des effets indésirables perçus du vaccin sur la fertilité, associés à une perception à faible risque de COVID-19.​</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Utilisation d'un système de gestion des rumeurs qui regroupe et résume les rumeurs provenant des informateurs communautaires, des réseaux sociaux et de la directive nationale chaque mois.​</a:t>
          </a:r>
        </a:p>
        <a:p>
          <a:pPr marL="114300" lvl="1" indent="-114300" algn="ctr" defTabSz="622300" rtl="0">
            <a:lnSpc>
              <a:spcPct val="90000"/>
            </a:lnSpc>
            <a:spcBef>
              <a:spcPct val="0"/>
            </a:spcBef>
            <a:spcAft>
              <a:spcPct val="15000"/>
            </a:spcAft>
            <a:buChar char="•"/>
          </a:pPr>
          <a:r>
            <a:rPr lang="fr" sz="1400" b="0" i="0" u="none" kern="1200" baseline="0"/>
            <a:t>Campagne radiophonique intensive pendant la période des fêtes de décembre pour lutter contre la mésinformation et encourager la poursuite des comportements de prévention.​</a:t>
          </a:r>
        </a:p>
        <a:p>
          <a:pPr marL="114300" lvl="1" indent="-114300" algn="ctr" defTabSz="622300" rtl="0">
            <a:lnSpc>
              <a:spcPct val="90000"/>
            </a:lnSpc>
            <a:spcBef>
              <a:spcPct val="0"/>
            </a:spcBef>
            <a:spcAft>
              <a:spcPct val="15000"/>
            </a:spcAft>
            <a:buChar char="•"/>
          </a:pPr>
          <a:r>
            <a:rPr lang="fr" sz="1400" b="0" i="0" u="none" kern="1200" baseline="0"/>
            <a:t>Des spots télévisuels répondant aux rumeurs et aux préoccupations publiques courantes, y compris la peur des effets secondaires.</a:t>
          </a:r>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746294" y="-2797092"/>
          <a:ext cx="119990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10 mars 2021, les îles Fidji ont lancé le programme de vaccination contre la COVID-19 pour les travailleurs de première ligne, avec un changement de stratégie pour inclure toutes les personnes de plus de 18 ans.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Fidji a signalé son premier cas communautaire de COVID-19 le 19 avril 2021, en raison d'une violation du protocole.​</a:t>
          </a:r>
          <a:endParaRPr lang="fr" sz="1400" kern="1200"/>
        </a:p>
      </dsp:txBody>
      <dsp:txXfrm rot="-5400000">
        <a:off x="1797246" y="210531"/>
        <a:ext cx="7039428" cy="1082756"/>
      </dsp:txXfrm>
    </dsp:sp>
    <dsp:sp modelId="{8C96A032-99E7-4F02-A6B8-1803D52B7956}">
      <dsp:nvSpPr>
        <dsp:cNvPr id="0" name=""/>
        <dsp:cNvSpPr/>
      </dsp:nvSpPr>
      <dsp:spPr>
        <a:xfrm>
          <a:off x="36561" y="1967"/>
          <a:ext cx="1760685" cy="1499882"/>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09779" y="75185"/>
        <a:ext cx="1614249" cy="1353446"/>
      </dsp:txXfrm>
    </dsp:sp>
    <dsp:sp modelId="{26A8BF07-0D8E-4300-9899-C64780806612}">
      <dsp:nvSpPr>
        <dsp:cNvPr id="0" name=""/>
        <dsp:cNvSpPr/>
      </dsp:nvSpPr>
      <dsp:spPr>
        <a:xfrm rot="5400000">
          <a:off x="4746294" y="-1222215"/>
          <a:ext cx="119990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Faible taux d'adoption du vaccin malgré une intensification des mesures de RCCE visant les personnes de plus de 60 ans et les personnes handicapées.​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Idées fausses et mésinformation sur la vaccination des femmes enceintes au plus fort de la transmission communautaire.​</a:t>
          </a:r>
          <a:endParaRPr lang="fr" sz="1400" kern="1200"/>
        </a:p>
      </dsp:txBody>
      <dsp:txXfrm rot="-5400000">
        <a:off x="1797246" y="1785408"/>
        <a:ext cx="7039428" cy="1082756"/>
      </dsp:txXfrm>
    </dsp:sp>
    <dsp:sp modelId="{C18FE2B4-240F-4400-B1DA-52196A864594}">
      <dsp:nvSpPr>
        <dsp:cNvPr id="0" name=""/>
        <dsp:cNvSpPr/>
      </dsp:nvSpPr>
      <dsp:spPr>
        <a:xfrm>
          <a:off x="36561" y="1576844"/>
          <a:ext cx="1760685" cy="1499882"/>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09779" y="1650062"/>
        <a:ext cx="1614249" cy="1353446"/>
      </dsp:txXfrm>
    </dsp:sp>
    <dsp:sp modelId="{A3463033-2E55-4A50-B868-0331C39926E2}">
      <dsp:nvSpPr>
        <dsp:cNvPr id="0" name=""/>
        <dsp:cNvSpPr/>
      </dsp:nvSpPr>
      <dsp:spPr>
        <a:xfrm rot="5400000">
          <a:off x="4310301" y="636947"/>
          <a:ext cx="2061522"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Création d'un sous-groupe dédié à l'écoute sociale dans le cadre du groupe de travail multipartenaires sur les mesures de RCCE. </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Triangulation des commentaires de la communauté provenant de sources en ligne et hors ligne.</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Séance d'information quotidienne à l'équipe de gestion des incidents et au centre de commandement de la lutte contre la COVID-19 pour coordonner le travail des autres piliers de l’intervention.​</a:t>
          </a:r>
          <a:endParaRPr lang="fr" sz="1400" kern="1200"/>
        </a:p>
        <a:p>
          <a:pPr marL="114300" lvl="1" indent="-114300" algn="ctr" defTabSz="622300" rtl="0">
            <a:lnSpc>
              <a:spcPct val="90000"/>
            </a:lnSpc>
            <a:spcBef>
              <a:spcPct val="0"/>
            </a:spcBef>
            <a:spcAft>
              <a:spcPct val="15000"/>
            </a:spcAft>
            <a:buChar char="•"/>
          </a:pPr>
          <a:r>
            <a:rPr lang="fr" sz="1400" b="0" i="0" u="none" kern="1200" baseline="0" dirty="0"/>
            <a:t>Intégration de la vaccination aux services​ anté-nataux de routine.                                                         </a:t>
          </a:r>
          <a:endParaRPr lang="fr" sz="1400" kern="1200" dirty="0"/>
        </a:p>
        <a:p>
          <a:pPr marL="114300" lvl="1" indent="-114300" algn="ctr" defTabSz="622300" rtl="0">
            <a:lnSpc>
              <a:spcPct val="90000"/>
            </a:lnSpc>
            <a:spcBef>
              <a:spcPct val="0"/>
            </a:spcBef>
            <a:spcAft>
              <a:spcPct val="15000"/>
            </a:spcAft>
            <a:buChar char="•"/>
          </a:pPr>
          <a:r>
            <a:rPr lang="fr" sz="1400" b="0" i="0" u="none" kern="1200" baseline="0"/>
            <a:t>Sites de vaccination au volant pour faciliter l'accès aux personnes âgées et aux personnes handicapées</a:t>
          </a:r>
          <a:endParaRPr lang="fr" sz="1400" kern="1200"/>
        </a:p>
      </dsp:txBody>
      <dsp:txXfrm rot="-5400000">
        <a:off x="1795527" y="3252357"/>
        <a:ext cx="6990436" cy="1860252"/>
      </dsp:txXfrm>
    </dsp:sp>
    <dsp:sp modelId="{80F46D1E-8939-4D69-BDE1-B1C16F3C74E8}">
      <dsp:nvSpPr>
        <dsp:cNvPr id="0" name=""/>
        <dsp:cNvSpPr/>
      </dsp:nvSpPr>
      <dsp:spPr>
        <a:xfrm>
          <a:off x="36561" y="3432541"/>
          <a:ext cx="1758965" cy="1499882"/>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09779" y="3505759"/>
        <a:ext cx="1612529" cy="1353446"/>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En 2021, le public en ligne au Ghana a exprimé sa réticence à l'égard des vaccins en raison de la mésinformation liée à la COVID-19 par le biais des réseaux sociaux.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Il y avait un risque immédiat que cela puisse conduire à des refus généralisés de vaccins tant pour les vaccins contre la COVID-19 que pour les vaccins contre la polio​</a:t>
          </a:r>
          <a:endParaRPr lang="fr" sz="1400" kern="1200"/>
        </a:p>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673974" y="-941395"/>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mésinformation transmise par les réseaux sociaux a menacé l’acceptation des vaccins contre la COVID-19 et d’autres vaccins, y compris ceux contre la polio.​</a:t>
          </a:r>
          <a:endParaRPr lang="fr" sz="1400" kern="1200"/>
        </a:p>
      </dsp:txBody>
      <dsp:txXfrm rot="-5400000">
        <a:off x="1797246" y="2000968"/>
        <a:ext cx="7032368" cy="1213276"/>
      </dsp:txXfrm>
    </dsp:sp>
    <dsp:sp modelId="{C18FE2B4-240F-4400-B1DA-52196A864594}">
      <dsp:nvSpPr>
        <dsp:cNvPr id="0" name=""/>
        <dsp:cNvSpPr/>
      </dsp:nvSpPr>
      <dsp:spPr>
        <a:xfrm>
          <a:off x="36561" y="1767264"/>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Campagne de communication ciblée sur les réseaux sociaux à l'intention des utilisateurs des réseaux sociaux au Ghana âgés de 18 à 45 ans.​ La campagne a été conçue en 3 étapes :​</a:t>
          </a:r>
          <a:endParaRPr lang="fr" sz="1400" kern="1200"/>
        </a:p>
        <a:p>
          <a:pPr marL="228600" lvl="2" indent="-114300" algn="ctr" defTabSz="533400" rtl="0">
            <a:lnSpc>
              <a:spcPct val="90000"/>
            </a:lnSpc>
            <a:spcBef>
              <a:spcPct val="0"/>
            </a:spcBef>
            <a:spcAft>
              <a:spcPct val="15000"/>
            </a:spcAft>
            <a:buFont typeface="+mj-lt"/>
            <a:buAutoNum type="arabicPeriod"/>
          </a:pPr>
          <a:r>
            <a:rPr lang="fr" sz="1200" b="0" i="0" u="none" kern="1200" baseline="0"/>
            <a:t>Récits sur la mésinformation identifiés par l'écoute sociale en ligne pour le Ghana, </a:t>
          </a:r>
          <a:endParaRPr lang="fr" sz="1200" kern="1200"/>
        </a:p>
        <a:p>
          <a:pPr marL="228600" lvl="2" indent="-114300" algn="ctr" defTabSz="533400" rtl="0">
            <a:lnSpc>
              <a:spcPct val="90000"/>
            </a:lnSpc>
            <a:spcBef>
              <a:spcPct val="0"/>
            </a:spcBef>
            <a:spcAft>
              <a:spcPct val="15000"/>
            </a:spcAft>
            <a:buFont typeface="+mj-lt"/>
            <a:buAutoNum type="arabicPeriod"/>
          </a:pPr>
          <a:r>
            <a:rPr lang="fr" sz="1200" b="0" i="0" u="none" kern="1200" baseline="0"/>
            <a:t>Messages sur les réseaux sociaux et changements de comportement conçus dans des formats conviviaux pour les réseaux sociaux afin de traiter la mésinformation identifiée</a:t>
          </a:r>
          <a:endParaRPr lang="fr" sz="1200" kern="1200"/>
        </a:p>
        <a:p>
          <a:pPr marL="228600" lvl="2" indent="-114300" algn="ctr" defTabSz="533400" rtl="0">
            <a:lnSpc>
              <a:spcPct val="90000"/>
            </a:lnSpc>
            <a:spcBef>
              <a:spcPct val="0"/>
            </a:spcBef>
            <a:spcAft>
              <a:spcPct val="15000"/>
            </a:spcAft>
            <a:buFont typeface="+mj-lt"/>
            <a:buAutoNum type="arabicPeriod"/>
          </a:pPr>
          <a:r>
            <a:rPr lang="fr" sz="1200" b="0" i="0" u="none" kern="1200" baseline="0"/>
            <a:t>Campagne déployée sur Facebook et Google via la publicité numérique payante et les influenceurs locaux sur les réseaux sociaux.</a:t>
          </a:r>
          <a:endParaRPr lang="fr" sz="1200" kern="120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83141" y="-2717664"/>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 comportement de prévention extrêmement faible contre la COVID-19 a été noté au sein de la population du Pakistan. </a:t>
          </a:r>
          <a:endParaRPr lang="fr" sz="1400" kern="1200"/>
        </a:p>
      </dsp:txBody>
      <dsp:txXfrm rot="-5400000">
        <a:off x="1797246" y="232971"/>
        <a:ext cx="7033263" cy="1196732"/>
      </dsp:txXfrm>
    </dsp:sp>
    <dsp:sp modelId="{8C96A032-99E7-4F02-A6B8-1803D52B7956}">
      <dsp:nvSpPr>
        <dsp:cNvPr id="0" name=""/>
        <dsp:cNvSpPr/>
      </dsp:nvSpPr>
      <dsp:spPr>
        <a:xfrm>
          <a:off x="36561" y="2454"/>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7486" y="83379"/>
        <a:ext cx="1598835" cy="1495915"/>
      </dsp:txXfrm>
    </dsp:sp>
    <dsp:sp modelId="{26A8BF07-0D8E-4300-9899-C64780806612}">
      <dsp:nvSpPr>
        <dsp:cNvPr id="0" name=""/>
        <dsp:cNvSpPr/>
      </dsp:nvSpPr>
      <dsp:spPr>
        <a:xfrm rot="5400000">
          <a:off x="4683141" y="-977010"/>
          <a:ext cx="1326212"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Réticence persistante à l'égard du vaccin : 40 % (avril 2022)​</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Très faible perception du risque : 28 % (avril 2022)​</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Très faible connaissance des variants du virus : 5 % (avril 2022)​</a:t>
          </a:r>
          <a:endParaRPr lang="fr" sz="1400" kern="1200"/>
        </a:p>
      </dsp:txBody>
      <dsp:txXfrm rot="-5400000">
        <a:off x="1797246" y="1973625"/>
        <a:ext cx="7033263" cy="1196732"/>
      </dsp:txXfrm>
    </dsp:sp>
    <dsp:sp modelId="{C18FE2B4-240F-4400-B1DA-52196A864594}">
      <dsp:nvSpPr>
        <dsp:cNvPr id="0" name=""/>
        <dsp:cNvSpPr/>
      </dsp:nvSpPr>
      <dsp:spPr>
        <a:xfrm>
          <a:off x="36561" y="1743108"/>
          <a:ext cx="176068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7486" y="1824033"/>
        <a:ext cx="1598835" cy="1495915"/>
      </dsp:txXfrm>
    </dsp:sp>
    <dsp:sp modelId="{A3463033-2E55-4A50-B868-0331C39926E2}">
      <dsp:nvSpPr>
        <dsp:cNvPr id="0" name=""/>
        <dsp:cNvSpPr/>
      </dsp:nvSpPr>
      <dsp:spPr>
        <a:xfrm rot="5400000">
          <a:off x="4476564" y="802723"/>
          <a:ext cx="1728995"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Le gouvernement a utilisé une stratégie de restrictions liées au statut vaccinal pour influencer les comportements et promouvoir la demande de vaccins. Le gouvernement a introduit la vaccination comme condition à l'accès :​</a:t>
          </a:r>
        </a:p>
        <a:p>
          <a:pPr marL="228600" lvl="2" indent="-114300" algn="ctr" defTabSz="622300" rtl="0">
            <a:lnSpc>
              <a:spcPct val="90000"/>
            </a:lnSpc>
            <a:spcBef>
              <a:spcPct val="0"/>
            </a:spcBef>
            <a:spcAft>
              <a:spcPct val="15000"/>
            </a:spcAft>
            <a:buFont typeface="Courier New" panose="02070309020205020404" pitchFamily="49" charset="0"/>
            <a:buChar char="o"/>
          </a:pPr>
          <a:r>
            <a:rPr lang="en-US" sz="1400" b="0" i="0" u="none" kern="1200" baseline="0" dirty="0"/>
            <a:t>A</a:t>
          </a:r>
          <a:r>
            <a:rPr lang="fr" sz="1400" b="0" i="0" u="none" kern="1200" baseline="0" dirty="0"/>
            <a:t>ux biens publics, p. ex., les centres éducatifs et les bureaux publics.</a:t>
          </a:r>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dirty="0"/>
            <a:t>Aux moyens de subsistance, p. ex., emploi ou salaire et avantages sociaux.</a:t>
          </a:r>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dirty="0"/>
            <a:t>Aux communications, p. ex., téléphones portables, transports, voyages en avion.</a:t>
          </a:r>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dirty="0"/>
            <a:t>Aux association : prière de congrégation, événements religieux, cérémonies, et funérailles.</a:t>
          </a:r>
        </a:p>
      </dsp:txBody>
      <dsp:txXfrm rot="-5400000">
        <a:off x="1795527" y="3568164"/>
        <a:ext cx="7006668" cy="1560189"/>
      </dsp:txXfrm>
    </dsp:sp>
    <dsp:sp modelId="{80F46D1E-8939-4D69-BDE1-B1C16F3C74E8}">
      <dsp:nvSpPr>
        <dsp:cNvPr id="0" name=""/>
        <dsp:cNvSpPr/>
      </dsp:nvSpPr>
      <dsp:spPr>
        <a:xfrm>
          <a:off x="36561" y="3519376"/>
          <a:ext cx="1758965" cy="1657765"/>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7486" y="3600301"/>
        <a:ext cx="1597115" cy="14959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Liberia a commencé la vaccination contre la COVID-19 le 1er avril 2021 avec pour objectif de vacciner 70 % de sa population avant juin 2022.</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Malgré la mise en place d’un solide mécanisme de planification et de coordination, plusieurs difficultés ont entravé le déploiement du vaccin.</a:t>
          </a:r>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8605" y="84590"/>
        <a:ext cx="1596597" cy="1516595"/>
      </dsp:txXfrm>
    </dsp:sp>
    <dsp:sp modelId="{26A8BF07-0D8E-4300-9899-C64780806612}">
      <dsp:nvSpPr>
        <dsp:cNvPr id="0" name=""/>
        <dsp:cNvSpPr/>
      </dsp:nvSpPr>
      <dsp:spPr>
        <a:xfrm rot="5400000">
          <a:off x="4566451" y="-941395"/>
          <a:ext cx="1559593"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 engagement communautaire inadéquat dans un contexte de mythes et de mésinformation.</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Des défis opérationnels et logistiques entraînant des perturbations dans la prestation de services.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Une supervision formative inadéquate.</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pénurie de carnets de vaccination.</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 retard dans le paiement des indemnités des vaccinateurs.</a:t>
          </a:r>
        </a:p>
      </dsp:txBody>
      <dsp:txXfrm rot="-5400000">
        <a:off x="1797247" y="1903942"/>
        <a:ext cx="7021870" cy="1407327"/>
      </dsp:txXfrm>
    </dsp:sp>
    <dsp:sp modelId="{C18FE2B4-240F-4400-B1DA-52196A864594}">
      <dsp:nvSpPr>
        <dsp:cNvPr id="0" name=""/>
        <dsp:cNvSpPr/>
      </dsp:nvSpPr>
      <dsp:spPr>
        <a:xfrm>
          <a:off x="36561" y="1767264"/>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Une Revue intra-action (RIA) pour documenter les défis et leurs causes profondes.</a:t>
          </a:r>
        </a:p>
        <a:p>
          <a:pPr marL="114300" lvl="1" indent="-114300" algn="ctr" defTabSz="622300" rtl="0">
            <a:lnSpc>
              <a:spcPct val="90000"/>
            </a:lnSpc>
            <a:spcBef>
              <a:spcPct val="0"/>
            </a:spcBef>
            <a:spcAft>
              <a:spcPct val="15000"/>
            </a:spcAft>
            <a:buChar char="•"/>
          </a:pPr>
          <a:r>
            <a:rPr lang="fr" sz="1400" b="0" i="0" u="none" kern="1200" baseline="0"/>
            <a:t>Une planification fondée sur des données pour relever les défis identifiés</a:t>
          </a:r>
        </a:p>
        <a:p>
          <a:pPr marL="114300" lvl="1" indent="-114300" algn="ctr" defTabSz="622300" rtl="0">
            <a:lnSpc>
              <a:spcPct val="90000"/>
            </a:lnSpc>
            <a:spcBef>
              <a:spcPct val="0"/>
            </a:spcBef>
            <a:spcAft>
              <a:spcPct val="15000"/>
            </a:spcAft>
            <a:buChar char="•"/>
          </a:pPr>
          <a:r>
            <a:rPr lang="fr" sz="1400" b="0" i="0" u="none" kern="1200" baseline="0"/>
            <a:t>Des stratégies novatrices pour atteindre les groupes d’utilisateurs à haut risque.</a:t>
          </a:r>
        </a:p>
        <a:p>
          <a:pPr marL="114300" lvl="1" indent="-114300" algn="ctr" defTabSz="622300" rtl="0">
            <a:lnSpc>
              <a:spcPct val="90000"/>
            </a:lnSpc>
            <a:spcBef>
              <a:spcPct val="0"/>
            </a:spcBef>
            <a:spcAft>
              <a:spcPct val="15000"/>
            </a:spcAft>
            <a:buChar char="•"/>
          </a:pPr>
          <a:r>
            <a:rPr lang="fr" sz="1400" b="0" i="0" u="none" kern="1200" baseline="0" dirty="0"/>
            <a:t>Quatre campagnes de vaccination de masse avec un soutien et une supervision étendus des partenaires</a:t>
          </a:r>
          <a:r>
            <a:rPr lang="ro-RO" sz="1400" b="0" i="0" u="none" kern="1200" baseline="0" dirty="0"/>
            <a:t>.</a:t>
          </a:r>
          <a:endParaRPr lang="fr" sz="1400" b="0" i="0" u="none" kern="1200" baseline="0" dirty="0"/>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4"/>
        </a:solidFill>
        <a:ln w="17145" cap="flat" cmpd="sng" algn="ctr">
          <a:solidFill>
            <a:schemeClr val="lt1">
              <a:shade val="95000"/>
              <a:alpha val="50000"/>
              <a:satMod val="150000"/>
            </a:schemeClr>
          </a:solidFill>
          <a:prstDash val="solid"/>
        </a:ln>
        <a:effectLst/>
      </dsp:spPr>
      <dsp:style>
        <a:lnRef idx="3">
          <a:schemeClr val="lt1"/>
        </a:lnRef>
        <a:fillRef idx="1">
          <a:schemeClr val="accent4"/>
        </a:fillRef>
        <a:effectRef idx="1">
          <a:schemeClr val="accent4"/>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8605" y="3614025"/>
        <a:ext cx="1596597" cy="1516595"/>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36230" y="209232"/>
          <a:ext cx="4971590" cy="168063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6966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2">
                  <a:lumMod val="50000"/>
                </a:schemeClr>
              </a:solidFill>
            </a:rPr>
            <a:t>SUIVI EFFICACE GRÂCE AUX PLATES-FORMES NUMÉRIQUES</a:t>
          </a:r>
        </a:p>
        <a:p>
          <a:pPr marL="0" lvl="0" indent="0" algn="l" defTabSz="533400" rtl="0">
            <a:lnSpc>
              <a:spcPct val="90000"/>
            </a:lnSpc>
            <a:spcBef>
              <a:spcPct val="0"/>
            </a:spcBef>
            <a:spcAft>
              <a:spcPct val="35000"/>
            </a:spcAft>
            <a:buNone/>
          </a:pPr>
          <a:r>
            <a:rPr lang="fr" sz="1200" b="1" i="0" u="none" kern="1200" baseline="0" dirty="0">
              <a:solidFill>
                <a:schemeClr val="accent1"/>
              </a:solidFill>
              <a:hlinkClick xmlns:r="http://schemas.openxmlformats.org/officeDocument/2006/relationships" r:id="rId1"/>
            </a:rPr>
            <a:t>L'Inde</a:t>
          </a:r>
          <a:r>
            <a:rPr lang="fr" sz="1200" b="0" i="0" u="none" kern="1200" baseline="0" dirty="0">
              <a:solidFill>
                <a:schemeClr val="accent1"/>
              </a:solidFill>
            </a:rPr>
            <a:t> avait un engagement politique et administratif fort, tout en bénéficiant de l'engagement du secteur privé et de l'utilisation de la plate-forme numérique pour le suivi efficace des vaccins.  La surveillance existante de la vaccination de routine est mise à profit pour établir des mécanismes de surveillance et de responsabilisation.</a:t>
          </a:r>
          <a:endParaRPr lang="fr" sz="1200" kern="1200" dirty="0">
            <a:solidFill>
              <a:schemeClr val="accent1"/>
            </a:solidFill>
          </a:endParaRPr>
        </a:p>
      </dsp:txBody>
      <dsp:txXfrm rot="10800000">
        <a:off x="956389" y="209232"/>
        <a:ext cx="4551431" cy="1680635"/>
      </dsp:txXfrm>
    </dsp:sp>
    <dsp:sp modelId="{1DE9332B-C20E-4633-995B-D281F5209CC6}">
      <dsp:nvSpPr>
        <dsp:cNvPr id="0" name=""/>
        <dsp:cNvSpPr/>
      </dsp:nvSpPr>
      <dsp:spPr>
        <a:xfrm>
          <a:off x="0" y="408292"/>
          <a:ext cx="1355386" cy="1310559"/>
        </a:xfrm>
        <a:prstGeom prst="ellipse">
          <a:avLst/>
        </a:prstGeom>
        <a:blipFill rotWithShape="1">
          <a:blip xmlns:r="http://schemas.openxmlformats.org/officeDocument/2006/relationships" r:embed="rId2"/>
          <a:srcRect/>
          <a:stretch>
            <a:fillRect l="-1000" r="-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26902" y="2478571"/>
          <a:ext cx="4971590" cy="184903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6966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rPr>
            <a:t>TIRER PARTI DES SYSTÈMES DE DONNÉES EXISTANTS POUR LA RIPOSTE PAR LA VACCINATION CONTRE LA COVID-19</a:t>
          </a:r>
        </a:p>
        <a:p>
          <a:pPr marL="0" lvl="0" indent="0" algn="l" defTabSz="533400" rtl="0">
            <a:lnSpc>
              <a:spcPct val="90000"/>
            </a:lnSpc>
            <a:spcBef>
              <a:spcPct val="0"/>
            </a:spcBef>
            <a:spcAft>
              <a:spcPct val="35000"/>
            </a:spcAft>
            <a:buNone/>
          </a:pPr>
          <a:r>
            <a:rPr lang="fr" sz="1200" b="0" i="0" u="none" kern="1200" baseline="0" dirty="0">
              <a:solidFill>
                <a:schemeClr val="tx1"/>
              </a:solidFill>
              <a:latin typeface="Arial"/>
              <a:ea typeface="+mn-ea"/>
              <a:cs typeface="+mn-cs"/>
            </a:rPr>
            <a:t>Le </a:t>
          </a:r>
          <a:r>
            <a:rPr lang="fr" sz="1200" b="1" i="0" u="none" kern="1200" baseline="0" dirty="0">
              <a:solidFill>
                <a:schemeClr val="tx1"/>
              </a:solidFill>
              <a:latin typeface="Arial"/>
              <a:ea typeface="+mn-ea"/>
              <a:cs typeface="+mn-cs"/>
            </a:rPr>
            <a:t>Rwanda </a:t>
          </a:r>
          <a:r>
            <a:rPr lang="fr" sz="1200" b="0" i="0" u="none" kern="1200" baseline="0" dirty="0">
              <a:solidFill>
                <a:schemeClr val="tx1"/>
              </a:solidFill>
              <a:latin typeface="Arial"/>
              <a:ea typeface="+mn-ea"/>
              <a:cs typeface="+mn-cs"/>
            </a:rPr>
            <a:t>a tiré parti de sa plate-forme DHIS2 existante pour créer un registre électronique de vaccination qui a facilité le suivi des activités de vaccination, fourni des données en temps réel pour les décisions de gestion, et produit des certificats de vaccination et des rappels par SMS pour les doses de suivi.</a:t>
          </a:r>
        </a:p>
      </dsp:txBody>
      <dsp:txXfrm rot="10800000">
        <a:off x="989161" y="2478571"/>
        <a:ext cx="4509331" cy="1849037"/>
      </dsp:txXfrm>
    </dsp:sp>
    <dsp:sp modelId="{E2505A97-C61F-4AEC-B7CB-0B33D74D0143}">
      <dsp:nvSpPr>
        <dsp:cNvPr id="0" name=""/>
        <dsp:cNvSpPr/>
      </dsp:nvSpPr>
      <dsp:spPr>
        <a:xfrm>
          <a:off x="0" y="2773873"/>
          <a:ext cx="1318073" cy="1286479"/>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27000" r="-27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44204" y="496773"/>
          <a:ext cx="4971590" cy="1368003"/>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7051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rPr>
            <a:t>ODK POUR DÉCLARER LES DONNÉES ET CRÉER UN TABLEAU DE BORD DE DONNÉES</a:t>
          </a:r>
          <a:endParaRPr lang="fr" sz="1200" b="1" kern="1200" dirty="0">
            <a:solidFill>
              <a:schemeClr val="accent2">
                <a:lumMod val="50000"/>
              </a:schemeClr>
            </a:solidFill>
          </a:endParaRPr>
        </a:p>
        <a:p>
          <a:pPr marL="0" lvl="0" indent="0" algn="l" defTabSz="533400" rtl="0">
            <a:lnSpc>
              <a:spcPct val="90000"/>
            </a:lnSpc>
            <a:spcBef>
              <a:spcPct val="0"/>
            </a:spcBef>
            <a:spcAft>
              <a:spcPct val="35000"/>
            </a:spcAft>
            <a:buNone/>
          </a:pPr>
          <a:r>
            <a:rPr lang="fr" sz="1200" b="0" i="0" u="none" kern="1200" baseline="0" dirty="0">
              <a:solidFill>
                <a:schemeClr val="tx1"/>
              </a:solidFill>
              <a:latin typeface="Arial"/>
              <a:ea typeface="+mn-ea"/>
              <a:cs typeface="+mn-cs"/>
              <a:hlinkClick xmlns:r="http://schemas.openxmlformats.org/officeDocument/2006/relationships" r:id="rId1"/>
            </a:rPr>
            <a:t>Le </a:t>
          </a:r>
          <a:r>
            <a:rPr lang="fr" sz="1200" b="1" i="0" u="none" kern="1200" baseline="0" dirty="0">
              <a:solidFill>
                <a:schemeClr val="tx1"/>
              </a:solidFill>
              <a:latin typeface="Arial"/>
              <a:ea typeface="+mn-ea"/>
              <a:cs typeface="+mn-cs"/>
              <a:hlinkClick xmlns:r="http://schemas.openxmlformats.org/officeDocument/2006/relationships" r:id="rId1"/>
            </a:rPr>
            <a:t>Soudan du Sud </a:t>
          </a:r>
          <a:r>
            <a:rPr lang="fr" sz="1200" b="0" i="0" u="none" kern="1200" baseline="0" dirty="0">
              <a:solidFill>
                <a:schemeClr val="tx1"/>
              </a:solidFill>
              <a:latin typeface="Arial"/>
              <a:ea typeface="+mn-ea"/>
              <a:cs typeface="+mn-cs"/>
            </a:rPr>
            <a:t>a utilisé les formulaires ODK pour faciliter la communication des données et pour créer un tableau de bord afin d'éclairer les décisions de gestion</a:t>
          </a:r>
          <a:r>
            <a:rPr lang="fr" sz="1200" b="0" i="0" u="none" kern="1200" baseline="0" dirty="0">
              <a:solidFill>
                <a:schemeClr val="accent1"/>
              </a:solidFill>
            </a:rPr>
            <a:t>.</a:t>
          </a:r>
          <a:endParaRPr lang="fr" sz="1200" b="0" kern="1200" dirty="0">
            <a:solidFill>
              <a:schemeClr val="tx1"/>
            </a:solidFill>
            <a:latin typeface="Arial"/>
            <a:ea typeface="+mn-ea"/>
            <a:cs typeface="+mn-cs"/>
          </a:endParaRPr>
        </a:p>
      </dsp:txBody>
      <dsp:txXfrm rot="10800000">
        <a:off x="886205" y="496773"/>
        <a:ext cx="4629589" cy="1368003"/>
      </dsp:txXfrm>
    </dsp:sp>
    <dsp:sp modelId="{1DE9332B-C20E-4633-995B-D281F5209CC6}">
      <dsp:nvSpPr>
        <dsp:cNvPr id="0" name=""/>
        <dsp:cNvSpPr/>
      </dsp:nvSpPr>
      <dsp:spPr>
        <a:xfrm>
          <a:off x="0" y="534508"/>
          <a:ext cx="1349190" cy="132332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330873" y="997607"/>
          <a:ext cx="4971590" cy="1366667"/>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6966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94D502">
                  <a:lumMod val="50000"/>
                </a:srgbClr>
              </a:solidFill>
              <a:latin typeface="Arial"/>
              <a:ea typeface="+mn-ea"/>
              <a:cs typeface="+mn-cs"/>
            </a:rPr>
            <a:t>UTILISATION D’APPLICATIONS NUMÉRIQUES POUR L’ENREGISTREMENT DES BÉNÉFICIAIRES ET LE SUIVI DE LA VACCINATION</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Le </a:t>
          </a:r>
          <a:r>
            <a:rPr lang="fr" sz="1200" b="1"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Bangladesh</a:t>
          </a:r>
          <a:r>
            <a:rPr lang="fr" sz="1200" b="0" i="0" u="none" kern="1200" baseline="0" dirty="0">
              <a:solidFill>
                <a:schemeClr val="tx1"/>
              </a:solidFill>
              <a:latin typeface="Arial"/>
              <a:ea typeface="+mn-ea"/>
              <a:cs typeface="+mn-cs"/>
            </a:rPr>
            <a:t> a mis en place un portail Web appelé « Surokkha » pour enregistrer les bénéficiaires au cours des phases recommandées du NDVP, programmer les rendez-vous de vaccination et envoyer des rappels pour les doses de suivi.</a:t>
          </a:r>
        </a:p>
      </dsp:txBody>
      <dsp:txXfrm rot="10800000">
        <a:off x="672540" y="997607"/>
        <a:ext cx="4629923" cy="1366667"/>
      </dsp:txXfrm>
    </dsp:sp>
    <dsp:sp modelId="{1DE9332B-C20E-4633-995B-D281F5209CC6}">
      <dsp:nvSpPr>
        <dsp:cNvPr id="0" name=""/>
        <dsp:cNvSpPr/>
      </dsp:nvSpPr>
      <dsp:spPr>
        <a:xfrm>
          <a:off x="0" y="1041231"/>
          <a:ext cx="1314720" cy="1323043"/>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91290" y="-2729127"/>
          <a:ext cx="1309914"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L'Inde a mis en œuvre l'une des plus importantes mesures de riposte vaccinales contre la COVID-19 au monde avec l'objectif d'administrer plus de 2 milliards de doses de vaccins pour atteindre son objectif de vaccination.</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Il existait déjà un système électronique d'information sur la gestion de la logistique (e-VIN) pour superviser la logistique des vaccins dans le cadre de son Programme universel de vaccination.</a:t>
          </a:r>
        </a:p>
      </dsp:txBody>
      <dsp:txXfrm rot="-5400000">
        <a:off x="1797246" y="228862"/>
        <a:ext cx="7034058" cy="1182024"/>
      </dsp:txXfrm>
    </dsp:sp>
    <dsp:sp modelId="{8C96A032-99E7-4F02-A6B8-1803D52B7956}">
      <dsp:nvSpPr>
        <dsp:cNvPr id="0" name=""/>
        <dsp:cNvSpPr/>
      </dsp:nvSpPr>
      <dsp:spPr>
        <a:xfrm>
          <a:off x="36561" y="1177"/>
          <a:ext cx="1760685" cy="163739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CONTEXTE</a:t>
          </a:r>
        </a:p>
      </dsp:txBody>
      <dsp:txXfrm>
        <a:off x="116492" y="81108"/>
        <a:ext cx="1600823" cy="1477531"/>
      </dsp:txXfrm>
    </dsp:sp>
    <dsp:sp modelId="{26A8BF07-0D8E-4300-9899-C64780806612}">
      <dsp:nvSpPr>
        <dsp:cNvPr id="0" name=""/>
        <dsp:cNvSpPr/>
      </dsp:nvSpPr>
      <dsp:spPr>
        <a:xfrm rot="5400000">
          <a:off x="4691290" y="-1009864"/>
          <a:ext cx="1309914"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population cible pour la vaccination contre la COVID-19 n'est pas systématiquement visée à des fins de vaccination dans le pays.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La planification de la vaccination en fonction de l'établissement des priorités et le contrôle de l'approvisionnement en vaccins étaient essentiels à la gestion des séances et à la qualité des services.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Des données étaient nécessaires en temps réel pour surveiller les progrès, informer les décisions de gestion et délivrer des certificats.</a:t>
          </a:r>
        </a:p>
      </dsp:txBody>
      <dsp:txXfrm rot="-5400000">
        <a:off x="1797246" y="1948125"/>
        <a:ext cx="7034058" cy="1182024"/>
      </dsp:txXfrm>
    </dsp:sp>
    <dsp:sp modelId="{C18FE2B4-240F-4400-B1DA-52196A864594}">
      <dsp:nvSpPr>
        <dsp:cNvPr id="0" name=""/>
        <dsp:cNvSpPr/>
      </dsp:nvSpPr>
      <dsp:spPr>
        <a:xfrm>
          <a:off x="36561" y="1720440"/>
          <a:ext cx="1760685" cy="163739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DÉFI</a:t>
          </a:r>
        </a:p>
      </dsp:txBody>
      <dsp:txXfrm>
        <a:off x="116492" y="1800371"/>
        <a:ext cx="1600823" cy="1477531"/>
      </dsp:txXfrm>
    </dsp:sp>
    <dsp:sp modelId="{A3463033-2E55-4A50-B868-0331C39926E2}">
      <dsp:nvSpPr>
        <dsp:cNvPr id="0" name=""/>
        <dsp:cNvSpPr/>
      </dsp:nvSpPr>
      <dsp:spPr>
        <a:xfrm rot="5400000">
          <a:off x="4453896" y="781333"/>
          <a:ext cx="1774331" cy="7091071"/>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fr" sz="1400" kern="1200"/>
        </a:p>
        <a:p>
          <a:pPr marL="114300" lvl="1" indent="-114300" algn="ctr" defTabSz="622300" rtl="0">
            <a:lnSpc>
              <a:spcPct val="90000"/>
            </a:lnSpc>
            <a:spcBef>
              <a:spcPct val="0"/>
            </a:spcBef>
            <a:spcAft>
              <a:spcPct val="15000"/>
            </a:spcAft>
            <a:buChar char="•"/>
          </a:pPr>
          <a:r>
            <a:rPr lang="fr" sz="1400" b="0" i="0" u="none" kern="1200" baseline="0" dirty="0"/>
            <a:t>L'Inde a mis au point la plate-forme numérique COVID-19 Vaccine Intelligence Network (Co-WIN), un système en open source basé sur le cloud, pour compléter eVIN et faciliter l’administration des vaccins contre la COVID-19.</a:t>
          </a:r>
        </a:p>
        <a:p>
          <a:pPr marL="114300" lvl="1" indent="-114300" algn="ctr" defTabSz="622300" rtl="0">
            <a:lnSpc>
              <a:spcPct val="90000"/>
            </a:lnSpc>
            <a:spcBef>
              <a:spcPct val="0"/>
            </a:spcBef>
            <a:spcAft>
              <a:spcPct val="15000"/>
            </a:spcAft>
            <a:buChar char="•"/>
          </a:pPr>
          <a:r>
            <a:rPr lang="fr" sz="1400" b="0" i="0" u="none" kern="1200" baseline="0"/>
            <a:t> Il facilite l’inscription des bénéficiaires, la prise de rendez-vous, la planification des séances, les rappels par SMS, la notification des MAPI, la surveillance et l’analyse, et enfin la production de certificats numériques avec codes QR. </a:t>
          </a:r>
        </a:p>
        <a:p>
          <a:pPr marL="114300" lvl="1" indent="-114300" algn="ctr" defTabSz="622300" rtl="0">
            <a:lnSpc>
              <a:spcPct val="90000"/>
            </a:lnSpc>
            <a:spcBef>
              <a:spcPct val="0"/>
            </a:spcBef>
            <a:spcAft>
              <a:spcPct val="15000"/>
            </a:spcAft>
            <a:buChar char="•"/>
          </a:pPr>
          <a:r>
            <a:rPr lang="fr" sz="1400" b="0" i="0" u="none" kern="1200" baseline="0"/>
            <a:t>Plusieurs options ont été fournies pour ceux qui n'ont pas accès au outils numériques.</a:t>
          </a:r>
        </a:p>
      </dsp:txBody>
      <dsp:txXfrm rot="-5400000">
        <a:off x="1795526" y="3526319"/>
        <a:ext cx="7004455" cy="1601099"/>
      </dsp:txXfrm>
    </dsp:sp>
    <dsp:sp modelId="{80F46D1E-8939-4D69-BDE1-B1C16F3C74E8}">
      <dsp:nvSpPr>
        <dsp:cNvPr id="0" name=""/>
        <dsp:cNvSpPr/>
      </dsp:nvSpPr>
      <dsp:spPr>
        <a:xfrm>
          <a:off x="36561" y="3508172"/>
          <a:ext cx="1758965" cy="163739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SOLUTION</a:t>
          </a:r>
        </a:p>
      </dsp:txBody>
      <dsp:txXfrm>
        <a:off x="116492" y="3588103"/>
        <a:ext cx="1599103" cy="1477531"/>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98420" y="-2738370"/>
          <a:ext cx="1295654"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Rwanda a reçu ses premières doses de vaccins contre la COVID-19 le 3 mars 2021.</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Des vaccins ont été distribués en quelques jours dans 50 hôpitaux de district et 508 centres de santé à travers le pays.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En janvier 2022, plus de 13 millions de personnes avaient été vaccinées et 55 % de la population avait terminé la série primaire.</a:t>
          </a:r>
        </a:p>
      </dsp:txBody>
      <dsp:txXfrm rot="-5400000">
        <a:off x="1797246" y="226053"/>
        <a:ext cx="7034754" cy="1169156"/>
      </dsp:txXfrm>
    </dsp:sp>
    <dsp:sp modelId="{8C96A032-99E7-4F02-A6B8-1803D52B7956}">
      <dsp:nvSpPr>
        <dsp:cNvPr id="0" name=""/>
        <dsp:cNvSpPr/>
      </dsp:nvSpPr>
      <dsp:spPr>
        <a:xfrm>
          <a:off x="36561" y="846"/>
          <a:ext cx="1760685" cy="1619567"/>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CONTEXTE</a:t>
          </a:r>
        </a:p>
      </dsp:txBody>
      <dsp:txXfrm>
        <a:off x="115622" y="79907"/>
        <a:ext cx="1602563" cy="1461445"/>
      </dsp:txXfrm>
    </dsp:sp>
    <dsp:sp modelId="{26A8BF07-0D8E-4300-9899-C64780806612}">
      <dsp:nvSpPr>
        <dsp:cNvPr id="0" name=""/>
        <dsp:cNvSpPr/>
      </dsp:nvSpPr>
      <dsp:spPr>
        <a:xfrm rot="5400000">
          <a:off x="4698420" y="-1037824"/>
          <a:ext cx="1295654"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Avec la mise en œuvre de la vaccination contre la COVID-19, le Rwanda avait besoin d’un système d'enregistrement et de suivi des vaccinations individuelles, pour suivre les progrès du programme et intervenir en temps réel dans les zones de faible couverture.</a:t>
          </a:r>
        </a:p>
      </dsp:txBody>
      <dsp:txXfrm rot="-5400000">
        <a:off x="1797246" y="1926599"/>
        <a:ext cx="7034754" cy="1169156"/>
      </dsp:txXfrm>
    </dsp:sp>
    <dsp:sp modelId="{C18FE2B4-240F-4400-B1DA-52196A864594}">
      <dsp:nvSpPr>
        <dsp:cNvPr id="0" name=""/>
        <dsp:cNvSpPr/>
      </dsp:nvSpPr>
      <dsp:spPr>
        <a:xfrm>
          <a:off x="36561" y="1701393"/>
          <a:ext cx="1760685" cy="1619567"/>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DÉFI</a:t>
          </a:r>
        </a:p>
      </dsp:txBody>
      <dsp:txXfrm>
        <a:off x="115622" y="1780454"/>
        <a:ext cx="1602563" cy="1461445"/>
      </dsp:txXfrm>
    </dsp:sp>
    <dsp:sp modelId="{A3463033-2E55-4A50-B868-0331C39926E2}">
      <dsp:nvSpPr>
        <dsp:cNvPr id="0" name=""/>
        <dsp:cNvSpPr/>
      </dsp:nvSpPr>
      <dsp:spPr>
        <a:xfrm rot="5400000">
          <a:off x="4434849" y="762616"/>
          <a:ext cx="1812425" cy="7091071"/>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 pays a adapté la plate-forme DHIS existante pour inclure le « suivi électronique » afin d'établir un registre électronique pour collecter des données transactionnelles sur la vaccination contre la COVID-19.</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Les données individuelles des bénéficiaires ont été liées au numéro d’identification national permettant d’obtenir des certificats de vaccination générés avec des codes QR et d’envoyer des rappels par SMS pour les visites de suivi.</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système a permis la création d'un tableau de bord de données en temps réel utilisé pour les décisions de gestion</a:t>
          </a:r>
        </a:p>
      </dsp:txBody>
      <dsp:txXfrm rot="-5400000">
        <a:off x="1795527" y="3490414"/>
        <a:ext cx="7002596" cy="1635475"/>
      </dsp:txXfrm>
    </dsp:sp>
    <dsp:sp modelId="{80F46D1E-8939-4D69-BDE1-B1C16F3C74E8}">
      <dsp:nvSpPr>
        <dsp:cNvPr id="0" name=""/>
        <dsp:cNvSpPr/>
      </dsp:nvSpPr>
      <dsp:spPr>
        <a:xfrm>
          <a:off x="36561" y="3498368"/>
          <a:ext cx="1758965" cy="1619567"/>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SOLUTION</a:t>
          </a:r>
        </a:p>
      </dsp:txBody>
      <dsp:txXfrm>
        <a:off x="115622" y="3577429"/>
        <a:ext cx="1600843" cy="146144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673974" y="-2706113"/>
          <a:ext cx="1344546"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Bangladesh a lancé la vaccination contre la COVID-19 le 7 février 2021 suivant une approche progressive, en donnant la priorité aux groupes les plus à risque pendant les phases initiales.</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gouvernement a mis à profit l’expertise existante dans le domaine de l’utilisation des technologies numériques pour soutenir la planification, l’exécution, le suivi et la gestion des programmes de vaccination.</a:t>
          </a:r>
        </a:p>
      </dsp:txBody>
      <dsp:txXfrm rot="-5400000">
        <a:off x="1797246" y="236250"/>
        <a:ext cx="7032368" cy="1213276"/>
      </dsp:txXfrm>
    </dsp:sp>
    <dsp:sp modelId="{8C96A032-99E7-4F02-A6B8-1803D52B7956}">
      <dsp:nvSpPr>
        <dsp:cNvPr id="0" name=""/>
        <dsp:cNvSpPr/>
      </dsp:nvSpPr>
      <dsp:spPr>
        <a:xfrm>
          <a:off x="36561" y="2546"/>
          <a:ext cx="1760685" cy="168068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CONTEXTE</a:t>
          </a:r>
        </a:p>
      </dsp:txBody>
      <dsp:txXfrm>
        <a:off x="118605" y="84590"/>
        <a:ext cx="1596597" cy="1516595"/>
      </dsp:txXfrm>
    </dsp:sp>
    <dsp:sp modelId="{26A8BF07-0D8E-4300-9899-C64780806612}">
      <dsp:nvSpPr>
        <dsp:cNvPr id="0" name=""/>
        <dsp:cNvSpPr/>
      </dsp:nvSpPr>
      <dsp:spPr>
        <a:xfrm rot="5400000">
          <a:off x="4673974" y="-914504"/>
          <a:ext cx="1344546"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Avant la pandémie, il n’existait pas de base de données centrale sur la santé publique au Bangladesh. </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Lorsque le gouvernement a décidé de vacciner les citoyens contre la COVID-19, un système de gestion des vaccins était nécessaire.</a:t>
          </a:r>
        </a:p>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endParaRPr lang="fr" sz="1400" kern="1200"/>
        </a:p>
      </dsp:txBody>
      <dsp:txXfrm rot="-5400000">
        <a:off x="1797246" y="2027859"/>
        <a:ext cx="7032368" cy="1213276"/>
      </dsp:txXfrm>
    </dsp:sp>
    <dsp:sp modelId="{C18FE2B4-240F-4400-B1DA-52196A864594}">
      <dsp:nvSpPr>
        <dsp:cNvPr id="0" name=""/>
        <dsp:cNvSpPr/>
      </dsp:nvSpPr>
      <dsp:spPr>
        <a:xfrm>
          <a:off x="36561" y="1767264"/>
          <a:ext cx="1760685" cy="168068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DÉFI</a:t>
          </a:r>
        </a:p>
      </dsp:txBody>
      <dsp:txXfrm>
        <a:off x="118605" y="1849308"/>
        <a:ext cx="1596597" cy="1516595"/>
      </dsp:txXfrm>
    </dsp:sp>
    <dsp:sp modelId="{A3463033-2E55-4A50-B868-0331C39926E2}">
      <dsp:nvSpPr>
        <dsp:cNvPr id="0" name=""/>
        <dsp:cNvSpPr/>
      </dsp:nvSpPr>
      <dsp:spPr>
        <a:xfrm rot="5400000">
          <a:off x="4579587" y="823322"/>
          <a:ext cx="1533321" cy="7098003"/>
        </a:xfrm>
        <a:prstGeom prst="round2Same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endParaRPr lang="fr" sz="1400" kern="1200"/>
        </a:p>
        <a:p>
          <a:pPr marL="114300" lvl="1" indent="-114300" algn="ctr" defTabSz="622300" rtl="0">
            <a:lnSpc>
              <a:spcPct val="90000"/>
            </a:lnSpc>
            <a:spcBef>
              <a:spcPct val="0"/>
            </a:spcBef>
            <a:spcAft>
              <a:spcPct val="15000"/>
            </a:spcAft>
            <a:buChar char="•"/>
          </a:pPr>
          <a:r>
            <a:rPr lang="fr" sz="1400" b="0" i="0" u="none" kern="1200" baseline="0"/>
            <a:t>Le ministère de la Santé et du Bien-être familial (MOHFW) du gouvernement du Bangladesh a développé le « Surokkha Web Portal », une plate-forme numérique pour l’enregistrement des individus et de la vaccination. </a:t>
          </a:r>
        </a:p>
        <a:p>
          <a:pPr marL="114300" lvl="1" indent="-114300" algn="ctr" defTabSz="622300" rtl="0">
            <a:lnSpc>
              <a:spcPct val="90000"/>
            </a:lnSpc>
            <a:spcBef>
              <a:spcPct val="0"/>
            </a:spcBef>
            <a:spcAft>
              <a:spcPct val="15000"/>
            </a:spcAft>
            <a:buChar char="•"/>
          </a:pPr>
          <a:r>
            <a:rPr lang="fr" sz="1400" b="0" i="0" u="none" kern="1200" baseline="0"/>
            <a:t>Le système génère une carte d’enregistrement, un certificat de vaccination avec un code QR et envoie des rappels pour les doses de suivi.</a:t>
          </a:r>
        </a:p>
        <a:p>
          <a:pPr marL="114300" lvl="1" indent="-114300" algn="ctr" defTabSz="622300" rtl="0">
            <a:lnSpc>
              <a:spcPct val="90000"/>
            </a:lnSpc>
            <a:spcBef>
              <a:spcPct val="0"/>
            </a:spcBef>
            <a:spcAft>
              <a:spcPct val="15000"/>
            </a:spcAft>
            <a:buChar char="•"/>
          </a:pPr>
          <a:r>
            <a:rPr lang="fr" sz="1400" b="0" i="0" u="none" kern="1200" baseline="0" dirty="0"/>
            <a:t>Les données sur la vaccination provenant du système sont mises à disposition par le biais de tableaux de bord.</a:t>
          </a:r>
        </a:p>
      </dsp:txBody>
      <dsp:txXfrm rot="-5400000">
        <a:off x="1797247" y="3680514"/>
        <a:ext cx="7023152" cy="1383619"/>
      </dsp:txXfrm>
    </dsp:sp>
    <dsp:sp modelId="{80F46D1E-8939-4D69-BDE1-B1C16F3C74E8}">
      <dsp:nvSpPr>
        <dsp:cNvPr id="0" name=""/>
        <dsp:cNvSpPr/>
      </dsp:nvSpPr>
      <dsp:spPr>
        <a:xfrm>
          <a:off x="36561" y="3531981"/>
          <a:ext cx="1760685" cy="1680683"/>
        </a:xfrm>
        <a:prstGeom prst="roundRect">
          <a:avLst/>
        </a:prstGeom>
        <a:solidFill>
          <a:schemeClr val="accent2">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t>SOLUTION</a:t>
          </a:r>
        </a:p>
      </dsp:txBody>
      <dsp:txXfrm>
        <a:off x="118605" y="3614025"/>
        <a:ext cx="1596597" cy="1516595"/>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16361" y="0"/>
          <a:ext cx="5434077" cy="1150211"/>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36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3">
                  <a:lumMod val="40000"/>
                  <a:lumOff val="60000"/>
                </a:schemeClr>
              </a:solidFill>
            </a:rPr>
            <a:t>SEMAINE DE LA VACCINATION DANS LES AMÉRIQUES </a:t>
          </a:r>
        </a:p>
        <a:p>
          <a:pPr marL="0" lvl="0" indent="0" algn="l" defTabSz="533400" rtl="0">
            <a:lnSpc>
              <a:spcPct val="90000"/>
            </a:lnSpc>
            <a:spcBef>
              <a:spcPct val="0"/>
            </a:spcBef>
            <a:spcAft>
              <a:spcPct val="35000"/>
            </a:spcAft>
            <a:buNone/>
          </a:pPr>
          <a:r>
            <a:rPr lang="fr" sz="1200" b="0" i="0" u="none" kern="1200" baseline="0"/>
            <a:t>La </a:t>
          </a:r>
          <a:r>
            <a:rPr lang="fr" sz="1200" b="1" i="0" u="none" kern="1200" baseline="0"/>
            <a:t>Barbade</a:t>
          </a:r>
          <a:r>
            <a:rPr lang="fr" sz="1200" b="0" i="0" u="none" kern="1200" baseline="0"/>
            <a:t> a utilisé la VMA 2022 pour rattraper les vaccinations infantiles de routine et pour augmenter la couverture de la population en ce qui concerne les vaccins contre la COVID-19</a:t>
          </a:r>
          <a:endParaRPr lang="fr" sz="1200" kern="1200"/>
        </a:p>
      </dsp:txBody>
      <dsp:txXfrm rot="10800000">
        <a:off x="703914" y="0"/>
        <a:ext cx="5146524" cy="1150211"/>
      </dsp:txXfrm>
    </dsp:sp>
    <dsp:sp modelId="{1DE9332B-C20E-4633-995B-D281F5209CC6}">
      <dsp:nvSpPr>
        <dsp:cNvPr id="0" name=""/>
        <dsp:cNvSpPr/>
      </dsp:nvSpPr>
      <dsp:spPr>
        <a:xfrm>
          <a:off x="0" y="0"/>
          <a:ext cx="1201127" cy="11502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421985" y="1544096"/>
          <a:ext cx="5470795" cy="1267718"/>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366"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chemeClr val="accent3">
                  <a:lumMod val="40000"/>
                  <a:lumOff val="60000"/>
                </a:schemeClr>
              </a:solidFill>
            </a:rPr>
            <a:t>PROGRAMME COMMUNAUTAIRE DE SENSIBILISATION À L'INTENSIFICATION DE LA VACCINATION </a:t>
          </a:r>
        </a:p>
        <a:p>
          <a:pPr marL="0" lvl="0" indent="0" algn="l" defTabSz="533400" rtl="0">
            <a:lnSpc>
              <a:spcPct val="90000"/>
            </a:lnSpc>
            <a:spcBef>
              <a:spcPct val="0"/>
            </a:spcBef>
            <a:spcAft>
              <a:spcPct val="35000"/>
            </a:spcAft>
            <a:buNone/>
          </a:pPr>
          <a:r>
            <a:rPr lang="fr" sz="1200" b="0" i="0" u="none" kern="1200" baseline="0" dirty="0">
              <a:latin typeface="Arial"/>
              <a:ea typeface="Arial"/>
              <a:cs typeface="Arial"/>
              <a:sym typeface="Arial"/>
            </a:rPr>
            <a:t> </a:t>
          </a:r>
          <a:r>
            <a:rPr lang="fr" sz="1200" b="0" i="0" u="none" kern="1200" baseline="0" dirty="0"/>
            <a:t>La </a:t>
          </a:r>
          <a:r>
            <a:rPr lang="fr" sz="1200" b="1" i="0" u="none" kern="1200" baseline="0" dirty="0"/>
            <a:t>Dominique</a:t>
          </a:r>
          <a:r>
            <a:rPr lang="fr" sz="1200" b="0" i="0" u="none" kern="1200" baseline="0" dirty="0"/>
            <a:t> a ciblé les populations en se concentrant sur les cliniques pour les perdus de vue et en menant des actions de proximité afin de rattraper les enfants qui n’ont pas reçu certains vaccins. Des campagnes éducatives ont également été menées sur la vaccination.</a:t>
          </a:r>
          <a:endParaRPr lang="fr" sz="1200" b="1" kern="1200" dirty="0"/>
        </a:p>
      </dsp:txBody>
      <dsp:txXfrm rot="10800000">
        <a:off x="738914" y="1544096"/>
        <a:ext cx="5153866" cy="1267718"/>
      </dsp:txXfrm>
    </dsp:sp>
    <dsp:sp modelId="{E2505A97-C61F-4AEC-B7CB-0B33D74D0143}">
      <dsp:nvSpPr>
        <dsp:cNvPr id="0" name=""/>
        <dsp:cNvSpPr/>
      </dsp:nvSpPr>
      <dsp:spPr>
        <a:xfrm>
          <a:off x="0" y="1584279"/>
          <a:ext cx="1261247" cy="126771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16DC72F4-E01D-4D1A-89B9-E76FE2A7AF02}">
      <dsp:nvSpPr>
        <dsp:cNvPr id="0" name=""/>
        <dsp:cNvSpPr/>
      </dsp:nvSpPr>
      <dsp:spPr>
        <a:xfrm rot="10800000">
          <a:off x="432545" y="3223772"/>
          <a:ext cx="5460253" cy="1458945"/>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4366" tIns="41910" rIns="78232" bIns="41910" numCol="1" spcCol="1270" anchor="ctr" anchorCtr="0">
          <a:noAutofit/>
        </a:bodyPr>
        <a:lstStyle/>
        <a:p>
          <a:pPr marL="0" lvl="0" indent="0" algn="l" defTabSz="488950" rtl="0">
            <a:lnSpc>
              <a:spcPct val="90000"/>
            </a:lnSpc>
            <a:spcBef>
              <a:spcPct val="0"/>
            </a:spcBef>
            <a:spcAft>
              <a:spcPct val="35000"/>
            </a:spcAft>
            <a:buNone/>
          </a:pPr>
          <a:r>
            <a:rPr lang="fr" sz="1100" b="1" i="0" u="none" kern="1200" baseline="0" dirty="0">
              <a:solidFill>
                <a:srgbClr val="01ACEE">
                  <a:lumMod val="40000"/>
                  <a:lumOff val="60000"/>
                </a:srgbClr>
              </a:solidFill>
              <a:latin typeface="Arial"/>
              <a:ea typeface="+mn-ea"/>
              <a:cs typeface="+mn-cs"/>
            </a:rPr>
            <a:t>PLAIDOYER DES BÉNÉVOLES DE LA </a:t>
          </a:r>
          <a:r>
            <a:rPr lang="fr" sz="1100" b="1" i="0" u="none" kern="1200" baseline="0" dirty="0">
              <a:solidFill>
                <a:srgbClr val="01ACEE">
                  <a:lumMod val="40000"/>
                  <a:lumOff val="60000"/>
                </a:srgbClr>
              </a:solidFill>
              <a:latin typeface="+mn-lt"/>
              <a:ea typeface="+mn-ea"/>
              <a:cs typeface="+mn-cs"/>
            </a:rPr>
            <a:t>SANTÉ COMMUNAUTAIRE</a:t>
          </a:r>
        </a:p>
        <a:p>
          <a:pPr marL="0" lvl="0" indent="0" algn="l" defTabSz="488950" rtl="0">
            <a:lnSpc>
              <a:spcPct val="90000"/>
            </a:lnSpc>
            <a:spcBef>
              <a:spcPct val="0"/>
            </a:spcBef>
            <a:spcAft>
              <a:spcPct val="35000"/>
            </a:spcAft>
            <a:buNone/>
          </a:pPr>
          <a:r>
            <a:rPr lang="fr" sz="1200" b="0" i="0" u="none" kern="1200" baseline="0" dirty="0">
              <a:solidFill>
                <a:schemeClr val="accent1">
                  <a:lumMod val="50000"/>
                  <a:lumOff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Le </a:t>
          </a:r>
          <a:r>
            <a:rPr lang="fr" sz="1200" b="1" i="0" u="none" kern="1200" baseline="0" dirty="0">
              <a:solidFill>
                <a:schemeClr val="accent1">
                  <a:lumMod val="50000"/>
                  <a:lumOff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Kenya</a:t>
          </a:r>
          <a:r>
            <a:rPr lang="fr" sz="1200" b="1" i="0" u="none" kern="1200" baseline="0" dirty="0"/>
            <a:t> </a:t>
          </a:r>
          <a:r>
            <a:rPr lang="fr" sz="1200" b="0" i="0" u="none" kern="1200" baseline="0" dirty="0"/>
            <a:t>a mené une campagne de porte-à-porte dirigée par des bénévoles de la santé communautaire (BSC) et axée sur les enfants de moins de 5 ans en juillet 2020. Le recours aux BSC a permis d’augmenter le nombre de vaccinations par rapport aux niveaux antérieurs à la COVID.</a:t>
          </a:r>
        </a:p>
        <a:p>
          <a:pPr marL="0" lvl="0" indent="0" algn="l" defTabSz="488950" rtl="0">
            <a:lnSpc>
              <a:spcPct val="90000"/>
            </a:lnSpc>
            <a:spcBef>
              <a:spcPct val="0"/>
            </a:spcBef>
            <a:spcAft>
              <a:spcPct val="35000"/>
            </a:spcAft>
            <a:buNone/>
          </a:pPr>
          <a:endParaRPr lang="fr" sz="1100" kern="1200" dirty="0"/>
        </a:p>
      </dsp:txBody>
      <dsp:txXfrm rot="10800000">
        <a:off x="797281" y="3223772"/>
        <a:ext cx="5095517" cy="1458945"/>
      </dsp:txXfrm>
    </dsp:sp>
    <dsp:sp modelId="{BA1F14F0-54D5-4F55-B931-1A29C769C06A}">
      <dsp:nvSpPr>
        <dsp:cNvPr id="0" name=""/>
        <dsp:cNvSpPr/>
      </dsp:nvSpPr>
      <dsp:spPr>
        <a:xfrm>
          <a:off x="97527" y="3423456"/>
          <a:ext cx="1162766" cy="1059576"/>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423258" y="96635"/>
          <a:ext cx="5347395" cy="122580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51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3">
                  <a:lumMod val="40000"/>
                  <a:lumOff val="60000"/>
                </a:schemeClr>
              </a:solidFill>
              <a:latin typeface="Arial"/>
              <a:ea typeface="+mn-ea"/>
              <a:cs typeface="+mn-cs"/>
            </a:rPr>
            <a:t>COMBLER LE FOSSÉ ENTRE LE SECTEUR PUBLIC ET LE SECTEUR PRIVÉ</a:t>
          </a:r>
        </a:p>
        <a:p>
          <a:pPr marL="0" lvl="0" indent="0" algn="l" defTabSz="533400" rtl="0">
            <a:lnSpc>
              <a:spcPct val="90000"/>
            </a:lnSpc>
            <a:spcBef>
              <a:spcPct val="0"/>
            </a:spcBef>
            <a:spcAft>
              <a:spcPct val="35000"/>
            </a:spcAft>
            <a:buNone/>
          </a:pPr>
          <a:r>
            <a:rPr lang="fr" sz="1200" b="0" i="0" u="none" kern="1200" baseline="0">
              <a:solidFill>
                <a:srgbClr val="FFFFFF"/>
              </a:solidFill>
              <a:latin typeface="Arial"/>
              <a:ea typeface="+mn-ea"/>
              <a:cs typeface="+mn-cs"/>
              <a:hlinkClick xmlns:r="http://schemas.openxmlformats.org/officeDocument/2006/relationships" r:id="rId1"/>
            </a:rPr>
            <a:t>Le </a:t>
          </a:r>
          <a:r>
            <a:rPr lang="fr" sz="1200" b="1" i="0" u="none" kern="1200" baseline="0">
              <a:solidFill>
                <a:srgbClr val="FFFFFF"/>
              </a:solidFill>
              <a:latin typeface="Arial"/>
              <a:ea typeface="+mn-ea"/>
              <a:cs typeface="+mn-cs"/>
              <a:hlinkClick xmlns:r="http://schemas.openxmlformats.org/officeDocument/2006/relationships" r:id="rId1"/>
            </a:rPr>
            <a:t>Liban</a:t>
          </a:r>
          <a:r>
            <a:rPr lang="fr" sz="1200" b="0" i="0" u="none" kern="1200" baseline="0">
              <a:solidFill>
                <a:srgbClr val="FFFFFF"/>
              </a:solidFill>
              <a:latin typeface="Arial"/>
              <a:ea typeface="+mn-ea"/>
              <a:cs typeface="+mn-cs"/>
            </a:rPr>
            <a:t> a augmenté le taux de vaccination régulière des enfants en engageant le secteur privé et en comblant le fossé public-privé.</a:t>
          </a:r>
          <a:endParaRPr lang="fr" sz="1200" b="1" kern="1200">
            <a:solidFill>
              <a:srgbClr val="FFFFFF"/>
            </a:solidFill>
            <a:latin typeface="Arial"/>
            <a:ea typeface="+mn-ea"/>
            <a:cs typeface="+mn-cs"/>
          </a:endParaRPr>
        </a:p>
      </dsp:txBody>
      <dsp:txXfrm rot="10800000">
        <a:off x="729710" y="96635"/>
        <a:ext cx="5040943" cy="1225809"/>
      </dsp:txXfrm>
    </dsp:sp>
    <dsp:sp modelId="{1DE9332B-C20E-4633-995B-D281F5209CC6}">
      <dsp:nvSpPr>
        <dsp:cNvPr id="0" name=""/>
        <dsp:cNvSpPr/>
      </dsp:nvSpPr>
      <dsp:spPr>
        <a:xfrm>
          <a:off x="0" y="116603"/>
          <a:ext cx="1316519" cy="1184689"/>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394181" y="1786113"/>
          <a:ext cx="5384309" cy="1225197"/>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518"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3">
                  <a:lumMod val="40000"/>
                  <a:lumOff val="60000"/>
                </a:schemeClr>
              </a:solidFill>
            </a:rPr>
            <a:t>UTILISATION DE L'APPLICATION MOBILE POUR LE PROGRAMME DE SENSIBILISATION</a:t>
          </a:r>
        </a:p>
        <a:p>
          <a:pPr marL="0" lvl="0" indent="0" algn="l" defTabSz="533400" rtl="0">
            <a:lnSpc>
              <a:spcPct val="90000"/>
            </a:lnSpc>
            <a:spcBef>
              <a:spcPct val="0"/>
            </a:spcBef>
            <a:spcAft>
              <a:spcPct val="35000"/>
            </a:spcAft>
            <a:buNone/>
          </a:pPr>
          <a:r>
            <a:rPr lang="fr" sz="1200" b="0" i="0" u="none" kern="1200" baseline="0">
              <a:hlinkClick xmlns:r="http://schemas.openxmlformats.org/officeDocument/2006/relationships" r:id="rId3"/>
            </a:rPr>
            <a:t>Le </a:t>
          </a:r>
          <a:r>
            <a:rPr lang="fr" sz="1200" b="1" i="0" u="none" kern="1200" baseline="0">
              <a:hlinkClick xmlns:r="http://schemas.openxmlformats.org/officeDocument/2006/relationships" r:id="rId3"/>
            </a:rPr>
            <a:t>Pakistan</a:t>
          </a:r>
          <a:r>
            <a:rPr lang="fr" sz="1200" b="1" i="0" u="none" kern="1200" baseline="0"/>
            <a:t> </a:t>
          </a:r>
          <a:r>
            <a:rPr lang="fr" sz="1200" b="0" i="0" u="none" kern="1200" baseline="0"/>
            <a:t>a mené un programme de sensibilisation à l'aide de l'application Zindagi Mehfooz et a suivi 62 % des enfants qui n'ont pas reçu certains vaccins.</a:t>
          </a:r>
          <a:endParaRPr lang="fr" sz="1200" kern="1200"/>
        </a:p>
      </dsp:txBody>
      <dsp:txXfrm rot="10800000">
        <a:off x="700480" y="1786113"/>
        <a:ext cx="5078010" cy="1225197"/>
      </dsp:txXfrm>
    </dsp:sp>
    <dsp:sp modelId="{E2505A97-C61F-4AEC-B7CB-0B33D74D0143}">
      <dsp:nvSpPr>
        <dsp:cNvPr id="0" name=""/>
        <dsp:cNvSpPr/>
      </dsp:nvSpPr>
      <dsp:spPr>
        <a:xfrm>
          <a:off x="9" y="1791216"/>
          <a:ext cx="1223993" cy="1223993"/>
        </a:xfrm>
        <a:prstGeom prst="ellipse">
          <a:avLst/>
        </a:prstGeom>
        <a:blipFill rotWithShape="1">
          <a:blip xmlns:r="http://schemas.openxmlformats.org/officeDocument/2006/relationships"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t="-14000" b="-14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BF005F89-9CAE-4638-9F4C-031D5CB6614F}">
      <dsp:nvSpPr>
        <dsp:cNvPr id="0" name=""/>
        <dsp:cNvSpPr/>
      </dsp:nvSpPr>
      <dsp:spPr>
        <a:xfrm rot="10800000">
          <a:off x="572483" y="3449691"/>
          <a:ext cx="5199424" cy="1189289"/>
        </a:xfrm>
        <a:prstGeom prst="homePlat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0518" tIns="41910" rIns="78232" bIns="41910" numCol="1" spcCol="1270" anchor="ctr" anchorCtr="0">
          <a:noAutofit/>
        </a:bodyPr>
        <a:lstStyle/>
        <a:p>
          <a:pPr marL="0" lvl="0" indent="0" algn="l" defTabSz="488950" rtl="0">
            <a:lnSpc>
              <a:spcPct val="90000"/>
            </a:lnSpc>
            <a:spcBef>
              <a:spcPct val="0"/>
            </a:spcBef>
            <a:spcAft>
              <a:spcPct val="35000"/>
            </a:spcAft>
            <a:buNone/>
          </a:pPr>
          <a:r>
            <a:rPr lang="fr" sz="1100" b="1" i="0" u="none" kern="1200" baseline="0">
              <a:solidFill>
                <a:srgbClr val="01ACEE">
                  <a:lumMod val="40000"/>
                  <a:lumOff val="60000"/>
                </a:srgbClr>
              </a:solidFill>
              <a:latin typeface="Arial"/>
              <a:ea typeface="+mn-ea"/>
              <a:cs typeface="+mn-cs"/>
            </a:rPr>
            <a:t>DES VIDÉOS ANIMÉES SUR LA REPRISE DE LA VACCINATION</a:t>
          </a:r>
        </a:p>
        <a:p>
          <a:pPr marL="0" lvl="0" indent="0" algn="l" defTabSz="488950" rtl="0">
            <a:lnSpc>
              <a:spcPct val="90000"/>
            </a:lnSpc>
            <a:spcBef>
              <a:spcPct val="0"/>
            </a:spcBef>
            <a:spcAft>
              <a:spcPct val="35000"/>
            </a:spcAft>
            <a:buNone/>
          </a:pPr>
          <a:r>
            <a:rPr lang="fr" sz="1100" b="1" i="0" u="none" kern="1200" baseline="0">
              <a:solidFill>
                <a:schemeClr val="accent3">
                  <a:lumMod val="40000"/>
                  <a:lumOff val="60000"/>
                </a:schemeClr>
              </a:solidFill>
              <a:hlinkClick xmlns:r="http://schemas.openxmlformats.org/officeDocument/2006/relationships" r:id="rId6">
                <a:extLst>
                  <a:ext uri="{A12FA001-AC4F-418D-AE19-62706E023703}">
                    <ahyp:hlinkClr xmlns:ahyp="http://schemas.microsoft.com/office/drawing/2018/hyperlinkcolor" val="tx"/>
                  </a:ext>
                </a:extLst>
              </a:hlinkClick>
            </a:rPr>
            <a:t>Inde</a:t>
          </a:r>
          <a:r>
            <a:rPr lang="fr" sz="1100" b="1" i="0" u="none" kern="1200" baseline="0"/>
            <a:t> :</a:t>
          </a:r>
          <a:r>
            <a:rPr lang="fr" sz="1100" b="0" i="0" u="none" kern="1200" baseline="0"/>
            <a:t>  Une vidéo de 6 minutes en langue locale a servi de boîte à outils visuelle pour aider plus de 17 000 travailleurs de première ligne à s’adapter aux nouvelles directives en matière de COVID-19 sur la reprise de la vaccination systématique des enfants pendant la pandémie de COVID-19. </a:t>
          </a:r>
        </a:p>
      </dsp:txBody>
      <dsp:txXfrm rot="10800000">
        <a:off x="869805" y="3449691"/>
        <a:ext cx="4902102" cy="1189289"/>
      </dsp:txXfrm>
    </dsp:sp>
    <dsp:sp modelId="{90A45C0F-B235-4D87-A520-40C1A057B48C}">
      <dsp:nvSpPr>
        <dsp:cNvPr id="0" name=""/>
        <dsp:cNvSpPr/>
      </dsp:nvSpPr>
      <dsp:spPr>
        <a:xfrm>
          <a:off x="133714" y="3481237"/>
          <a:ext cx="1215978" cy="1189289"/>
        </a:xfrm>
        <a:prstGeom prst="ellipse">
          <a:avLst/>
        </a:prstGeom>
        <a:blipFill rotWithShape="1">
          <a:blip xmlns:r="http://schemas.openxmlformats.org/officeDocument/2006/relationships" r:embed="rId7">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559934" y="-2756862"/>
          <a:ext cx="1572626"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 Liban traverse une triple crise (crise humanitaire, crise économique et pandémie de COVID-19).</a:t>
          </a:r>
          <a:endParaRPr lang="fr" sz="1400" kern="1200" dirty="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L'impact de la crise économique a déplacé un système de santé de classe mondiale axé sur le secteur privé vers des soins de santé en baisse et non abordables.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Une baisse de &gt;30 % de la couverture vaccinale nationale a été constatée. </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 Les enfants zéro-dose (DTC1 manquant) sont passés de 4 % en 2019 à 13 % en 2020.</a:t>
          </a:r>
          <a:endParaRPr lang="fr" sz="1400" kern="1200"/>
        </a:p>
      </dsp:txBody>
      <dsp:txXfrm rot="-5400000">
        <a:off x="1797246" y="82595"/>
        <a:ext cx="7021234" cy="1419088"/>
      </dsp:txXfrm>
    </dsp:sp>
    <dsp:sp modelId="{8C96A032-99E7-4F02-A6B8-1803D52B7956}">
      <dsp:nvSpPr>
        <dsp:cNvPr id="0" name=""/>
        <dsp:cNvSpPr/>
      </dsp:nvSpPr>
      <dsp:spPr>
        <a:xfrm>
          <a:off x="36561" y="180"/>
          <a:ext cx="1760685" cy="1583916"/>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3881" y="77500"/>
        <a:ext cx="1606045" cy="1429276"/>
      </dsp:txXfrm>
    </dsp:sp>
    <dsp:sp modelId="{26A8BF07-0D8E-4300-9899-C64780806612}">
      <dsp:nvSpPr>
        <dsp:cNvPr id="0" name=""/>
        <dsp:cNvSpPr/>
      </dsp:nvSpPr>
      <dsp:spPr>
        <a:xfrm rot="5400000">
          <a:off x="4712681" y="-1093749"/>
          <a:ext cx="1267133"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L’évaluation multisectorielle des besoins (MSNA) met en évidence la disponibilité des vaccins et l’accessibilité des sites de vaccination comme principaux obstacles signalés dans l’ensemble de la population en ce qui concerne la vaccination des enfants​</a:t>
          </a:r>
          <a:endParaRPr lang="fr" sz="1400" kern="1200"/>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Le passage du secteur privé au secteur public a entraîné une charge importante pour les plus de 800 points PEV du secteur public, qui ont besoin d’aide pour soutenir et renforcer le programme de vaccination</a:t>
          </a:r>
          <a:endParaRPr lang="fr" sz="1400" kern="1200" dirty="0"/>
        </a:p>
      </dsp:txBody>
      <dsp:txXfrm rot="-5400000">
        <a:off x="1797246" y="1883542"/>
        <a:ext cx="7036147" cy="1143421"/>
      </dsp:txXfrm>
    </dsp:sp>
    <dsp:sp modelId="{C18FE2B4-240F-4400-B1DA-52196A864594}">
      <dsp:nvSpPr>
        <dsp:cNvPr id="0" name=""/>
        <dsp:cNvSpPr/>
      </dsp:nvSpPr>
      <dsp:spPr>
        <a:xfrm>
          <a:off x="36561" y="1663293"/>
          <a:ext cx="1760685" cy="1583916"/>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3881" y="1740613"/>
        <a:ext cx="1606045" cy="1429276"/>
      </dsp:txXfrm>
    </dsp:sp>
    <dsp:sp modelId="{A3463033-2E55-4A50-B868-0331C39926E2}">
      <dsp:nvSpPr>
        <dsp:cNvPr id="0" name=""/>
        <dsp:cNvSpPr/>
      </dsp:nvSpPr>
      <dsp:spPr>
        <a:xfrm rot="5400000">
          <a:off x="4396750" y="725183"/>
          <a:ext cx="1888624"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dirty="0"/>
            <a:t>Le ministère de la Santé publique (MSP), avec le soutien de l’UNICEF et de l’OMS, a décidé de combler le fossé et de transformer la crise en une opportunité grâce aux éléments suivants :​​</a:t>
          </a:r>
          <a:endParaRPr lang="fr" sz="1400" kern="1200" dirty="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Renforcer la confiance envers la vaccination par le secteur public.</a:t>
          </a:r>
          <a:endParaRPr lang="fr" sz="1400" kern="120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Se concentrer sur la qualité des services de vaccination.​​</a:t>
          </a:r>
          <a:endParaRPr lang="fr" sz="1400" kern="1200"/>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Impliquer le secteur privé.</a:t>
          </a:r>
        </a:p>
        <a:p>
          <a:pPr marL="228600" lvl="2" indent="-114300" algn="ctr" defTabSz="622300" rtl="0">
            <a:lnSpc>
              <a:spcPct val="90000"/>
            </a:lnSpc>
            <a:spcBef>
              <a:spcPct val="0"/>
            </a:spcBef>
            <a:spcAft>
              <a:spcPct val="15000"/>
            </a:spcAft>
            <a:buFont typeface="Courier New" panose="02070309020205020404" pitchFamily="49" charset="0"/>
            <a:buChar char="o"/>
          </a:pPr>
          <a:r>
            <a:rPr lang="fr" sz="1400" b="0" i="0" u="none" kern="1200" baseline="0"/>
            <a:t>La création d’une feuille de route à long terme pour une vaccination durable en conformité avec le programme mondial de SSP et l’utilisation des opportunités pour fournir des services intégrés. </a:t>
          </a:r>
          <a:endParaRPr lang="fr" sz="1400" kern="1200"/>
        </a:p>
      </dsp:txBody>
      <dsp:txXfrm rot="-5400000">
        <a:off x="1795527" y="3418602"/>
        <a:ext cx="6998876" cy="1704234"/>
      </dsp:txXfrm>
    </dsp:sp>
    <dsp:sp modelId="{80F46D1E-8939-4D69-BDE1-B1C16F3C74E8}">
      <dsp:nvSpPr>
        <dsp:cNvPr id="0" name=""/>
        <dsp:cNvSpPr/>
      </dsp:nvSpPr>
      <dsp:spPr>
        <a:xfrm>
          <a:off x="36561" y="3478760"/>
          <a:ext cx="1758965" cy="1583916"/>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3881" y="3556080"/>
        <a:ext cx="1604325" cy="1429276"/>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58D7B-DFD6-41FB-BE66-CD09EB811652}">
      <dsp:nvSpPr>
        <dsp:cNvPr id="0" name=""/>
        <dsp:cNvSpPr/>
      </dsp:nvSpPr>
      <dsp:spPr>
        <a:xfrm rot="5400000">
          <a:off x="4700458" y="-2739248"/>
          <a:ext cx="129157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En raison des ressources limitées, l’efficacité du programme de vaccination dans le sous-comté de Seme, dans le comté de Kisumu au Kenya, a été limitée, la demande étant fortement tributaire des visites.</a:t>
          </a:r>
        </a:p>
        <a:p>
          <a:pPr marL="114300" lvl="1" indent="-114300" algn="ctr" defTabSz="622300" rtl="0">
            <a:lnSpc>
              <a:spcPct val="90000"/>
            </a:lnSpc>
            <a:spcBef>
              <a:spcPct val="0"/>
            </a:spcBef>
            <a:spcAft>
              <a:spcPct val="15000"/>
            </a:spcAft>
            <a:buFont typeface="Arial" panose="020B0604020202020204" pitchFamily="34" charset="0"/>
            <a:buNone/>
          </a:pPr>
          <a:endParaRPr lang="fr" sz="1400" kern="1200"/>
        </a:p>
      </dsp:txBody>
      <dsp:txXfrm rot="-5400000">
        <a:off x="1797246" y="227014"/>
        <a:ext cx="7034953" cy="1165479"/>
      </dsp:txXfrm>
    </dsp:sp>
    <dsp:sp modelId="{8C96A032-99E7-4F02-A6B8-1803D52B7956}">
      <dsp:nvSpPr>
        <dsp:cNvPr id="0" name=""/>
        <dsp:cNvSpPr/>
      </dsp:nvSpPr>
      <dsp:spPr>
        <a:xfrm>
          <a:off x="36561" y="2515"/>
          <a:ext cx="1760685" cy="1614474"/>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CONTEXTE</a:t>
          </a:r>
        </a:p>
      </dsp:txBody>
      <dsp:txXfrm>
        <a:off x="115373" y="81327"/>
        <a:ext cx="1603061" cy="1456850"/>
      </dsp:txXfrm>
    </dsp:sp>
    <dsp:sp modelId="{26A8BF07-0D8E-4300-9899-C64780806612}">
      <dsp:nvSpPr>
        <dsp:cNvPr id="0" name=""/>
        <dsp:cNvSpPr/>
      </dsp:nvSpPr>
      <dsp:spPr>
        <a:xfrm rot="5400000">
          <a:off x="4700458" y="-1044050"/>
          <a:ext cx="1291579" cy="7098003"/>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a:t>Le début de la pandémie de COVID-19 a fait baisser la demande et la couverture vaccinale est passée de 88 % à 60 %.</a:t>
          </a:r>
        </a:p>
        <a:p>
          <a:pPr marL="114300" lvl="1" indent="-114300" algn="ctr" defTabSz="622300" rtl="0">
            <a:lnSpc>
              <a:spcPct val="90000"/>
            </a:lnSpc>
            <a:spcBef>
              <a:spcPct val="0"/>
            </a:spcBef>
            <a:spcAft>
              <a:spcPct val="15000"/>
            </a:spcAft>
            <a:buFont typeface="Arial" panose="020B0604020202020204" pitchFamily="34" charset="0"/>
            <a:buChar char="•"/>
          </a:pPr>
          <a:r>
            <a:rPr lang="fr" sz="1400" b="0" i="0" u="none" kern="1200" baseline="0" dirty="0"/>
            <a:t>L’utilisation de registres sur papier a empêché le suivi des personnes perdues de vue et non vaccinées et la vaccination de rattrapage.</a:t>
          </a:r>
        </a:p>
      </dsp:txBody>
      <dsp:txXfrm rot="-5400000">
        <a:off x="1797246" y="1922212"/>
        <a:ext cx="7034953" cy="1165479"/>
      </dsp:txXfrm>
    </dsp:sp>
    <dsp:sp modelId="{C18FE2B4-240F-4400-B1DA-52196A864594}">
      <dsp:nvSpPr>
        <dsp:cNvPr id="0" name=""/>
        <dsp:cNvSpPr/>
      </dsp:nvSpPr>
      <dsp:spPr>
        <a:xfrm>
          <a:off x="36561" y="1697713"/>
          <a:ext cx="1760685" cy="1614474"/>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DÉFI</a:t>
          </a:r>
        </a:p>
      </dsp:txBody>
      <dsp:txXfrm>
        <a:off x="115373" y="1776525"/>
        <a:ext cx="1603061" cy="1456850"/>
      </dsp:txXfrm>
    </dsp:sp>
    <dsp:sp modelId="{A3463033-2E55-4A50-B868-0331C39926E2}">
      <dsp:nvSpPr>
        <dsp:cNvPr id="0" name=""/>
        <dsp:cNvSpPr/>
      </dsp:nvSpPr>
      <dsp:spPr>
        <a:xfrm rot="5400000">
          <a:off x="4431170" y="757268"/>
          <a:ext cx="1819784" cy="7091071"/>
        </a:xfrm>
        <a:prstGeom prst="round2Same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ctr" defTabSz="622300" rtl="0">
            <a:lnSpc>
              <a:spcPct val="90000"/>
            </a:lnSpc>
            <a:spcBef>
              <a:spcPct val="0"/>
            </a:spcBef>
            <a:spcAft>
              <a:spcPct val="15000"/>
            </a:spcAft>
            <a:buChar char="•"/>
          </a:pPr>
          <a:r>
            <a:rPr lang="fr" sz="1400" b="0" i="0" u="none" kern="1200" baseline="0"/>
            <a:t>Une campagne de vaccination de porte-à-porte faisant appel à des bénévoles de la santé communautaire (VSC) a été lancée en juillet 2020.</a:t>
          </a:r>
        </a:p>
        <a:p>
          <a:pPr marL="114300" lvl="1" indent="-114300" algn="ctr" defTabSz="622300" rtl="0">
            <a:lnSpc>
              <a:spcPct val="90000"/>
            </a:lnSpc>
            <a:spcBef>
              <a:spcPct val="0"/>
            </a:spcBef>
            <a:spcAft>
              <a:spcPct val="15000"/>
            </a:spcAft>
            <a:buChar char="•"/>
          </a:pPr>
          <a:r>
            <a:rPr lang="fr" sz="1400" b="0" i="0" u="none" kern="1200" baseline="0" dirty="0"/>
            <a:t>Les agents de santé communautaires ont reçu des informations pour répondre aux idées fausses et aux préoccupations. Ils ont également été formés à l’identification des patients non vaccinés à l’aide des registres et des cartes de santé, et à orienter les individus vers les services de vaccination de rattrapage</a:t>
          </a:r>
        </a:p>
        <a:p>
          <a:pPr marL="114300" lvl="1" indent="-114300" algn="l" defTabSz="622300">
            <a:lnSpc>
              <a:spcPct val="90000"/>
            </a:lnSpc>
            <a:spcBef>
              <a:spcPct val="0"/>
            </a:spcBef>
            <a:spcAft>
              <a:spcPct val="15000"/>
            </a:spcAft>
            <a:buChar char="•"/>
          </a:pPr>
          <a:endParaRPr lang="fr" sz="1400" kern="1200"/>
        </a:p>
      </dsp:txBody>
      <dsp:txXfrm rot="-5400000">
        <a:off x="1795527" y="3481747"/>
        <a:ext cx="7002236" cy="1642114"/>
      </dsp:txXfrm>
    </dsp:sp>
    <dsp:sp modelId="{80F46D1E-8939-4D69-BDE1-B1C16F3C74E8}">
      <dsp:nvSpPr>
        <dsp:cNvPr id="0" name=""/>
        <dsp:cNvSpPr/>
      </dsp:nvSpPr>
      <dsp:spPr>
        <a:xfrm>
          <a:off x="36561" y="3495567"/>
          <a:ext cx="1758965" cy="1614474"/>
        </a:xfrm>
        <a:prstGeom prst="roundRect">
          <a:avLst/>
        </a:prstGeom>
        <a:solidFill>
          <a:schemeClr val="accent1"/>
        </a:solidFill>
        <a:ln w="10795"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fr" sz="1800" b="0" i="0" u="none" kern="1200" baseline="0">
              <a:solidFill>
                <a:schemeClr val="bg1"/>
              </a:solidFill>
            </a:rPr>
            <a:t>SOLUTION</a:t>
          </a:r>
        </a:p>
      </dsp:txBody>
      <dsp:txXfrm>
        <a:off x="115373" y="3574379"/>
        <a:ext cx="1601341" cy="14568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595876" y="129965"/>
          <a:ext cx="5296922" cy="126079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1">
                  <a:lumMod val="75000"/>
                  <a:lumOff val="25000"/>
                </a:schemeClr>
              </a:solidFill>
            </a:rPr>
            <a:t>PARVENIR À L'ÉQUITÉ ENTRE LES SEXES</a:t>
          </a:r>
        </a:p>
        <a:p>
          <a:pPr marL="0" lvl="0" indent="0" algn="l" defTabSz="533400" rtl="0">
            <a:lnSpc>
              <a:spcPct val="90000"/>
            </a:lnSpc>
            <a:spcBef>
              <a:spcPct val="0"/>
            </a:spcBef>
            <a:spcAft>
              <a:spcPct val="35000"/>
            </a:spcAft>
            <a:buNone/>
          </a:pPr>
          <a:r>
            <a:rPr lang="fr" sz="1200" b="0" i="0" u="none" kern="1200" baseline="0">
              <a:solidFill>
                <a:schemeClr val="tx1"/>
              </a:solidFill>
              <a:hlinkClick xmlns:r="http://schemas.openxmlformats.org/officeDocument/2006/relationships" r:id="rId1"/>
            </a:rPr>
            <a:t>L'</a:t>
          </a:r>
          <a:r>
            <a:rPr lang="fr" sz="1200" b="1" i="0" u="none" kern="1200" baseline="0">
              <a:solidFill>
                <a:schemeClr val="tx1"/>
              </a:solidFill>
              <a:hlinkClick xmlns:r="http://schemas.openxmlformats.org/officeDocument/2006/relationships" r:id="rId1"/>
            </a:rPr>
            <a:t>Éthiopie</a:t>
          </a:r>
          <a:r>
            <a:rPr lang="fr" sz="1200" b="0" i="0" u="none" kern="1200" baseline="0">
              <a:solidFill>
                <a:schemeClr val="tx1"/>
              </a:solidFill>
            </a:rPr>
            <a:t> a réussi à atteindre équitablement les femmes en leur administrant des vaccins dans les parcs industriels, qui emploient des dizaines de milliers de femmes. La vaccination contre la COVID-19 a été intégrée aux services de proximité améliorés qui proposent des interventions en santé maternelle et infantile.</a:t>
          </a:r>
        </a:p>
      </dsp:txBody>
      <dsp:txXfrm rot="10800000">
        <a:off x="911074" y="129965"/>
        <a:ext cx="4981724" cy="1260794"/>
      </dsp:txXfrm>
    </dsp:sp>
    <dsp:sp modelId="{1DE9332B-C20E-4633-995B-D281F5209CC6}">
      <dsp:nvSpPr>
        <dsp:cNvPr id="0" name=""/>
        <dsp:cNvSpPr/>
      </dsp:nvSpPr>
      <dsp:spPr>
        <a:xfrm>
          <a:off x="0" y="160010"/>
          <a:ext cx="1212089" cy="1198964"/>
        </a:xfrm>
        <a:prstGeom prst="ellipse">
          <a:avLst/>
        </a:prstGeom>
        <a:blipFill rotWithShape="1">
          <a:blip xmlns:r="http://schemas.openxmlformats.org/officeDocument/2006/relationships" r:embed="rId2"/>
          <a:srcRect/>
          <a:stretch>
            <a:fillRect/>
          </a:stretch>
        </a:blipFill>
        <a:ln w="10795" cap="flat"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67583" y="1662407"/>
          <a:ext cx="5325215" cy="126079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chemeClr val="accent1">
                  <a:lumMod val="75000"/>
                  <a:lumOff val="25000"/>
                </a:schemeClr>
              </a:solidFill>
            </a:rPr>
            <a:t>TIRER PARTI DU SECTEUR PRIVÉ</a:t>
          </a:r>
        </a:p>
        <a:p>
          <a:pPr marL="0" lvl="0" indent="0" algn="l" defTabSz="533400" rtl="0">
            <a:lnSpc>
              <a:spcPct val="90000"/>
            </a:lnSpc>
            <a:spcBef>
              <a:spcPct val="0"/>
            </a:spcBef>
            <a:spcAft>
              <a:spcPct val="35000"/>
            </a:spcAft>
            <a:buNone/>
          </a:pPr>
          <a:r>
            <a:rPr lang="fr" sz="1200" b="0" i="0" u="none" kern="1200" baseline="0">
              <a:solidFill>
                <a:schemeClr val="accent2">
                  <a:lumMod val="50000"/>
                </a:schemeClr>
              </a:solidFill>
              <a:hlinkClick xmlns:r="http://schemas.openxmlformats.org/officeDocument/2006/relationships" r:id="rId3">
                <a:extLst>
                  <a:ext uri="{A12FA001-AC4F-418D-AE19-62706E023703}">
                    <ahyp:hlinkClr xmlns:ahyp="http://schemas.microsoft.com/office/drawing/2018/hyperlinkcolor" val="tx"/>
                  </a:ext>
                </a:extLst>
              </a:hlinkClick>
            </a:rPr>
            <a:t>Le </a:t>
          </a:r>
          <a:r>
            <a:rPr lang="fr" sz="1200" b="1" i="0" u="none" kern="1200" baseline="0">
              <a:solidFill>
                <a:schemeClr val="accent2">
                  <a:lumMod val="50000"/>
                </a:schemeClr>
              </a:solidFill>
            </a:rPr>
            <a:t>Zimbabwe</a:t>
          </a:r>
          <a:r>
            <a:rPr lang="fr" sz="1200" b="0" i="0" u="none" kern="1200" baseline="0">
              <a:solidFill>
                <a:schemeClr val="tx1"/>
              </a:solidFill>
            </a:rPr>
            <a:t> disposait d’établissements privés qui proposaient la vaccination à un coût symbolique</a:t>
          </a:r>
          <a:r>
            <a:rPr lang="fr" sz="1200" b="0" i="0" u="none" kern="1200" baseline="0">
              <a:solidFill>
                <a:schemeClr val="tx1"/>
              </a:solidFill>
              <a:latin typeface="Arial"/>
              <a:ea typeface="Arial"/>
              <a:cs typeface="Arial"/>
              <a:sym typeface="Arial"/>
            </a:rPr>
            <a:t> </a:t>
          </a:r>
          <a:r>
            <a:rPr lang="fr" sz="1200" b="0" i="0" u="none" kern="1200" baseline="0">
              <a:solidFill>
                <a:schemeClr val="tx1"/>
              </a:solidFill>
            </a:rPr>
            <a:t> pour couvrir les coûts administratifs et les entreprises du secteur privé ont participé à la mobilisation de leurs travailleurs pour la vaccination et assuré un soutien logistique aux équipes de vaccination.</a:t>
          </a:r>
        </a:p>
      </dsp:txBody>
      <dsp:txXfrm rot="10800000">
        <a:off x="882781" y="1662407"/>
        <a:ext cx="5010017" cy="1260794"/>
      </dsp:txXfrm>
    </dsp:sp>
    <dsp:sp modelId="{E2505A97-C61F-4AEC-B7CB-0B33D74D0143}">
      <dsp:nvSpPr>
        <dsp:cNvPr id="0" name=""/>
        <dsp:cNvSpPr/>
      </dsp:nvSpPr>
      <dsp:spPr>
        <a:xfrm>
          <a:off x="51849" y="1661600"/>
          <a:ext cx="1260794" cy="1260794"/>
        </a:xfrm>
        <a:prstGeom prst="ellipse">
          <a:avLst/>
        </a:prstGeom>
        <a:blipFill rotWithShape="1">
          <a:blip xmlns:r="http://schemas.openxmlformats.org/officeDocument/2006/relationships" r:embed="rId4"/>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75186" y="3209978"/>
          <a:ext cx="5317612" cy="126079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RENFORCEMENT DE LA COORDINATION</a:t>
          </a:r>
        </a:p>
        <a:p>
          <a:pPr marL="0" lvl="0" indent="0" algn="l" defTabSz="533400" rtl="0">
            <a:lnSpc>
              <a:spcPct val="90000"/>
            </a:lnSpc>
            <a:spcBef>
              <a:spcPct val="0"/>
            </a:spcBef>
            <a:spcAft>
              <a:spcPct val="35000"/>
            </a:spcAft>
            <a:buNone/>
          </a:pPr>
          <a:r>
            <a:rPr lang="fr" sz="1200" b="0" i="0" u="none" kern="1200" baseline="0" dirty="0">
              <a:solidFill>
                <a:srgbClr val="000000"/>
              </a:solidFill>
              <a:latin typeface="Arial"/>
              <a:ea typeface="+mn-ea"/>
              <a:cs typeface="+mn-cs"/>
              <a:hlinkClick xmlns:r="http://schemas.openxmlformats.org/officeDocument/2006/relationships" r:id="rId5"/>
            </a:rPr>
            <a:t>Le </a:t>
          </a:r>
          <a:r>
            <a:rPr lang="fr" sz="1200" b="1" i="0" u="none" kern="1200" baseline="0" dirty="0">
              <a:solidFill>
                <a:srgbClr val="000000"/>
              </a:solidFill>
              <a:latin typeface="Arial"/>
              <a:ea typeface="+mn-ea"/>
              <a:cs typeface="+mn-cs"/>
              <a:hlinkClick xmlns:r="http://schemas.openxmlformats.org/officeDocument/2006/relationships" r:id="rId5"/>
            </a:rPr>
            <a:t>Botswana</a:t>
          </a:r>
          <a:r>
            <a:rPr lang="fr" sz="1200" b="0" i="0" u="none" kern="1200" baseline="0" dirty="0">
              <a:solidFill>
                <a:srgbClr val="000000"/>
              </a:solidFill>
              <a:latin typeface="Arial"/>
              <a:ea typeface="+mn-ea"/>
              <a:cs typeface="+mn-cs"/>
            </a:rPr>
            <a:t> a nommé des agents de liaison dans tous les districts pour assurer un lien permanent entre l'équipe nationale et les districts de mise en oeuvre.</a:t>
          </a:r>
        </a:p>
      </dsp:txBody>
      <dsp:txXfrm rot="10800000">
        <a:off x="890384" y="3209978"/>
        <a:ext cx="5002414" cy="1260794"/>
      </dsp:txXfrm>
    </dsp:sp>
    <dsp:sp modelId="{2B8815EE-8E16-4B94-9A43-582FDABEA376}">
      <dsp:nvSpPr>
        <dsp:cNvPr id="0" name=""/>
        <dsp:cNvSpPr/>
      </dsp:nvSpPr>
      <dsp:spPr>
        <a:xfrm>
          <a:off x="0" y="3255701"/>
          <a:ext cx="1213438" cy="1154572"/>
        </a:xfrm>
        <a:prstGeom prst="ellipse">
          <a:avLst/>
        </a:prstGeom>
        <a:blipFill rotWithShape="1">
          <a:blip xmlns:r="http://schemas.openxmlformats.org/officeDocument/2006/relationships"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45761" y="239071"/>
          <a:ext cx="5122075" cy="126047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ATTEINDRE LES PERSONNES DIFFICILES À ATTEINDRE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1"/>
            </a:rPr>
            <a:t>La </a:t>
          </a:r>
          <a:r>
            <a:rPr lang="fr" sz="1200" b="1" i="0" u="none" kern="1200" baseline="0" dirty="0">
              <a:solidFill>
                <a:schemeClr val="tx1"/>
              </a:solidFill>
              <a:hlinkClick xmlns:r="http://schemas.openxmlformats.org/officeDocument/2006/relationships" r:id="rId1"/>
            </a:rPr>
            <a:t>Bolivie</a:t>
          </a:r>
          <a:r>
            <a:rPr lang="fr" sz="1200" b="0" i="0" u="none" kern="1200" baseline="0" dirty="0">
              <a:solidFill>
                <a:schemeClr val="tx1"/>
              </a:solidFill>
            </a:rPr>
            <a:t> a pris des mesures spéciales pour programmer la vaccination des populations autochtones, composées de différentes nations ou populations autochtones et rurales, qui vivent dans des zones difficiles d'accès et pour lesquelles des obstacles communicationnels et interculturels ont été identifiés</a:t>
          </a:r>
          <a:r>
            <a:rPr lang="ro-RO" sz="1200" b="0" i="0" u="none" kern="1200" baseline="0" dirty="0">
              <a:solidFill>
                <a:schemeClr val="tx1"/>
              </a:solidFill>
            </a:rPr>
            <a:t>.</a:t>
          </a:r>
          <a:endParaRPr lang="fr" sz="1200" b="0" i="0" u="none" kern="1200" baseline="0" dirty="0">
            <a:solidFill>
              <a:schemeClr val="tx1"/>
            </a:solidFill>
          </a:endParaRPr>
        </a:p>
      </dsp:txBody>
      <dsp:txXfrm rot="10800000">
        <a:off x="960880" y="239071"/>
        <a:ext cx="4806956" cy="1260475"/>
      </dsp:txXfrm>
    </dsp:sp>
    <dsp:sp modelId="{1DE9332B-C20E-4633-995B-D281F5209CC6}">
      <dsp:nvSpPr>
        <dsp:cNvPr id="0" name=""/>
        <dsp:cNvSpPr/>
      </dsp:nvSpPr>
      <dsp:spPr>
        <a:xfrm>
          <a:off x="17932" y="250371"/>
          <a:ext cx="1134982" cy="1143994"/>
        </a:xfrm>
        <a:prstGeom prst="ellipse">
          <a:avLst/>
        </a:prstGeom>
        <a:blipFill rotWithShape="1">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0795" cap="flat" cmpd="sng" algn="ctr">
          <a:solidFill>
            <a:schemeClr val="bg2">
              <a:lumMod val="50000"/>
            </a:schemeClr>
          </a:solidFill>
          <a:prstDash val="solid"/>
        </a:ln>
        <a:effectLst>
          <a:glow rad="63500">
            <a:schemeClr val="bg1">
              <a:alpha val="40000"/>
            </a:schemeClr>
          </a:glow>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645761" y="1744479"/>
          <a:ext cx="5122075" cy="126047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a:solidFill>
                <a:srgbClr val="092C3A">
                  <a:lumMod val="75000"/>
                  <a:lumOff val="25000"/>
                </a:srgbClr>
              </a:solidFill>
              <a:latin typeface="Arial"/>
              <a:ea typeface="+mn-ea"/>
              <a:cs typeface="+mn-cs"/>
            </a:rPr>
            <a:t>PRESTATION INTÉGRÉE</a:t>
          </a:r>
        </a:p>
        <a:p>
          <a:pPr marL="0" lvl="0" algn="l" defTabSz="533400" rtl="0">
            <a:lnSpc>
              <a:spcPct val="90000"/>
            </a:lnSpc>
            <a:spcBef>
              <a:spcPct val="0"/>
            </a:spcBef>
            <a:spcAft>
              <a:spcPct val="35000"/>
            </a:spcAft>
            <a:buNone/>
          </a:pPr>
          <a:r>
            <a:rPr lang="fr" sz="1200" b="0" i="0" u="none" kern="1200" baseline="0">
              <a:solidFill>
                <a:schemeClr val="accent2">
                  <a:lumMod val="50000"/>
                </a:schemeClr>
              </a:solidFill>
              <a:hlinkClick xmlns:r="http://schemas.openxmlformats.org/officeDocument/2006/relationships" r:id="rId4"/>
            </a:rPr>
            <a:t>La </a:t>
          </a:r>
          <a:r>
            <a:rPr lang="fr" sz="1200" b="1" i="0" u="none" kern="1200" baseline="0">
              <a:solidFill>
                <a:schemeClr val="accent2">
                  <a:lumMod val="50000"/>
                </a:schemeClr>
              </a:solidFill>
              <a:hlinkClick xmlns:r="http://schemas.openxmlformats.org/officeDocument/2006/relationships" r:id="rId4"/>
            </a:rPr>
            <a:t>Zambie</a:t>
          </a:r>
          <a:r>
            <a:rPr lang="fr" sz="1200" b="0" i="0" u="none" kern="1200" baseline="0">
              <a:solidFill>
                <a:schemeClr val="tx1"/>
              </a:solidFill>
            </a:rPr>
            <a:t> a intégré le déploiement de la vaccination contre la COVID-19 dans les cliniques de traitement antirétroviral (T-ARV), où les clients sont conseillés et orientés vers une zone dédiée à la vaccination contre la COVID-19 spécialement prévue au sein de la clinique T-ARV.</a:t>
          </a:r>
        </a:p>
      </dsp:txBody>
      <dsp:txXfrm rot="10800000">
        <a:off x="960880" y="1744479"/>
        <a:ext cx="4806956" cy="1260475"/>
      </dsp:txXfrm>
    </dsp:sp>
    <dsp:sp modelId="{E2505A97-C61F-4AEC-B7CB-0B33D74D0143}">
      <dsp:nvSpPr>
        <dsp:cNvPr id="0" name=""/>
        <dsp:cNvSpPr/>
      </dsp:nvSpPr>
      <dsp:spPr>
        <a:xfrm>
          <a:off x="0" y="1732076"/>
          <a:ext cx="1260475" cy="1260475"/>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l="-3000" r="-3000"/>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457222" y="3274919"/>
          <a:ext cx="5280448" cy="1260475"/>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55583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MESURES SPÉCIALES POUR ATTEINDRE LES GROUPES À HAUT RISQUE</a:t>
          </a:r>
        </a:p>
        <a:p>
          <a:pPr marL="0" lvl="0" algn="l" defTabSz="533400" rtl="0">
            <a:lnSpc>
              <a:spcPct val="90000"/>
            </a:lnSpc>
            <a:spcBef>
              <a:spcPct val="0"/>
            </a:spcBef>
            <a:spcAft>
              <a:spcPct val="35000"/>
            </a:spcAft>
            <a:buNone/>
          </a:pPr>
          <a:r>
            <a:rPr lang="fr" sz="1200" b="0" i="0" u="none" kern="1200" baseline="0" dirty="0">
              <a:solidFill>
                <a:schemeClr val="tx1"/>
              </a:solidFill>
              <a:hlinkClick xmlns:r="http://schemas.openxmlformats.org/officeDocument/2006/relationships" r:id="rId6"/>
            </a:rPr>
            <a:t>L'</a:t>
          </a:r>
          <a:r>
            <a:rPr lang="fr" sz="1200" b="1" i="0" u="none" kern="1200" baseline="0" dirty="0">
              <a:solidFill>
                <a:schemeClr val="tx1"/>
              </a:solidFill>
              <a:hlinkClick xmlns:r="http://schemas.openxmlformats.org/officeDocument/2006/relationships" r:id="rId6"/>
            </a:rPr>
            <a:t>Ouganda</a:t>
          </a:r>
          <a:r>
            <a:rPr lang="fr" sz="1200" b="0" i="0" u="none" kern="1200" baseline="0" dirty="0">
              <a:solidFill>
                <a:schemeClr val="tx1"/>
              </a:solidFill>
            </a:rPr>
            <a:t> a déployé des équipes mobiles pour atteindre les personnes âgées et d'autres personnes qui ne sont pas en mesure de se rendre aux postes de vaccination fixes, en particulier en cas de forte demande et de longues files d'attente.</a:t>
          </a:r>
        </a:p>
      </dsp:txBody>
      <dsp:txXfrm rot="10800000">
        <a:off x="772341" y="3274919"/>
        <a:ext cx="4965329" cy="1260475"/>
      </dsp:txXfrm>
    </dsp:sp>
    <dsp:sp modelId="{2B8815EE-8E16-4B94-9A43-582FDABEA376}">
      <dsp:nvSpPr>
        <dsp:cNvPr id="0" name=""/>
        <dsp:cNvSpPr/>
      </dsp:nvSpPr>
      <dsp:spPr>
        <a:xfrm>
          <a:off x="0" y="3238353"/>
          <a:ext cx="1260475" cy="1260475"/>
        </a:xfrm>
        <a:prstGeom prst="ellipse">
          <a:avLst/>
        </a:prstGeom>
        <a:blipFill rotWithShape="1">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1C5DC9-3B94-4233-B75F-2F187107BF74}">
      <dsp:nvSpPr>
        <dsp:cNvPr id="0" name=""/>
        <dsp:cNvSpPr/>
      </dsp:nvSpPr>
      <dsp:spPr>
        <a:xfrm rot="10800000">
          <a:off x="615706" y="64303"/>
          <a:ext cx="4971590" cy="1222319"/>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63313"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FOURGONS MOBILES DE VACCINATION</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L'</a:t>
          </a:r>
          <a:r>
            <a:rPr lang="fr" sz="1200" b="1" i="0" u="none" kern="1200" baseline="0" dirty="0">
              <a:solidFill>
                <a:schemeClr val="accent2">
                  <a:lumMod val="50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Ouganda</a:t>
          </a:r>
          <a:r>
            <a:rPr lang="fr" sz="1200" b="0" i="0" u="none" kern="1200" baseline="0" dirty="0">
              <a:solidFill>
                <a:srgbClr val="000000"/>
              </a:solidFill>
              <a:latin typeface="Arial"/>
              <a:ea typeface="+mn-ea"/>
              <a:cs typeface="+mn-cs"/>
            </a:rPr>
            <a:t> a soutenu l'Autorité de la capitale de Kampala avec 7 fourgons de mobilisation comme points de vaccination. Le modèle du fourgon de mobilisation s'est révélé plus rentable et a atteint 4,7 fois plus de clients qu'une approche typique.</a:t>
          </a:r>
        </a:p>
        <a:p>
          <a:pPr marL="0" lvl="0" indent="0" algn="l" defTabSz="533400" rtl="0">
            <a:lnSpc>
              <a:spcPct val="90000"/>
            </a:lnSpc>
            <a:spcBef>
              <a:spcPct val="0"/>
            </a:spcBef>
            <a:spcAft>
              <a:spcPct val="35000"/>
            </a:spcAft>
            <a:buNone/>
          </a:pPr>
          <a:endParaRPr lang="fr" sz="1200" kern="1200" dirty="0">
            <a:solidFill>
              <a:schemeClr val="tx1"/>
            </a:solidFill>
          </a:endParaRPr>
        </a:p>
      </dsp:txBody>
      <dsp:txXfrm rot="10800000">
        <a:off x="921286" y="64303"/>
        <a:ext cx="4666010" cy="1222319"/>
      </dsp:txXfrm>
    </dsp:sp>
    <dsp:sp modelId="{1DE9332B-C20E-4633-995B-D281F5209CC6}">
      <dsp:nvSpPr>
        <dsp:cNvPr id="0" name=""/>
        <dsp:cNvSpPr/>
      </dsp:nvSpPr>
      <dsp:spPr>
        <a:xfrm>
          <a:off x="151814" y="186579"/>
          <a:ext cx="952225" cy="976001"/>
        </a:xfrm>
        <a:prstGeom prst="ellipse">
          <a:avLst/>
        </a:prstGeom>
        <a:blipFill rotWithShape="1">
          <a:blip xmlns:r="http://schemas.openxmlformats.org/officeDocument/2006/relationships" r:embed="rId2">
            <a:duotone>
              <a:srgbClr val="008DC9">
                <a:shade val="45000"/>
                <a:satMod val="135000"/>
              </a:srgb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EA6993E9-8266-46BC-B04C-904098557E8E}">
      <dsp:nvSpPr>
        <dsp:cNvPr id="0" name=""/>
        <dsp:cNvSpPr/>
      </dsp:nvSpPr>
      <dsp:spPr>
        <a:xfrm rot="10800000">
          <a:off x="584317" y="1536078"/>
          <a:ext cx="4971590" cy="1324264"/>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63313"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CAMPAGNE POUR PROMOUVOIR L’UTILISATION COMPLÈTE DES FLACONS (FINISH-A-VIAL/FAV) </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Le </a:t>
          </a:r>
          <a:r>
            <a:rPr lang="fr" sz="1200" b="1" i="0" u="none" kern="1200" baseline="0" dirty="0">
              <a:solidFill>
                <a:schemeClr val="accent2">
                  <a:lumMod val="50000"/>
                </a:schemeClr>
              </a:solidFill>
              <a:latin typeface="Arial"/>
              <a:ea typeface="+mn-ea"/>
              <a:cs typeface="+mn-cs"/>
              <a:hlinkClick xmlns:r="http://schemas.openxmlformats.org/officeDocument/2006/relationships" r:id="rId4">
                <a:extLst>
                  <a:ext uri="{A12FA001-AC4F-418D-AE19-62706E023703}">
                    <ahyp:hlinkClr xmlns:ahyp="http://schemas.microsoft.com/office/drawing/2018/hyperlinkcolor" val="tx"/>
                  </a:ext>
                </a:extLst>
              </a:hlinkClick>
            </a:rPr>
            <a:t>Malawi</a:t>
          </a:r>
          <a:r>
            <a:rPr lang="fr" sz="1200" b="0" i="0" u="none" kern="1200" baseline="0" dirty="0">
              <a:solidFill>
                <a:srgbClr val="000000"/>
              </a:solidFill>
              <a:latin typeface="Arial"/>
              <a:ea typeface="+mn-ea"/>
              <a:cs typeface="+mn-cs"/>
            </a:rPr>
            <a:t> a organisé une campagne visant à promouvoir l’utilisation complète des flacons/FAV dans deux districts (Mangochi et Blantyre) où les vaccinateurs ont reçu des indemnités de repas/incitations lorsqu’ils vaccinaient plus de 10 personnes par jour, utilisant ainsi un flacon complet de vaccin Astra Zeneca. </a:t>
          </a:r>
          <a:endParaRPr lang="fr" sz="1200" kern="1200" dirty="0">
            <a:solidFill>
              <a:schemeClr val="tx1"/>
            </a:solidFill>
          </a:endParaRPr>
        </a:p>
      </dsp:txBody>
      <dsp:txXfrm rot="10800000">
        <a:off x="915383" y="1536078"/>
        <a:ext cx="4640524" cy="1324264"/>
      </dsp:txXfrm>
    </dsp:sp>
    <dsp:sp modelId="{E2505A97-C61F-4AEC-B7CB-0B33D74D0143}">
      <dsp:nvSpPr>
        <dsp:cNvPr id="0" name=""/>
        <dsp:cNvSpPr/>
      </dsp:nvSpPr>
      <dsp:spPr>
        <a:xfrm>
          <a:off x="207715" y="1674255"/>
          <a:ext cx="1050661" cy="1050661"/>
        </a:xfrm>
        <a:prstGeom prst="ellipse">
          <a:avLst/>
        </a:prstGeom>
        <a:blipFill>
          <a:blip xmlns:r="http://schemas.openxmlformats.org/officeDocument/2006/relationships" r:embed="rId5">
            <a:extLst>
              <a:ext uri="{BEBA8EAE-BF5A-486C-A8C5-ECC9F3942E4B}">
                <a14:imgProps xmlns:a14="http://schemas.microsoft.com/office/drawing/2010/main">
                  <a14:imgLayer r:embed="rId6">
                    <a14:imgEffect>
                      <a14:sharpenSoften amount="25000"/>
                    </a14:imgEffect>
                    <a14:imgEffect>
                      <a14:colorTemperature colorTemp="53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 modelId="{8B7D3A15-85F3-4171-96D0-9BED0914AB08}">
      <dsp:nvSpPr>
        <dsp:cNvPr id="0" name=""/>
        <dsp:cNvSpPr/>
      </dsp:nvSpPr>
      <dsp:spPr>
        <a:xfrm rot="10800000">
          <a:off x="583494" y="3122312"/>
          <a:ext cx="4971590" cy="1357402"/>
        </a:xfrm>
        <a:prstGeom prst="homePlate">
          <a:avLst/>
        </a:prstGeom>
        <a:solidFill>
          <a:schemeClr val="accent2">
            <a:tint val="65000"/>
          </a:schemeClr>
        </a:soli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463313"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PROGRAMME EXPRESS DE VACCINATION CONTRE LA COVID-19</a:t>
          </a:r>
        </a:p>
        <a:p>
          <a:pPr marL="0" lvl="0" indent="0" algn="l" defTabSz="533400" rtl="0">
            <a:lnSpc>
              <a:spcPct val="90000"/>
            </a:lnSpc>
            <a:spcBef>
              <a:spcPct val="0"/>
            </a:spcBef>
            <a:spcAft>
              <a:spcPct val="35000"/>
            </a:spcAft>
            <a:buNone/>
          </a:pPr>
          <a:r>
            <a:rPr lang="fr" sz="1200" b="0" i="0" u="none" kern="1200" baseline="0" dirty="0">
              <a:solidFill>
                <a:schemeClr val="accent2">
                  <a:lumMod val="50000"/>
                </a:schemeClr>
              </a:solidFill>
              <a:latin typeface="Arial"/>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Le </a:t>
          </a:r>
          <a:r>
            <a:rPr lang="fr" sz="1200" b="1" i="0" u="none" kern="1200" baseline="0" dirty="0">
              <a:solidFill>
                <a:schemeClr val="accent2">
                  <a:lumMod val="50000"/>
                </a:schemeClr>
              </a:solidFill>
              <a:latin typeface="Arial"/>
              <a:ea typeface="+mn-ea"/>
              <a:cs typeface="+mn-cs"/>
              <a:hlinkClick xmlns:r="http://schemas.openxmlformats.org/officeDocument/2006/relationships" r:id="rId7">
                <a:extLst>
                  <a:ext uri="{A12FA001-AC4F-418D-AE19-62706E023703}">
                    <ahyp:hlinkClr xmlns:ahyp="http://schemas.microsoft.com/office/drawing/2018/hyperlinkcolor" val="tx"/>
                  </a:ext>
                </a:extLst>
              </a:hlinkClick>
            </a:rPr>
            <a:t>Malawi</a:t>
          </a:r>
          <a:r>
            <a:rPr lang="fr" sz="1200" b="0" i="0" u="none" kern="1200" baseline="0" dirty="0">
              <a:solidFill>
                <a:schemeClr val="accent2">
                  <a:lumMod val="50000"/>
                </a:schemeClr>
              </a:solidFill>
              <a:latin typeface="Arial"/>
              <a:ea typeface="+mn-ea"/>
              <a:cs typeface="+mn-cs"/>
            </a:rPr>
            <a:t> </a:t>
          </a:r>
          <a:r>
            <a:rPr lang="fr" sz="1200" b="0" i="0" u="none" kern="1200" baseline="0" dirty="0">
              <a:solidFill>
                <a:srgbClr val="000000"/>
              </a:solidFill>
              <a:latin typeface="Arial"/>
              <a:ea typeface="+mn-ea"/>
              <a:cs typeface="+mn-cs"/>
            </a:rPr>
            <a:t>a lancé le programme express de vaccination contre la COVID avec le soutien de l’UNICEF. Une équipe de vaccination express a été déployée dans chaque district. Après avoir atteint le site éloigné/rural, ils ont mené des activités de sensibilisation de la communauté pour inciter la communauté à se rendre au site de vaccination. </a:t>
          </a:r>
          <a:endParaRPr lang="fr" sz="1200" b="0" kern="1200" dirty="0">
            <a:solidFill>
              <a:srgbClr val="000000"/>
            </a:solidFill>
            <a:latin typeface="Arial"/>
            <a:ea typeface="+mn-ea"/>
            <a:cs typeface="+mn-cs"/>
          </a:endParaRPr>
        </a:p>
      </dsp:txBody>
      <dsp:txXfrm rot="10800000">
        <a:off x="922844" y="3122312"/>
        <a:ext cx="4632240" cy="1357402"/>
      </dsp:txXfrm>
    </dsp:sp>
    <dsp:sp modelId="{2B8815EE-8E16-4B94-9A43-582FDABEA376}">
      <dsp:nvSpPr>
        <dsp:cNvPr id="0" name=""/>
        <dsp:cNvSpPr/>
      </dsp:nvSpPr>
      <dsp:spPr>
        <a:xfrm>
          <a:off x="0" y="3275682"/>
          <a:ext cx="1050661" cy="1050661"/>
        </a:xfrm>
        <a:prstGeom prst="ellipse">
          <a:avLst/>
        </a:prstGeom>
        <a:blipFill>
          <a:blip xmlns:r="http://schemas.openxmlformats.org/officeDocument/2006/relationships"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a:ln w="10795" cap="flat" cmpd="sng" algn="ctr">
          <a:solidFill>
            <a:srgbClr val="7F7F7F"/>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4BC41E-EAC0-4D88-BA59-21A53C68F870}"/>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B5C4BB-B13C-4942-8E14-023ED14A3DB8}"/>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3151224D-7682-4115-ACE9-606D69EE1FE1}" type="datetime3">
              <a:rPr lang="en-US" smtClean="0"/>
              <a:t>15 November 2022</a:t>
            </a:fld>
            <a:endParaRPr lang="en-US"/>
          </a:p>
        </p:txBody>
      </p:sp>
      <p:sp>
        <p:nvSpPr>
          <p:cNvPr id="4" name="Footer Placeholder 3">
            <a:extLst>
              <a:ext uri="{FF2B5EF4-FFF2-40B4-BE49-F238E27FC236}">
                <a16:creationId xmlns:a16="http://schemas.microsoft.com/office/drawing/2014/main" id="{78221145-1027-4A39-B15A-DD84A26C2039}"/>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A147719-50F5-4089-8123-86F5AF9C8847}"/>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D2610F73-99D1-48E7-A408-B5EB5C8393F8}" type="slidenum">
              <a:rPr lang="en-US" smtClean="0"/>
              <a:t>‹#›</a:t>
            </a:fld>
            <a:endParaRPr lang="en-US"/>
          </a:p>
        </p:txBody>
      </p:sp>
    </p:spTree>
    <p:extLst>
      <p:ext uri="{BB962C8B-B14F-4D97-AF65-F5344CB8AC3E}">
        <p14:creationId xmlns:p14="http://schemas.microsoft.com/office/powerpoint/2010/main" val="24731965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14400" tIns="47114" rIns="94229" bIns="47114" rtlCol="0"/>
          <a:lstStyle>
            <a:lvl1pPr algn="l">
              <a:defRPr sz="900">
                <a:latin typeface="+mn-lt"/>
                <a:cs typeface="Arial" panose="020B06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14400" bIns="47114" rtlCol="0"/>
          <a:lstStyle>
            <a:lvl1pPr algn="r">
              <a:defRPr sz="900">
                <a:latin typeface="+mn-lt"/>
                <a:cs typeface="Arial" panose="020B0604020202020204" pitchFamily="34" charset="0"/>
              </a:defRPr>
            </a:lvl1pPr>
          </a:lstStyle>
          <a:p>
            <a:fld id="{A20B7886-627E-4E93-99DE-BDAAAC0E8236}" type="datetime3">
              <a:rPr lang="en-US" smtClean="0"/>
              <a:t>15 November 2022</a:t>
            </a:fld>
            <a:endParaRPr lang="en-US"/>
          </a:p>
        </p:txBody>
      </p:sp>
      <p:sp>
        <p:nvSpPr>
          <p:cNvPr id="4" name="Slide Image Placeholder 3"/>
          <p:cNvSpPr>
            <a:spLocks noGrp="1" noRot="1" noChangeAspect="1"/>
          </p:cNvSpPr>
          <p:nvPr>
            <p:ph type="sldImg" idx="2"/>
          </p:nvPr>
        </p:nvSpPr>
        <p:spPr>
          <a:xfrm>
            <a:off x="735012" y="563563"/>
            <a:ext cx="5632450" cy="3168650"/>
          </a:xfrm>
          <a:prstGeom prst="rect">
            <a:avLst/>
          </a:prstGeom>
          <a:noFill/>
          <a:ln w="6350">
            <a:solidFill>
              <a:prstClr val="black"/>
            </a:solidFill>
          </a:ln>
        </p:spPr>
        <p:txBody>
          <a:bodyPr vert="horz" lIns="94229" tIns="47114" rIns="94229" bIns="47114" rtlCol="0" anchor="ctr"/>
          <a:lstStyle/>
          <a:p>
            <a:endParaRPr lang="en-US"/>
          </a:p>
        </p:txBody>
      </p:sp>
      <p:sp>
        <p:nvSpPr>
          <p:cNvPr id="6" name="Footer Placeholder 5"/>
          <p:cNvSpPr>
            <a:spLocks noGrp="1"/>
          </p:cNvSpPr>
          <p:nvPr>
            <p:ph type="ftr" sz="quarter" idx="4"/>
          </p:nvPr>
        </p:nvSpPr>
        <p:spPr>
          <a:xfrm>
            <a:off x="0" y="8917422"/>
            <a:ext cx="3077739" cy="471053"/>
          </a:xfrm>
          <a:prstGeom prst="rect">
            <a:avLst/>
          </a:prstGeom>
        </p:spPr>
        <p:txBody>
          <a:bodyPr vert="horz" lIns="914400" tIns="47114" rIns="94229" bIns="47114" rtlCol="0" anchor="b"/>
          <a:lstStyle>
            <a:lvl1pPr algn="l">
              <a:defRPr sz="900">
                <a:latin typeface="+mn-lt"/>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14400" bIns="47114" rtlCol="0" anchor="b"/>
          <a:lstStyle>
            <a:lvl1pPr algn="r">
              <a:defRPr sz="900">
                <a:latin typeface="+mn-lt"/>
                <a:cs typeface="Arial" panose="020B0604020202020204" pitchFamily="34" charset="0"/>
              </a:defRPr>
            </a:lvl1pPr>
          </a:lstStyle>
          <a:p>
            <a:fld id="{CF5EBCF4-26FC-4F76-8DA1-52FDDC328D44}" type="slidenum">
              <a:rPr lang="en-US" smtClean="0"/>
              <a:pPr/>
              <a:t>‹#›</a:t>
            </a:fld>
            <a:endParaRPr lang="en-US"/>
          </a:p>
        </p:txBody>
      </p:sp>
      <p:sp>
        <p:nvSpPr>
          <p:cNvPr id="5" name="Notes Placeholder 4">
            <a:extLst>
              <a:ext uri="{FF2B5EF4-FFF2-40B4-BE49-F238E27FC236}">
                <a16:creationId xmlns:a16="http://schemas.microsoft.com/office/drawing/2014/main" id="{22FEA09E-B533-4D4E-953A-87FE390760BA}"/>
              </a:ext>
            </a:extLst>
          </p:cNvPr>
          <p:cNvSpPr>
            <a:spLocks noGrp="1"/>
          </p:cNvSpPr>
          <p:nvPr>
            <p:ph type="body" sz="quarter" idx="3"/>
          </p:nvPr>
        </p:nvSpPr>
        <p:spPr>
          <a:xfrm>
            <a:off x="735012" y="4518025"/>
            <a:ext cx="5632450" cy="100027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0066646"/>
      </p:ext>
    </p:extLst>
  </p:cSld>
  <p:clrMap bg1="lt1" tx1="dk1" bg2="lt2" tx2="dk2" accent1="accent1" accent2="accent2" accent3="accent3" accent4="accent4" accent5="accent5" accent6="accent6" hlink="hlink" folHlink="folHlink"/>
  <p:hf hdr="0" ftr="0"/>
  <p:notesStyle>
    <a:lvl1pPr marL="0" algn="l" defTabSz="914400" rtl="0" eaLnBrk="1" latinLnBrk="0" hangingPunct="1">
      <a:lnSpc>
        <a:spcPct val="100000"/>
      </a:lnSpc>
      <a:spcBef>
        <a:spcPts val="300"/>
      </a:spcBef>
      <a:spcAft>
        <a:spcPts val="300"/>
      </a:spcAft>
      <a:defRPr lang="en-US" sz="1100" kern="1200">
        <a:solidFill>
          <a:schemeClr val="tx1"/>
        </a:solidFill>
        <a:latin typeface="+mn-lt"/>
        <a:ea typeface="+mn-ea"/>
        <a:cs typeface="Arial" panose="020B0604020202020204" pitchFamily="34" charset="0"/>
      </a:defRPr>
    </a:lvl1pPr>
    <a:lvl2pPr marL="144000" indent="-144000" algn="l" defTabSz="914400" rtl="0" eaLnBrk="1" latinLnBrk="0" hangingPunct="1">
      <a:spcAft>
        <a:spcPts val="300"/>
      </a:spcAft>
      <a:buSzPct val="110000"/>
      <a:buFont typeface="Wingdings" panose="05000000000000000000" pitchFamily="2" charset="2"/>
      <a:buChar char=""/>
      <a:defRPr lang="en-US" sz="1100" kern="1200">
        <a:solidFill>
          <a:schemeClr val="tx1"/>
        </a:solidFill>
        <a:latin typeface="+mn-lt"/>
        <a:ea typeface="+mn-ea"/>
        <a:cs typeface="+mn-cs"/>
      </a:defRPr>
    </a:lvl2pPr>
    <a:lvl3pPr marL="288000" indent="-144000" algn="l" defTabSz="914400" rtl="0" eaLnBrk="1" latinLnBrk="0" hangingPunct="1">
      <a:spcAft>
        <a:spcPts val="300"/>
      </a:spcAft>
      <a:buSzPct val="110000"/>
      <a:buFont typeface="Arial" panose="020B0604020202020204" pitchFamily="34" charset="0"/>
      <a:buChar char="‒"/>
      <a:defRPr lang="en-US" sz="1100" kern="1200">
        <a:solidFill>
          <a:schemeClr val="tx1"/>
        </a:solidFill>
        <a:latin typeface="+mn-lt"/>
        <a:ea typeface="+mn-ea"/>
        <a:cs typeface="+mn-cs"/>
      </a:defRPr>
    </a:lvl3pPr>
    <a:lvl4pPr marL="432000" indent="-144000" algn="l" defTabSz="914400" rtl="0" eaLnBrk="1" latinLnBrk="0" hangingPunct="1">
      <a:spcAft>
        <a:spcPts val="300"/>
      </a:spcAft>
      <a:buSzPct val="100000"/>
      <a:buFont typeface="Arial" panose="020B0604020202020204" pitchFamily="34" charset="0"/>
      <a:buChar char="•"/>
      <a:defRPr lang="en-US" sz="1100" kern="1200">
        <a:solidFill>
          <a:schemeClr val="tx1"/>
        </a:solidFill>
        <a:latin typeface="+mn-lt"/>
        <a:ea typeface="+mn-ea"/>
        <a:cs typeface="+mn-cs"/>
      </a:defRPr>
    </a:lvl4pPr>
    <a:lvl5pPr marL="576000" indent="-144000" algn="l" defTabSz="914400" rtl="0" eaLnBrk="1" latinLnBrk="0" hangingPunct="1">
      <a:spcAft>
        <a:spcPts val="300"/>
      </a:spcAft>
      <a:buFont typeface="Arial" panose="020B0604020202020204" pitchFamily="34" charset="0"/>
      <a:buChar char="̶"/>
      <a:defRPr lang="en-US"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A20B7886-627E-4E93-99DE-BDAAAC0E8236}"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1</a:t>
            </a:fld>
            <a:endParaRPr lang="fr"/>
          </a:p>
        </p:txBody>
      </p:sp>
    </p:spTree>
    <p:extLst>
      <p:ext uri="{BB962C8B-B14F-4D97-AF65-F5344CB8AC3E}">
        <p14:creationId xmlns:p14="http://schemas.microsoft.com/office/powerpoint/2010/main" val="103758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F5FF84D5-B6CE-4F58-9DFD-7A9A10E4E200}"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54</a:t>
            </a:fld>
            <a:endParaRPr lang="fr"/>
          </a:p>
        </p:txBody>
      </p:sp>
    </p:spTree>
    <p:extLst>
      <p:ext uri="{BB962C8B-B14F-4D97-AF65-F5344CB8AC3E}">
        <p14:creationId xmlns:p14="http://schemas.microsoft.com/office/powerpoint/2010/main" val="71620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3606D250-67B5-45CC-AC5F-A1D5CB0BEE1E}"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59</a:t>
            </a:fld>
            <a:endParaRPr lang="fr"/>
          </a:p>
        </p:txBody>
      </p:sp>
    </p:spTree>
    <p:extLst>
      <p:ext uri="{BB962C8B-B14F-4D97-AF65-F5344CB8AC3E}">
        <p14:creationId xmlns:p14="http://schemas.microsoft.com/office/powerpoint/2010/main" val="289885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C9FDCA0B-A59F-4C08-A173-08EDF4700690}"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12</a:t>
            </a:fld>
            <a:endParaRPr lang="fr"/>
          </a:p>
        </p:txBody>
      </p:sp>
    </p:spTree>
    <p:extLst>
      <p:ext uri="{BB962C8B-B14F-4D97-AF65-F5344CB8AC3E}">
        <p14:creationId xmlns:p14="http://schemas.microsoft.com/office/powerpoint/2010/main" val="791448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5DEECA9D-61EB-4D0D-A4AC-BB152C50D903}"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14</a:t>
            </a:fld>
            <a:endParaRPr lang="fr"/>
          </a:p>
        </p:txBody>
      </p:sp>
    </p:spTree>
    <p:extLst>
      <p:ext uri="{BB962C8B-B14F-4D97-AF65-F5344CB8AC3E}">
        <p14:creationId xmlns:p14="http://schemas.microsoft.com/office/powerpoint/2010/main" val="101846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DEDC02BB-2744-46FD-B9DF-4901ADB4FD68}"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17</a:t>
            </a:fld>
            <a:endParaRPr lang="fr"/>
          </a:p>
        </p:txBody>
      </p:sp>
    </p:spTree>
    <p:extLst>
      <p:ext uri="{BB962C8B-B14F-4D97-AF65-F5344CB8AC3E}">
        <p14:creationId xmlns:p14="http://schemas.microsoft.com/office/powerpoint/2010/main" val="1909127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D022EA71-69DF-4292-9F0C-00CF38B2229E}"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26</a:t>
            </a:fld>
            <a:endParaRPr lang="fr"/>
          </a:p>
        </p:txBody>
      </p:sp>
    </p:spTree>
    <p:extLst>
      <p:ext uri="{BB962C8B-B14F-4D97-AF65-F5344CB8AC3E}">
        <p14:creationId xmlns:p14="http://schemas.microsoft.com/office/powerpoint/2010/main" val="665344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7104B217-8C90-4E99-BCBC-0DF0E4E4EF28}"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34</a:t>
            </a:fld>
            <a:endParaRPr lang="fr"/>
          </a:p>
        </p:txBody>
      </p:sp>
    </p:spTree>
    <p:extLst>
      <p:ext uri="{BB962C8B-B14F-4D97-AF65-F5344CB8AC3E}">
        <p14:creationId xmlns:p14="http://schemas.microsoft.com/office/powerpoint/2010/main" val="250417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DD5FD7DF-1A31-49BB-8C6E-17357CB99EF9}"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44</a:t>
            </a:fld>
            <a:endParaRPr lang="fr"/>
          </a:p>
        </p:txBody>
      </p:sp>
    </p:spTree>
    <p:extLst>
      <p:ext uri="{BB962C8B-B14F-4D97-AF65-F5344CB8AC3E}">
        <p14:creationId xmlns:p14="http://schemas.microsoft.com/office/powerpoint/2010/main" val="3065731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fr"/>
          </a:p>
        </p:txBody>
      </p:sp>
      <p:sp>
        <p:nvSpPr>
          <p:cNvPr id="4" name="Date Placeholder 3"/>
          <p:cNvSpPr>
            <a:spLocks noGrp="1"/>
          </p:cNvSpPr>
          <p:nvPr>
            <p:ph type="dt" idx="1"/>
          </p:nvPr>
        </p:nvSpPr>
        <p:spPr/>
        <p:txBody>
          <a:bodyPr/>
          <a:lstStyle/>
          <a:p>
            <a:pPr algn="l" rtl="0"/>
            <a:fld id="{798BAB50-3726-462D-B565-E55556C97D08}" type="datetime3">
              <a:rPr lang="en-US"/>
              <a:t>15 November 2022</a:t>
            </a:fld>
            <a:endParaRPr lang="fr"/>
          </a:p>
        </p:txBody>
      </p:sp>
      <p:sp>
        <p:nvSpPr>
          <p:cNvPr id="5" name="Slide Number Placeholder 4"/>
          <p:cNvSpPr>
            <a:spLocks noGrp="1"/>
          </p:cNvSpPr>
          <p:nvPr>
            <p:ph type="sldNum" sz="quarter" idx="5"/>
          </p:nvPr>
        </p:nvSpPr>
        <p:spPr/>
        <p:txBody>
          <a:bodyPr/>
          <a:lstStyle/>
          <a:p>
            <a:pPr algn="l" rtl="0"/>
            <a:fld id="{CF5EBCF4-26FC-4F76-8DA1-52FDDC328D44}" type="slidenum">
              <a:rPr/>
              <a:pPr/>
              <a:t>50</a:t>
            </a:fld>
            <a:endParaRPr lang="fr"/>
          </a:p>
        </p:txBody>
      </p:sp>
    </p:spTree>
    <p:extLst>
      <p:ext uri="{BB962C8B-B14F-4D97-AF65-F5344CB8AC3E}">
        <p14:creationId xmlns:p14="http://schemas.microsoft.com/office/powerpoint/2010/main" val="420608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A20B7886-627E-4E93-99DE-BDAAAC0E8236}" type="datetime3">
              <a:rPr lang="en-US" smtClean="0"/>
              <a:t>15 November 2022</a:t>
            </a:fld>
            <a:endParaRPr lang="en-US"/>
          </a:p>
        </p:txBody>
      </p:sp>
      <p:sp>
        <p:nvSpPr>
          <p:cNvPr id="5" name="Slide Number Placeholder 4"/>
          <p:cNvSpPr>
            <a:spLocks noGrp="1"/>
          </p:cNvSpPr>
          <p:nvPr>
            <p:ph type="sldNum" sz="quarter" idx="5"/>
          </p:nvPr>
        </p:nvSpPr>
        <p:spPr/>
        <p:txBody>
          <a:bodyPr/>
          <a:lstStyle/>
          <a:p>
            <a:fld id="{CF5EBCF4-26FC-4F76-8DA1-52FDDC328D44}" type="slidenum">
              <a:rPr lang="en-US" smtClean="0"/>
              <a:pPr/>
              <a:t>51</a:t>
            </a:fld>
            <a:endParaRPr lang="en-US"/>
          </a:p>
        </p:txBody>
      </p:sp>
    </p:spTree>
    <p:extLst>
      <p:ext uri="{BB962C8B-B14F-4D97-AF65-F5344CB8AC3E}">
        <p14:creationId xmlns:p14="http://schemas.microsoft.com/office/powerpoint/2010/main" val="239643861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vml"/><Relationship Id="rId6" Type="http://schemas.openxmlformats.org/officeDocument/2006/relationships/tags" Target="../tags/tag28.xml"/><Relationship Id="rId5" Type="http://schemas.openxmlformats.org/officeDocument/2006/relationships/tags" Target="../tags/tag27.xml"/><Relationship Id="rId10" Type="http://schemas.openxmlformats.org/officeDocument/2006/relationships/image" Target="../media/image3.png"/><Relationship Id="rId4" Type="http://schemas.openxmlformats.org/officeDocument/2006/relationships/tags" Target="../tags/tag26.xml"/><Relationship Id="rId9"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1.emf"/><Relationship Id="rId2" Type="http://schemas.openxmlformats.org/officeDocument/2006/relationships/tags" Target="../tags/tag90.xml"/><Relationship Id="rId1" Type="http://schemas.openxmlformats.org/officeDocument/2006/relationships/vmlDrawing" Target="../drawings/vmlDrawing11.vml"/><Relationship Id="rId6" Type="http://schemas.openxmlformats.org/officeDocument/2006/relationships/tags" Target="../tags/tag94.xml"/><Relationship Id="rId11" Type="http://schemas.openxmlformats.org/officeDocument/2006/relationships/oleObject" Target="../embeddings/oleObject11.bin"/><Relationship Id="rId5" Type="http://schemas.openxmlformats.org/officeDocument/2006/relationships/tags" Target="../tags/tag93.xml"/><Relationship Id="rId10" Type="http://schemas.openxmlformats.org/officeDocument/2006/relationships/slideMaster" Target="../slideMasters/slideMaster1.xml"/><Relationship Id="rId4" Type="http://schemas.openxmlformats.org/officeDocument/2006/relationships/tags" Target="../tags/tag92.xml"/><Relationship Id="rId9" Type="http://schemas.openxmlformats.org/officeDocument/2006/relationships/tags" Target="../tags/tag97.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104.xml"/><Relationship Id="rId3" Type="http://schemas.openxmlformats.org/officeDocument/2006/relationships/tags" Target="../tags/tag99.xml"/><Relationship Id="rId7" Type="http://schemas.openxmlformats.org/officeDocument/2006/relationships/tags" Target="../tags/tag103.xml"/><Relationship Id="rId12" Type="http://schemas.openxmlformats.org/officeDocument/2006/relationships/image" Target="../media/image1.emf"/><Relationship Id="rId2" Type="http://schemas.openxmlformats.org/officeDocument/2006/relationships/tags" Target="../tags/tag98.xml"/><Relationship Id="rId1" Type="http://schemas.openxmlformats.org/officeDocument/2006/relationships/vmlDrawing" Target="../drawings/vmlDrawing12.vml"/><Relationship Id="rId6" Type="http://schemas.openxmlformats.org/officeDocument/2006/relationships/tags" Target="../tags/tag102.xml"/><Relationship Id="rId11" Type="http://schemas.openxmlformats.org/officeDocument/2006/relationships/oleObject" Target="../embeddings/oleObject12.bin"/><Relationship Id="rId5" Type="http://schemas.openxmlformats.org/officeDocument/2006/relationships/tags" Target="../tags/tag101.xml"/><Relationship Id="rId10" Type="http://schemas.openxmlformats.org/officeDocument/2006/relationships/slideMaster" Target="../slideMasters/slideMaster1.xml"/><Relationship Id="rId4" Type="http://schemas.openxmlformats.org/officeDocument/2006/relationships/tags" Target="../tags/tag100.xml"/><Relationship Id="rId9" Type="http://schemas.openxmlformats.org/officeDocument/2006/relationships/tags" Target="../tags/tag105.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image" Target="../media/image1.emf"/><Relationship Id="rId2" Type="http://schemas.openxmlformats.org/officeDocument/2006/relationships/tags" Target="../tags/tag106.xml"/><Relationship Id="rId1" Type="http://schemas.openxmlformats.org/officeDocument/2006/relationships/vmlDrawing" Target="../drawings/vmlDrawing13.vml"/><Relationship Id="rId6" Type="http://schemas.openxmlformats.org/officeDocument/2006/relationships/tags" Target="../tags/tag110.xml"/><Relationship Id="rId11" Type="http://schemas.openxmlformats.org/officeDocument/2006/relationships/oleObject" Target="../embeddings/oleObject13.bin"/><Relationship Id="rId5" Type="http://schemas.openxmlformats.org/officeDocument/2006/relationships/tags" Target="../tags/tag109.xml"/><Relationship Id="rId10" Type="http://schemas.openxmlformats.org/officeDocument/2006/relationships/slideMaster" Target="../slideMasters/slideMaster1.xml"/><Relationship Id="rId4" Type="http://schemas.openxmlformats.org/officeDocument/2006/relationships/tags" Target="../tags/tag108.xml"/><Relationship Id="rId9" Type="http://schemas.openxmlformats.org/officeDocument/2006/relationships/tags" Target="../tags/tag113.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20.xml"/><Relationship Id="rId3" Type="http://schemas.openxmlformats.org/officeDocument/2006/relationships/tags" Target="../tags/tag115.xml"/><Relationship Id="rId7" Type="http://schemas.openxmlformats.org/officeDocument/2006/relationships/tags" Target="../tags/tag119.xml"/><Relationship Id="rId12" Type="http://schemas.openxmlformats.org/officeDocument/2006/relationships/image" Target="../media/image6.emf"/><Relationship Id="rId2" Type="http://schemas.openxmlformats.org/officeDocument/2006/relationships/tags" Target="../tags/tag114.xml"/><Relationship Id="rId1" Type="http://schemas.openxmlformats.org/officeDocument/2006/relationships/vmlDrawing" Target="../drawings/vmlDrawing14.vml"/><Relationship Id="rId6" Type="http://schemas.openxmlformats.org/officeDocument/2006/relationships/tags" Target="../tags/tag118.xml"/><Relationship Id="rId11" Type="http://schemas.openxmlformats.org/officeDocument/2006/relationships/oleObject" Target="../embeddings/oleObject14.bin"/><Relationship Id="rId5" Type="http://schemas.openxmlformats.org/officeDocument/2006/relationships/tags" Target="../tags/tag117.xml"/><Relationship Id="rId10" Type="http://schemas.openxmlformats.org/officeDocument/2006/relationships/slideMaster" Target="../slideMasters/slideMaster1.xml"/><Relationship Id="rId4" Type="http://schemas.openxmlformats.org/officeDocument/2006/relationships/tags" Target="../tags/tag116.xml"/><Relationship Id="rId9" Type="http://schemas.openxmlformats.org/officeDocument/2006/relationships/tags" Target="../tags/tag121.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28.xm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image" Target="../media/image1.emf"/><Relationship Id="rId2" Type="http://schemas.openxmlformats.org/officeDocument/2006/relationships/tags" Target="../tags/tag122.xml"/><Relationship Id="rId1" Type="http://schemas.openxmlformats.org/officeDocument/2006/relationships/vmlDrawing" Target="../drawings/vmlDrawing15.vml"/><Relationship Id="rId6" Type="http://schemas.openxmlformats.org/officeDocument/2006/relationships/tags" Target="../tags/tag126.xml"/><Relationship Id="rId11" Type="http://schemas.openxmlformats.org/officeDocument/2006/relationships/oleObject" Target="../embeddings/oleObject15.bin"/><Relationship Id="rId5" Type="http://schemas.openxmlformats.org/officeDocument/2006/relationships/tags" Target="../tags/tag125.xml"/><Relationship Id="rId10" Type="http://schemas.openxmlformats.org/officeDocument/2006/relationships/slideMaster" Target="../slideMasters/slideMaster1.xml"/><Relationship Id="rId4" Type="http://schemas.openxmlformats.org/officeDocument/2006/relationships/tags" Target="../tags/tag124.xml"/><Relationship Id="rId9" Type="http://schemas.openxmlformats.org/officeDocument/2006/relationships/tags" Target="../tags/tag129.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36.xml"/><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1.emf"/><Relationship Id="rId2" Type="http://schemas.openxmlformats.org/officeDocument/2006/relationships/tags" Target="../tags/tag130.xml"/><Relationship Id="rId1" Type="http://schemas.openxmlformats.org/officeDocument/2006/relationships/vmlDrawing" Target="../drawings/vmlDrawing16.vml"/><Relationship Id="rId6" Type="http://schemas.openxmlformats.org/officeDocument/2006/relationships/tags" Target="../tags/tag134.xml"/><Relationship Id="rId11" Type="http://schemas.openxmlformats.org/officeDocument/2006/relationships/oleObject" Target="../embeddings/oleObject16.bin"/><Relationship Id="rId5" Type="http://schemas.openxmlformats.org/officeDocument/2006/relationships/tags" Target="../tags/tag133.xml"/><Relationship Id="rId10" Type="http://schemas.openxmlformats.org/officeDocument/2006/relationships/slideMaster" Target="../slideMasters/slideMaster1.xml"/><Relationship Id="rId4" Type="http://schemas.openxmlformats.org/officeDocument/2006/relationships/tags" Target="../tags/tag132.xml"/><Relationship Id="rId9" Type="http://schemas.openxmlformats.org/officeDocument/2006/relationships/tags" Target="../tags/tag137.xml"/></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tags" Target="../tags/tag139.xml"/><Relationship Id="rId7" Type="http://schemas.openxmlformats.org/officeDocument/2006/relationships/slideMaster" Target="../slideMasters/slideMaster1.xml"/><Relationship Id="rId2" Type="http://schemas.openxmlformats.org/officeDocument/2006/relationships/tags" Target="../tags/tag138.xml"/><Relationship Id="rId1" Type="http://schemas.openxmlformats.org/officeDocument/2006/relationships/vmlDrawing" Target="../drawings/vmlDrawing17.v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49.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image" Target="../media/image1.emf"/><Relationship Id="rId2" Type="http://schemas.openxmlformats.org/officeDocument/2006/relationships/tags" Target="../tags/tag143.xml"/><Relationship Id="rId1" Type="http://schemas.openxmlformats.org/officeDocument/2006/relationships/vmlDrawing" Target="../drawings/vmlDrawing18.vml"/><Relationship Id="rId6" Type="http://schemas.openxmlformats.org/officeDocument/2006/relationships/tags" Target="../tags/tag147.xml"/><Relationship Id="rId11" Type="http://schemas.openxmlformats.org/officeDocument/2006/relationships/oleObject" Target="../embeddings/oleObject18.bin"/><Relationship Id="rId5" Type="http://schemas.openxmlformats.org/officeDocument/2006/relationships/tags" Target="../tags/tag146.xml"/><Relationship Id="rId10" Type="http://schemas.openxmlformats.org/officeDocument/2006/relationships/slideMaster" Target="../slideMasters/slideMaster1.xml"/><Relationship Id="rId4" Type="http://schemas.openxmlformats.org/officeDocument/2006/relationships/tags" Target="../tags/tag145.xml"/><Relationship Id="rId9" Type="http://schemas.openxmlformats.org/officeDocument/2006/relationships/tags" Target="../tags/tag150.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12" Type="http://schemas.openxmlformats.org/officeDocument/2006/relationships/image" Target="../media/image1.emf"/><Relationship Id="rId2" Type="http://schemas.openxmlformats.org/officeDocument/2006/relationships/tags" Target="../tags/tag151.xml"/><Relationship Id="rId1" Type="http://schemas.openxmlformats.org/officeDocument/2006/relationships/vmlDrawing" Target="../drawings/vmlDrawing19.vml"/><Relationship Id="rId6" Type="http://schemas.openxmlformats.org/officeDocument/2006/relationships/tags" Target="../tags/tag155.xml"/><Relationship Id="rId11" Type="http://schemas.openxmlformats.org/officeDocument/2006/relationships/oleObject" Target="../embeddings/oleObject19.bin"/><Relationship Id="rId5" Type="http://schemas.openxmlformats.org/officeDocument/2006/relationships/tags" Target="../tags/tag154.xml"/><Relationship Id="rId10" Type="http://schemas.openxmlformats.org/officeDocument/2006/relationships/slideMaster" Target="../slideMasters/slideMaster1.xml"/><Relationship Id="rId4" Type="http://schemas.openxmlformats.org/officeDocument/2006/relationships/tags" Target="../tags/tag153.xml"/><Relationship Id="rId9" Type="http://schemas.openxmlformats.org/officeDocument/2006/relationships/tags" Target="../tags/tag158.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165.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1.emf"/><Relationship Id="rId2" Type="http://schemas.openxmlformats.org/officeDocument/2006/relationships/tags" Target="../tags/tag159.xml"/><Relationship Id="rId1" Type="http://schemas.openxmlformats.org/officeDocument/2006/relationships/vmlDrawing" Target="../drawings/vmlDrawing20.vml"/><Relationship Id="rId6" Type="http://schemas.openxmlformats.org/officeDocument/2006/relationships/tags" Target="../tags/tag163.xml"/><Relationship Id="rId11" Type="http://schemas.openxmlformats.org/officeDocument/2006/relationships/oleObject" Target="../embeddings/oleObject20.bin"/><Relationship Id="rId5" Type="http://schemas.openxmlformats.org/officeDocument/2006/relationships/tags" Target="../tags/tag162.xml"/><Relationship Id="rId10" Type="http://schemas.openxmlformats.org/officeDocument/2006/relationships/slideMaster" Target="../slideMasters/slideMaster1.xml"/><Relationship Id="rId4" Type="http://schemas.openxmlformats.org/officeDocument/2006/relationships/tags" Target="../tags/tag161.xml"/><Relationship Id="rId9" Type="http://schemas.openxmlformats.org/officeDocument/2006/relationships/tags" Target="../tags/tag166.xml"/></Relationships>
</file>

<file path=ppt/slideLayouts/_rels/slideLayout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5.png"/><Relationship Id="rId2" Type="http://schemas.openxmlformats.org/officeDocument/2006/relationships/tags" Target="../tags/tag29.xml"/><Relationship Id="rId1" Type="http://schemas.openxmlformats.org/officeDocument/2006/relationships/vmlDrawing" Target="../drawings/vmlDrawing3.vml"/><Relationship Id="rId6" Type="http://schemas.openxmlformats.org/officeDocument/2006/relationships/tags" Target="../tags/tag33.xml"/><Relationship Id="rId11" Type="http://schemas.openxmlformats.org/officeDocument/2006/relationships/image" Target="../media/image4.jpeg"/><Relationship Id="rId5" Type="http://schemas.openxmlformats.org/officeDocument/2006/relationships/tags" Target="../tags/tag32.xml"/><Relationship Id="rId10" Type="http://schemas.openxmlformats.org/officeDocument/2006/relationships/image" Target="../media/image1.emf"/><Relationship Id="rId4" Type="http://schemas.openxmlformats.org/officeDocument/2006/relationships/tags" Target="../tags/tag31.xml"/><Relationship Id="rId9"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68.xml"/><Relationship Id="rId7" Type="http://schemas.openxmlformats.org/officeDocument/2006/relationships/oleObject" Target="../embeddings/oleObject21.bin"/><Relationship Id="rId2" Type="http://schemas.openxmlformats.org/officeDocument/2006/relationships/tags" Target="../tags/tag167.xml"/><Relationship Id="rId1" Type="http://schemas.openxmlformats.org/officeDocument/2006/relationships/vmlDrawing" Target="../drawings/vmlDrawing21.vml"/><Relationship Id="rId6" Type="http://schemas.openxmlformats.org/officeDocument/2006/relationships/slideMaster" Target="../slideMasters/slideMaster1.xml"/><Relationship Id="rId5" Type="http://schemas.openxmlformats.org/officeDocument/2006/relationships/tags" Target="../tags/tag170.xml"/><Relationship Id="rId4" Type="http://schemas.openxmlformats.org/officeDocument/2006/relationships/tags" Target="../tags/tag169.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72.xml"/><Relationship Id="rId7" Type="http://schemas.openxmlformats.org/officeDocument/2006/relationships/oleObject" Target="../embeddings/oleObject22.bin"/><Relationship Id="rId2" Type="http://schemas.openxmlformats.org/officeDocument/2006/relationships/tags" Target="../tags/tag171.xml"/><Relationship Id="rId1" Type="http://schemas.openxmlformats.org/officeDocument/2006/relationships/vmlDrawing" Target="../drawings/vmlDrawing22.vml"/><Relationship Id="rId6" Type="http://schemas.openxmlformats.org/officeDocument/2006/relationships/slideMaster" Target="../slideMasters/slideMaster1.xml"/><Relationship Id="rId5" Type="http://schemas.openxmlformats.org/officeDocument/2006/relationships/tags" Target="../tags/tag174.xml"/><Relationship Id="rId4" Type="http://schemas.openxmlformats.org/officeDocument/2006/relationships/tags" Target="../tags/tag173.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76.xml"/><Relationship Id="rId7" Type="http://schemas.openxmlformats.org/officeDocument/2006/relationships/oleObject" Target="../embeddings/oleObject23.bin"/><Relationship Id="rId2" Type="http://schemas.openxmlformats.org/officeDocument/2006/relationships/tags" Target="../tags/tag175.xml"/><Relationship Id="rId1" Type="http://schemas.openxmlformats.org/officeDocument/2006/relationships/vmlDrawing" Target="../drawings/vmlDrawing23.vml"/><Relationship Id="rId6" Type="http://schemas.openxmlformats.org/officeDocument/2006/relationships/slideMaster" Target="../slideMasters/slideMaster1.xml"/><Relationship Id="rId5" Type="http://schemas.openxmlformats.org/officeDocument/2006/relationships/tags" Target="../tags/tag178.xml"/><Relationship Id="rId4" Type="http://schemas.openxmlformats.org/officeDocument/2006/relationships/tags" Target="../tags/tag177.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tags" Target="../tags/tag180.xml"/><Relationship Id="rId7" Type="http://schemas.openxmlformats.org/officeDocument/2006/relationships/slideMaster" Target="../slideMasters/slideMaster1.xml"/><Relationship Id="rId2" Type="http://schemas.openxmlformats.org/officeDocument/2006/relationships/tags" Target="../tags/tag179.xml"/><Relationship Id="rId1" Type="http://schemas.openxmlformats.org/officeDocument/2006/relationships/vmlDrawing" Target="../drawings/vmlDrawing24.v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9"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85.xml"/><Relationship Id="rId7" Type="http://schemas.openxmlformats.org/officeDocument/2006/relationships/oleObject" Target="../embeddings/oleObject25.bin"/><Relationship Id="rId2" Type="http://schemas.openxmlformats.org/officeDocument/2006/relationships/tags" Target="../tags/tag184.xml"/><Relationship Id="rId1" Type="http://schemas.openxmlformats.org/officeDocument/2006/relationships/vmlDrawing" Target="../drawings/vmlDrawing25.vml"/><Relationship Id="rId6" Type="http://schemas.openxmlformats.org/officeDocument/2006/relationships/slideMaster" Target="../slideMasters/slideMaster1.xml"/><Relationship Id="rId5" Type="http://schemas.openxmlformats.org/officeDocument/2006/relationships/tags" Target="../tags/tag187.xml"/><Relationship Id="rId4" Type="http://schemas.openxmlformats.org/officeDocument/2006/relationships/tags" Target="../tags/tag186.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189.xml"/><Relationship Id="rId7" Type="http://schemas.openxmlformats.org/officeDocument/2006/relationships/oleObject" Target="../embeddings/oleObject26.bin"/><Relationship Id="rId2" Type="http://schemas.openxmlformats.org/officeDocument/2006/relationships/tags" Target="../tags/tag188.xml"/><Relationship Id="rId1" Type="http://schemas.openxmlformats.org/officeDocument/2006/relationships/vmlDrawing" Target="../drawings/vmlDrawing26.vml"/><Relationship Id="rId6" Type="http://schemas.openxmlformats.org/officeDocument/2006/relationships/slideMaster" Target="../slideMasters/slideMaster1.xml"/><Relationship Id="rId5" Type="http://schemas.openxmlformats.org/officeDocument/2006/relationships/tags" Target="../tags/tag191.xml"/><Relationship Id="rId4" Type="http://schemas.openxmlformats.org/officeDocument/2006/relationships/tags" Target="../tags/tag190.xml"/></Relationships>
</file>

<file path=ppt/slideLayouts/_rels/slideLayout26.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tags" Target="../tags/tag215.xml"/><Relationship Id="rId7" Type="http://schemas.openxmlformats.org/officeDocument/2006/relationships/slideMaster" Target="../slideMasters/slideMaster2.xml"/><Relationship Id="rId2" Type="http://schemas.openxmlformats.org/officeDocument/2006/relationships/tags" Target="../tags/tag214.xml"/><Relationship Id="rId1" Type="http://schemas.openxmlformats.org/officeDocument/2006/relationships/vmlDrawing" Target="../drawings/vmlDrawing28.vml"/><Relationship Id="rId6" Type="http://schemas.openxmlformats.org/officeDocument/2006/relationships/tags" Target="../tags/tag218.xml"/><Relationship Id="rId5" Type="http://schemas.openxmlformats.org/officeDocument/2006/relationships/tags" Target="../tags/tag217.xml"/><Relationship Id="rId10" Type="http://schemas.openxmlformats.org/officeDocument/2006/relationships/image" Target="../media/image3.png"/><Relationship Id="rId4" Type="http://schemas.openxmlformats.org/officeDocument/2006/relationships/tags" Target="../tags/tag216.xml"/><Relationship Id="rId9" Type="http://schemas.openxmlformats.org/officeDocument/2006/relationships/image" Target="../media/image2.emf"/></Relationships>
</file>

<file path=ppt/slideLayouts/_rels/slideLayout27.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20.xml"/><Relationship Id="rId7" Type="http://schemas.openxmlformats.org/officeDocument/2006/relationships/tags" Target="../tags/tag224.xml"/><Relationship Id="rId12" Type="http://schemas.openxmlformats.org/officeDocument/2006/relationships/image" Target="../media/image5.png"/><Relationship Id="rId2" Type="http://schemas.openxmlformats.org/officeDocument/2006/relationships/tags" Target="../tags/tag219.xml"/><Relationship Id="rId1" Type="http://schemas.openxmlformats.org/officeDocument/2006/relationships/vmlDrawing" Target="../drawings/vmlDrawing29.vml"/><Relationship Id="rId6" Type="http://schemas.openxmlformats.org/officeDocument/2006/relationships/tags" Target="../tags/tag223.xml"/><Relationship Id="rId11" Type="http://schemas.openxmlformats.org/officeDocument/2006/relationships/image" Target="../media/image4.jpeg"/><Relationship Id="rId5" Type="http://schemas.openxmlformats.org/officeDocument/2006/relationships/tags" Target="../tags/tag222.xml"/><Relationship Id="rId10" Type="http://schemas.openxmlformats.org/officeDocument/2006/relationships/image" Target="../media/image1.emf"/><Relationship Id="rId4" Type="http://schemas.openxmlformats.org/officeDocument/2006/relationships/tags" Target="../tags/tag221.xml"/><Relationship Id="rId9"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226.xml"/><Relationship Id="rId7" Type="http://schemas.openxmlformats.org/officeDocument/2006/relationships/oleObject" Target="../embeddings/oleObject25.bin"/><Relationship Id="rId2" Type="http://schemas.openxmlformats.org/officeDocument/2006/relationships/tags" Target="../tags/tag225.xml"/><Relationship Id="rId1" Type="http://schemas.openxmlformats.org/officeDocument/2006/relationships/vmlDrawing" Target="../drawings/vmlDrawing30.vml"/><Relationship Id="rId6" Type="http://schemas.openxmlformats.org/officeDocument/2006/relationships/slideMaster" Target="../slideMasters/slideMaster2.xml"/><Relationship Id="rId5" Type="http://schemas.openxmlformats.org/officeDocument/2006/relationships/tags" Target="../tags/tag228.xml"/><Relationship Id="rId4" Type="http://schemas.openxmlformats.org/officeDocument/2006/relationships/tags" Target="../tags/tag227.xml"/></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235.xml"/><Relationship Id="rId3" Type="http://schemas.openxmlformats.org/officeDocument/2006/relationships/tags" Target="../tags/tag230.xml"/><Relationship Id="rId7" Type="http://schemas.openxmlformats.org/officeDocument/2006/relationships/tags" Target="../tags/tag234.xml"/><Relationship Id="rId2" Type="http://schemas.openxmlformats.org/officeDocument/2006/relationships/tags" Target="../tags/tag229.xml"/><Relationship Id="rId1" Type="http://schemas.openxmlformats.org/officeDocument/2006/relationships/vmlDrawing" Target="../drawings/vmlDrawing31.vml"/><Relationship Id="rId6" Type="http://schemas.openxmlformats.org/officeDocument/2006/relationships/tags" Target="../tags/tag233.xml"/><Relationship Id="rId11" Type="http://schemas.openxmlformats.org/officeDocument/2006/relationships/image" Target="../media/image1.emf"/><Relationship Id="rId5" Type="http://schemas.openxmlformats.org/officeDocument/2006/relationships/tags" Target="../tags/tag232.xml"/><Relationship Id="rId10" Type="http://schemas.openxmlformats.org/officeDocument/2006/relationships/oleObject" Target="../embeddings/oleObject30.bin"/><Relationship Id="rId4" Type="http://schemas.openxmlformats.org/officeDocument/2006/relationships/tags" Target="../tags/tag231.xml"/><Relationship Id="rId9"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4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vmlDrawing" Target="../drawings/vmlDrawing4.vml"/><Relationship Id="rId6" Type="http://schemas.openxmlformats.org/officeDocument/2006/relationships/tags" Target="../tags/tag39.xml"/><Relationship Id="rId11" Type="http://schemas.openxmlformats.org/officeDocument/2006/relationships/image" Target="../media/image2.emf"/><Relationship Id="rId5" Type="http://schemas.openxmlformats.org/officeDocument/2006/relationships/tags" Target="../tags/tag38.xml"/><Relationship Id="rId10" Type="http://schemas.openxmlformats.org/officeDocument/2006/relationships/oleObject" Target="../embeddings/oleObject4.bin"/><Relationship Id="rId4" Type="http://schemas.openxmlformats.org/officeDocument/2006/relationships/tags" Target="../tags/tag37.xml"/><Relationship Id="rId9"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242.xml"/><Relationship Id="rId3" Type="http://schemas.openxmlformats.org/officeDocument/2006/relationships/tags" Target="../tags/tag237.xml"/><Relationship Id="rId7" Type="http://schemas.openxmlformats.org/officeDocument/2006/relationships/tags" Target="../tags/tag241.xml"/><Relationship Id="rId2" Type="http://schemas.openxmlformats.org/officeDocument/2006/relationships/tags" Target="../tags/tag236.xml"/><Relationship Id="rId1" Type="http://schemas.openxmlformats.org/officeDocument/2006/relationships/vmlDrawing" Target="../drawings/vmlDrawing32.vml"/><Relationship Id="rId6" Type="http://schemas.openxmlformats.org/officeDocument/2006/relationships/tags" Target="../tags/tag240.xml"/><Relationship Id="rId11" Type="http://schemas.openxmlformats.org/officeDocument/2006/relationships/image" Target="../media/image1.emf"/><Relationship Id="rId5" Type="http://schemas.openxmlformats.org/officeDocument/2006/relationships/tags" Target="../tags/tag239.xml"/><Relationship Id="rId10" Type="http://schemas.openxmlformats.org/officeDocument/2006/relationships/oleObject" Target="../embeddings/oleObject31.bin"/><Relationship Id="rId4" Type="http://schemas.openxmlformats.org/officeDocument/2006/relationships/tags" Target="../tags/tag238.xml"/><Relationship Id="rId9"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tags" Target="../tags/tag249.xml"/><Relationship Id="rId3" Type="http://schemas.openxmlformats.org/officeDocument/2006/relationships/tags" Target="../tags/tag244.xml"/><Relationship Id="rId7" Type="http://schemas.openxmlformats.org/officeDocument/2006/relationships/tags" Target="../tags/tag248.xml"/><Relationship Id="rId2" Type="http://schemas.openxmlformats.org/officeDocument/2006/relationships/tags" Target="../tags/tag243.xml"/><Relationship Id="rId1" Type="http://schemas.openxmlformats.org/officeDocument/2006/relationships/vmlDrawing" Target="../drawings/vmlDrawing33.vml"/><Relationship Id="rId6" Type="http://schemas.openxmlformats.org/officeDocument/2006/relationships/tags" Target="../tags/tag247.xml"/><Relationship Id="rId11" Type="http://schemas.openxmlformats.org/officeDocument/2006/relationships/image" Target="../media/image1.emf"/><Relationship Id="rId5" Type="http://schemas.openxmlformats.org/officeDocument/2006/relationships/tags" Target="../tags/tag246.xml"/><Relationship Id="rId10" Type="http://schemas.openxmlformats.org/officeDocument/2006/relationships/oleObject" Target="../embeddings/oleObject32.bin"/><Relationship Id="rId4" Type="http://schemas.openxmlformats.org/officeDocument/2006/relationships/tags" Target="../tags/tag245.xml"/><Relationship Id="rId9"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56.xml"/><Relationship Id="rId3" Type="http://schemas.openxmlformats.org/officeDocument/2006/relationships/tags" Target="../tags/tag251.xml"/><Relationship Id="rId7" Type="http://schemas.openxmlformats.org/officeDocument/2006/relationships/tags" Target="../tags/tag255.xml"/><Relationship Id="rId2" Type="http://schemas.openxmlformats.org/officeDocument/2006/relationships/tags" Target="../tags/tag250.xml"/><Relationship Id="rId1" Type="http://schemas.openxmlformats.org/officeDocument/2006/relationships/vmlDrawing" Target="../drawings/vmlDrawing34.vml"/><Relationship Id="rId6" Type="http://schemas.openxmlformats.org/officeDocument/2006/relationships/tags" Target="../tags/tag254.xml"/><Relationship Id="rId11" Type="http://schemas.openxmlformats.org/officeDocument/2006/relationships/image" Target="../media/image6.emf"/><Relationship Id="rId5" Type="http://schemas.openxmlformats.org/officeDocument/2006/relationships/tags" Target="../tags/tag253.xml"/><Relationship Id="rId10" Type="http://schemas.openxmlformats.org/officeDocument/2006/relationships/oleObject" Target="../embeddings/oleObject33.bin"/><Relationship Id="rId4" Type="http://schemas.openxmlformats.org/officeDocument/2006/relationships/tags" Target="../tags/tag252.xml"/><Relationship Id="rId9"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263.xml"/><Relationship Id="rId3" Type="http://schemas.openxmlformats.org/officeDocument/2006/relationships/tags" Target="../tags/tag258.xml"/><Relationship Id="rId7" Type="http://schemas.openxmlformats.org/officeDocument/2006/relationships/tags" Target="../tags/tag262.xml"/><Relationship Id="rId12" Type="http://schemas.openxmlformats.org/officeDocument/2006/relationships/image" Target="../media/image1.emf"/><Relationship Id="rId2" Type="http://schemas.openxmlformats.org/officeDocument/2006/relationships/tags" Target="../tags/tag257.xml"/><Relationship Id="rId1" Type="http://schemas.openxmlformats.org/officeDocument/2006/relationships/vmlDrawing" Target="../drawings/vmlDrawing35.vml"/><Relationship Id="rId6" Type="http://schemas.openxmlformats.org/officeDocument/2006/relationships/tags" Target="../tags/tag261.xml"/><Relationship Id="rId11" Type="http://schemas.openxmlformats.org/officeDocument/2006/relationships/oleObject" Target="../embeddings/oleObject34.bin"/><Relationship Id="rId5" Type="http://schemas.openxmlformats.org/officeDocument/2006/relationships/tags" Target="../tags/tag260.xml"/><Relationship Id="rId10" Type="http://schemas.openxmlformats.org/officeDocument/2006/relationships/slideMaster" Target="../slideMasters/slideMaster2.xml"/><Relationship Id="rId4" Type="http://schemas.openxmlformats.org/officeDocument/2006/relationships/tags" Target="../tags/tag259.xml"/><Relationship Id="rId9" Type="http://schemas.openxmlformats.org/officeDocument/2006/relationships/tags" Target="../tags/tag264.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271.xml"/><Relationship Id="rId3" Type="http://schemas.openxmlformats.org/officeDocument/2006/relationships/tags" Target="../tags/tag266.xml"/><Relationship Id="rId7" Type="http://schemas.openxmlformats.org/officeDocument/2006/relationships/tags" Target="../tags/tag270.xml"/><Relationship Id="rId12" Type="http://schemas.openxmlformats.org/officeDocument/2006/relationships/image" Target="../media/image1.emf"/><Relationship Id="rId2" Type="http://schemas.openxmlformats.org/officeDocument/2006/relationships/tags" Target="../tags/tag265.xml"/><Relationship Id="rId1" Type="http://schemas.openxmlformats.org/officeDocument/2006/relationships/vmlDrawing" Target="../drawings/vmlDrawing36.vml"/><Relationship Id="rId6" Type="http://schemas.openxmlformats.org/officeDocument/2006/relationships/tags" Target="../tags/tag269.xml"/><Relationship Id="rId11" Type="http://schemas.openxmlformats.org/officeDocument/2006/relationships/oleObject" Target="../embeddings/oleObject35.bin"/><Relationship Id="rId5" Type="http://schemas.openxmlformats.org/officeDocument/2006/relationships/tags" Target="../tags/tag268.xml"/><Relationship Id="rId10" Type="http://schemas.openxmlformats.org/officeDocument/2006/relationships/slideMaster" Target="../slideMasters/slideMaster2.xml"/><Relationship Id="rId4" Type="http://schemas.openxmlformats.org/officeDocument/2006/relationships/tags" Target="../tags/tag267.xml"/><Relationship Id="rId9" Type="http://schemas.openxmlformats.org/officeDocument/2006/relationships/tags" Target="../tags/tag272.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279.xml"/><Relationship Id="rId3" Type="http://schemas.openxmlformats.org/officeDocument/2006/relationships/tags" Target="../tags/tag274.xml"/><Relationship Id="rId7" Type="http://schemas.openxmlformats.org/officeDocument/2006/relationships/tags" Target="../tags/tag278.xml"/><Relationship Id="rId12" Type="http://schemas.openxmlformats.org/officeDocument/2006/relationships/image" Target="../media/image1.emf"/><Relationship Id="rId2" Type="http://schemas.openxmlformats.org/officeDocument/2006/relationships/tags" Target="../tags/tag273.xml"/><Relationship Id="rId1" Type="http://schemas.openxmlformats.org/officeDocument/2006/relationships/vmlDrawing" Target="../drawings/vmlDrawing37.vml"/><Relationship Id="rId6" Type="http://schemas.openxmlformats.org/officeDocument/2006/relationships/tags" Target="../tags/tag277.xml"/><Relationship Id="rId11" Type="http://schemas.openxmlformats.org/officeDocument/2006/relationships/oleObject" Target="../embeddings/oleObject36.bin"/><Relationship Id="rId5" Type="http://schemas.openxmlformats.org/officeDocument/2006/relationships/tags" Target="../tags/tag276.xml"/><Relationship Id="rId10" Type="http://schemas.openxmlformats.org/officeDocument/2006/relationships/slideMaster" Target="../slideMasters/slideMaster2.xml"/><Relationship Id="rId4" Type="http://schemas.openxmlformats.org/officeDocument/2006/relationships/tags" Target="../tags/tag275.xml"/><Relationship Id="rId9" Type="http://schemas.openxmlformats.org/officeDocument/2006/relationships/tags" Target="../tags/tag280.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287.xml"/><Relationship Id="rId3" Type="http://schemas.openxmlformats.org/officeDocument/2006/relationships/tags" Target="../tags/tag282.xml"/><Relationship Id="rId7" Type="http://schemas.openxmlformats.org/officeDocument/2006/relationships/tags" Target="../tags/tag286.xml"/><Relationship Id="rId12" Type="http://schemas.openxmlformats.org/officeDocument/2006/relationships/image" Target="../media/image1.emf"/><Relationship Id="rId2" Type="http://schemas.openxmlformats.org/officeDocument/2006/relationships/tags" Target="../tags/tag281.xml"/><Relationship Id="rId1" Type="http://schemas.openxmlformats.org/officeDocument/2006/relationships/vmlDrawing" Target="../drawings/vmlDrawing38.vml"/><Relationship Id="rId6" Type="http://schemas.openxmlformats.org/officeDocument/2006/relationships/tags" Target="../tags/tag285.xml"/><Relationship Id="rId11" Type="http://schemas.openxmlformats.org/officeDocument/2006/relationships/oleObject" Target="../embeddings/oleObject37.bin"/><Relationship Id="rId5" Type="http://schemas.openxmlformats.org/officeDocument/2006/relationships/tags" Target="../tags/tag284.xml"/><Relationship Id="rId10" Type="http://schemas.openxmlformats.org/officeDocument/2006/relationships/slideMaster" Target="../slideMasters/slideMaster2.xml"/><Relationship Id="rId4" Type="http://schemas.openxmlformats.org/officeDocument/2006/relationships/tags" Target="../tags/tag283.xml"/><Relationship Id="rId9" Type="http://schemas.openxmlformats.org/officeDocument/2006/relationships/tags" Target="../tags/tag288.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295.xml"/><Relationship Id="rId3" Type="http://schemas.openxmlformats.org/officeDocument/2006/relationships/tags" Target="../tags/tag290.xml"/><Relationship Id="rId7" Type="http://schemas.openxmlformats.org/officeDocument/2006/relationships/tags" Target="../tags/tag294.xml"/><Relationship Id="rId12" Type="http://schemas.openxmlformats.org/officeDocument/2006/relationships/image" Target="../media/image1.emf"/><Relationship Id="rId2" Type="http://schemas.openxmlformats.org/officeDocument/2006/relationships/tags" Target="../tags/tag289.xml"/><Relationship Id="rId1" Type="http://schemas.openxmlformats.org/officeDocument/2006/relationships/vmlDrawing" Target="../drawings/vmlDrawing39.vml"/><Relationship Id="rId6" Type="http://schemas.openxmlformats.org/officeDocument/2006/relationships/tags" Target="../tags/tag293.xml"/><Relationship Id="rId11" Type="http://schemas.openxmlformats.org/officeDocument/2006/relationships/oleObject" Target="../embeddings/oleObject38.bin"/><Relationship Id="rId5" Type="http://schemas.openxmlformats.org/officeDocument/2006/relationships/tags" Target="../tags/tag292.xml"/><Relationship Id="rId10" Type="http://schemas.openxmlformats.org/officeDocument/2006/relationships/slideMaster" Target="../slideMasters/slideMaster2.xml"/><Relationship Id="rId4" Type="http://schemas.openxmlformats.org/officeDocument/2006/relationships/tags" Target="../tags/tag291.xml"/><Relationship Id="rId9" Type="http://schemas.openxmlformats.org/officeDocument/2006/relationships/tags" Target="../tags/tag296.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303.xml"/><Relationship Id="rId3" Type="http://schemas.openxmlformats.org/officeDocument/2006/relationships/tags" Target="../tags/tag298.xml"/><Relationship Id="rId7" Type="http://schemas.openxmlformats.org/officeDocument/2006/relationships/tags" Target="../tags/tag302.xml"/><Relationship Id="rId12" Type="http://schemas.openxmlformats.org/officeDocument/2006/relationships/image" Target="../media/image6.emf"/><Relationship Id="rId2" Type="http://schemas.openxmlformats.org/officeDocument/2006/relationships/tags" Target="../tags/tag297.xml"/><Relationship Id="rId1" Type="http://schemas.openxmlformats.org/officeDocument/2006/relationships/vmlDrawing" Target="../drawings/vmlDrawing40.vml"/><Relationship Id="rId6" Type="http://schemas.openxmlformats.org/officeDocument/2006/relationships/tags" Target="../tags/tag301.xml"/><Relationship Id="rId11" Type="http://schemas.openxmlformats.org/officeDocument/2006/relationships/oleObject" Target="../embeddings/oleObject39.bin"/><Relationship Id="rId5" Type="http://schemas.openxmlformats.org/officeDocument/2006/relationships/tags" Target="../tags/tag300.xml"/><Relationship Id="rId10" Type="http://schemas.openxmlformats.org/officeDocument/2006/relationships/slideMaster" Target="../slideMasters/slideMaster2.xml"/><Relationship Id="rId4" Type="http://schemas.openxmlformats.org/officeDocument/2006/relationships/tags" Target="../tags/tag299.xml"/><Relationship Id="rId9" Type="http://schemas.openxmlformats.org/officeDocument/2006/relationships/tags" Target="../tags/tag304.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311.xml"/><Relationship Id="rId3" Type="http://schemas.openxmlformats.org/officeDocument/2006/relationships/tags" Target="../tags/tag306.xml"/><Relationship Id="rId7" Type="http://schemas.openxmlformats.org/officeDocument/2006/relationships/tags" Target="../tags/tag310.xml"/><Relationship Id="rId12" Type="http://schemas.openxmlformats.org/officeDocument/2006/relationships/image" Target="../media/image1.emf"/><Relationship Id="rId2" Type="http://schemas.openxmlformats.org/officeDocument/2006/relationships/tags" Target="../tags/tag305.xml"/><Relationship Id="rId1" Type="http://schemas.openxmlformats.org/officeDocument/2006/relationships/vmlDrawing" Target="../drawings/vmlDrawing41.vml"/><Relationship Id="rId6" Type="http://schemas.openxmlformats.org/officeDocument/2006/relationships/tags" Target="../tags/tag309.xml"/><Relationship Id="rId11" Type="http://schemas.openxmlformats.org/officeDocument/2006/relationships/oleObject" Target="../embeddings/oleObject40.bin"/><Relationship Id="rId5" Type="http://schemas.openxmlformats.org/officeDocument/2006/relationships/tags" Target="../tags/tag308.xml"/><Relationship Id="rId10" Type="http://schemas.openxmlformats.org/officeDocument/2006/relationships/slideMaster" Target="../slideMasters/slideMaster2.xml"/><Relationship Id="rId4" Type="http://schemas.openxmlformats.org/officeDocument/2006/relationships/tags" Target="../tags/tag307.xml"/><Relationship Id="rId9" Type="http://schemas.openxmlformats.org/officeDocument/2006/relationships/tags" Target="../tags/tag312.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48.xml"/><Relationship Id="rId3" Type="http://schemas.openxmlformats.org/officeDocument/2006/relationships/tags" Target="../tags/tag43.xml"/><Relationship Id="rId7" Type="http://schemas.openxmlformats.org/officeDocument/2006/relationships/tags" Target="../tags/tag47.xml"/><Relationship Id="rId12"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5.vml"/><Relationship Id="rId6" Type="http://schemas.openxmlformats.org/officeDocument/2006/relationships/tags" Target="../tags/tag46.xml"/><Relationship Id="rId11" Type="http://schemas.openxmlformats.org/officeDocument/2006/relationships/oleObject" Target="../embeddings/oleObject5.bin"/><Relationship Id="rId5" Type="http://schemas.openxmlformats.org/officeDocument/2006/relationships/tags" Target="../tags/tag45.xml"/><Relationship Id="rId10" Type="http://schemas.openxmlformats.org/officeDocument/2006/relationships/slideMaster" Target="../slideMasters/slideMaster1.xml"/><Relationship Id="rId4" Type="http://schemas.openxmlformats.org/officeDocument/2006/relationships/tags" Target="../tags/tag44.xml"/><Relationship Id="rId9" Type="http://schemas.openxmlformats.org/officeDocument/2006/relationships/tags" Target="../tags/tag49.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319.xml"/><Relationship Id="rId3" Type="http://schemas.openxmlformats.org/officeDocument/2006/relationships/tags" Target="../tags/tag314.xml"/><Relationship Id="rId7" Type="http://schemas.openxmlformats.org/officeDocument/2006/relationships/tags" Target="../tags/tag318.xml"/><Relationship Id="rId12" Type="http://schemas.openxmlformats.org/officeDocument/2006/relationships/image" Target="../media/image1.emf"/><Relationship Id="rId2" Type="http://schemas.openxmlformats.org/officeDocument/2006/relationships/tags" Target="../tags/tag313.xml"/><Relationship Id="rId1" Type="http://schemas.openxmlformats.org/officeDocument/2006/relationships/vmlDrawing" Target="../drawings/vmlDrawing42.vml"/><Relationship Id="rId6" Type="http://schemas.openxmlformats.org/officeDocument/2006/relationships/tags" Target="../tags/tag317.xml"/><Relationship Id="rId11" Type="http://schemas.openxmlformats.org/officeDocument/2006/relationships/oleObject" Target="../embeddings/oleObject41.bin"/><Relationship Id="rId5" Type="http://schemas.openxmlformats.org/officeDocument/2006/relationships/tags" Target="../tags/tag316.xml"/><Relationship Id="rId10" Type="http://schemas.openxmlformats.org/officeDocument/2006/relationships/slideMaster" Target="../slideMasters/slideMaster2.xml"/><Relationship Id="rId4" Type="http://schemas.openxmlformats.org/officeDocument/2006/relationships/tags" Target="../tags/tag315.xml"/><Relationship Id="rId9" Type="http://schemas.openxmlformats.org/officeDocument/2006/relationships/tags" Target="../tags/tag320.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22.xml"/><Relationship Id="rId7" Type="http://schemas.openxmlformats.org/officeDocument/2006/relationships/oleObject" Target="../embeddings/oleObject26.bin"/><Relationship Id="rId2" Type="http://schemas.openxmlformats.org/officeDocument/2006/relationships/tags" Target="../tags/tag321.xml"/><Relationship Id="rId1" Type="http://schemas.openxmlformats.org/officeDocument/2006/relationships/vmlDrawing" Target="../drawings/vmlDrawing43.vml"/><Relationship Id="rId6" Type="http://schemas.openxmlformats.org/officeDocument/2006/relationships/slideMaster" Target="../slideMasters/slideMaster2.xml"/><Relationship Id="rId5" Type="http://schemas.openxmlformats.org/officeDocument/2006/relationships/tags" Target="../tags/tag324.xml"/><Relationship Id="rId4" Type="http://schemas.openxmlformats.org/officeDocument/2006/relationships/tags" Target="../tags/tag323.xml"/></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331.xml"/><Relationship Id="rId3" Type="http://schemas.openxmlformats.org/officeDocument/2006/relationships/tags" Target="../tags/tag326.xml"/><Relationship Id="rId7" Type="http://schemas.openxmlformats.org/officeDocument/2006/relationships/tags" Target="../tags/tag330.xml"/><Relationship Id="rId12" Type="http://schemas.openxmlformats.org/officeDocument/2006/relationships/image" Target="../media/image1.emf"/><Relationship Id="rId2" Type="http://schemas.openxmlformats.org/officeDocument/2006/relationships/tags" Target="../tags/tag325.xml"/><Relationship Id="rId1" Type="http://schemas.openxmlformats.org/officeDocument/2006/relationships/vmlDrawing" Target="../drawings/vmlDrawing44.vml"/><Relationship Id="rId6" Type="http://schemas.openxmlformats.org/officeDocument/2006/relationships/tags" Target="../tags/tag329.xml"/><Relationship Id="rId11" Type="http://schemas.openxmlformats.org/officeDocument/2006/relationships/oleObject" Target="../embeddings/oleObject42.bin"/><Relationship Id="rId5" Type="http://schemas.openxmlformats.org/officeDocument/2006/relationships/tags" Target="../tags/tag328.xml"/><Relationship Id="rId10" Type="http://schemas.openxmlformats.org/officeDocument/2006/relationships/slideMaster" Target="../slideMasters/slideMaster2.xml"/><Relationship Id="rId4" Type="http://schemas.openxmlformats.org/officeDocument/2006/relationships/tags" Target="../tags/tag327.xml"/><Relationship Id="rId9" Type="http://schemas.openxmlformats.org/officeDocument/2006/relationships/tags" Target="../tags/tag332.xml"/></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339.xml"/><Relationship Id="rId3" Type="http://schemas.openxmlformats.org/officeDocument/2006/relationships/tags" Target="../tags/tag334.xml"/><Relationship Id="rId7" Type="http://schemas.openxmlformats.org/officeDocument/2006/relationships/tags" Target="../tags/tag338.xml"/><Relationship Id="rId12" Type="http://schemas.openxmlformats.org/officeDocument/2006/relationships/image" Target="../media/image1.emf"/><Relationship Id="rId2" Type="http://schemas.openxmlformats.org/officeDocument/2006/relationships/tags" Target="../tags/tag333.xml"/><Relationship Id="rId1" Type="http://schemas.openxmlformats.org/officeDocument/2006/relationships/vmlDrawing" Target="../drawings/vmlDrawing45.vml"/><Relationship Id="rId6" Type="http://schemas.openxmlformats.org/officeDocument/2006/relationships/tags" Target="../tags/tag337.xml"/><Relationship Id="rId11" Type="http://schemas.openxmlformats.org/officeDocument/2006/relationships/oleObject" Target="../embeddings/oleObject43.bin"/><Relationship Id="rId5" Type="http://schemas.openxmlformats.org/officeDocument/2006/relationships/tags" Target="../tags/tag336.xml"/><Relationship Id="rId10" Type="http://schemas.openxmlformats.org/officeDocument/2006/relationships/slideMaster" Target="../slideMasters/slideMaster2.xml"/><Relationship Id="rId4" Type="http://schemas.openxmlformats.org/officeDocument/2006/relationships/tags" Target="../tags/tag335.xml"/><Relationship Id="rId9" Type="http://schemas.openxmlformats.org/officeDocument/2006/relationships/tags" Target="../tags/tag340.xml"/></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image" Target="../media/image1.emf"/><Relationship Id="rId2" Type="http://schemas.openxmlformats.org/officeDocument/2006/relationships/tags" Target="../tags/tag341.xml"/><Relationship Id="rId1" Type="http://schemas.openxmlformats.org/officeDocument/2006/relationships/vmlDrawing" Target="../drawings/vmlDrawing46.vml"/><Relationship Id="rId6" Type="http://schemas.openxmlformats.org/officeDocument/2006/relationships/tags" Target="../tags/tag345.xml"/><Relationship Id="rId11" Type="http://schemas.openxmlformats.org/officeDocument/2006/relationships/oleObject" Target="../embeddings/oleObject44.bin"/><Relationship Id="rId5" Type="http://schemas.openxmlformats.org/officeDocument/2006/relationships/tags" Target="../tags/tag344.xml"/><Relationship Id="rId10" Type="http://schemas.openxmlformats.org/officeDocument/2006/relationships/slideMaster" Target="../slideMasters/slideMaster2.xml"/><Relationship Id="rId4" Type="http://schemas.openxmlformats.org/officeDocument/2006/relationships/tags" Target="../tags/tag343.xml"/><Relationship Id="rId9" Type="http://schemas.openxmlformats.org/officeDocument/2006/relationships/tags" Target="../tags/tag348.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50.xml"/><Relationship Id="rId7" Type="http://schemas.openxmlformats.org/officeDocument/2006/relationships/oleObject" Target="../embeddings/oleObject45.bin"/><Relationship Id="rId2" Type="http://schemas.openxmlformats.org/officeDocument/2006/relationships/tags" Target="../tags/tag349.xml"/><Relationship Id="rId1" Type="http://schemas.openxmlformats.org/officeDocument/2006/relationships/vmlDrawing" Target="../drawings/vmlDrawing47.vml"/><Relationship Id="rId6" Type="http://schemas.openxmlformats.org/officeDocument/2006/relationships/slideMaster" Target="../slideMasters/slideMaster2.xml"/><Relationship Id="rId5" Type="http://schemas.openxmlformats.org/officeDocument/2006/relationships/tags" Target="../tags/tag352.xml"/><Relationship Id="rId4" Type="http://schemas.openxmlformats.org/officeDocument/2006/relationships/tags" Target="../tags/tag35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54.xml"/><Relationship Id="rId7" Type="http://schemas.openxmlformats.org/officeDocument/2006/relationships/oleObject" Target="../embeddings/oleObject46.bin"/><Relationship Id="rId2" Type="http://schemas.openxmlformats.org/officeDocument/2006/relationships/tags" Target="../tags/tag353.xml"/><Relationship Id="rId1" Type="http://schemas.openxmlformats.org/officeDocument/2006/relationships/vmlDrawing" Target="../drawings/vmlDrawing48.vml"/><Relationship Id="rId6" Type="http://schemas.openxmlformats.org/officeDocument/2006/relationships/slideMaster" Target="../slideMasters/slideMaster2.xml"/><Relationship Id="rId5" Type="http://schemas.openxmlformats.org/officeDocument/2006/relationships/tags" Target="../tags/tag356.xml"/><Relationship Id="rId4" Type="http://schemas.openxmlformats.org/officeDocument/2006/relationships/tags" Target="../tags/tag355.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358.xml"/><Relationship Id="rId7" Type="http://schemas.openxmlformats.org/officeDocument/2006/relationships/oleObject" Target="../embeddings/oleObject47.bin"/><Relationship Id="rId2" Type="http://schemas.openxmlformats.org/officeDocument/2006/relationships/tags" Target="../tags/tag357.xml"/><Relationship Id="rId1" Type="http://schemas.openxmlformats.org/officeDocument/2006/relationships/vmlDrawing" Target="../drawings/vmlDrawing49.vml"/><Relationship Id="rId6" Type="http://schemas.openxmlformats.org/officeDocument/2006/relationships/slideMaster" Target="../slideMasters/slideMaster2.xml"/><Relationship Id="rId5" Type="http://schemas.openxmlformats.org/officeDocument/2006/relationships/tags" Target="../tags/tag360.xml"/><Relationship Id="rId4" Type="http://schemas.openxmlformats.org/officeDocument/2006/relationships/tags" Target="../tags/tag359.xml"/></Relationships>
</file>

<file path=ppt/slideLayouts/_rels/slideLayout48.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tags" Target="../tags/tag362.xml"/><Relationship Id="rId7" Type="http://schemas.openxmlformats.org/officeDocument/2006/relationships/slideMaster" Target="../slideMasters/slideMaster2.xml"/><Relationship Id="rId2" Type="http://schemas.openxmlformats.org/officeDocument/2006/relationships/tags" Target="../tags/tag361.xml"/><Relationship Id="rId1" Type="http://schemas.openxmlformats.org/officeDocument/2006/relationships/vmlDrawing" Target="../drawings/vmlDrawing50.vml"/><Relationship Id="rId6" Type="http://schemas.openxmlformats.org/officeDocument/2006/relationships/tags" Target="../tags/tag365.xml"/><Relationship Id="rId5" Type="http://schemas.openxmlformats.org/officeDocument/2006/relationships/tags" Target="../tags/tag364.xml"/><Relationship Id="rId4" Type="http://schemas.openxmlformats.org/officeDocument/2006/relationships/tags" Target="../tags/tag363.xml"/><Relationship Id="rId9" Type="http://schemas.openxmlformats.org/officeDocument/2006/relationships/image" Target="../media/image2.emf"/></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50.bin"/><Relationship Id="rId3" Type="http://schemas.openxmlformats.org/officeDocument/2006/relationships/tags" Target="../tags/tag389.xml"/><Relationship Id="rId7" Type="http://schemas.openxmlformats.org/officeDocument/2006/relationships/slideMaster" Target="../slideMasters/slideMaster3.xml"/><Relationship Id="rId2" Type="http://schemas.openxmlformats.org/officeDocument/2006/relationships/tags" Target="../tags/tag388.xml"/><Relationship Id="rId1" Type="http://schemas.openxmlformats.org/officeDocument/2006/relationships/vmlDrawing" Target="../drawings/vmlDrawing52.vml"/><Relationship Id="rId6" Type="http://schemas.openxmlformats.org/officeDocument/2006/relationships/tags" Target="../tags/tag392.xml"/><Relationship Id="rId5" Type="http://schemas.openxmlformats.org/officeDocument/2006/relationships/tags" Target="../tags/tag391.xml"/><Relationship Id="rId10" Type="http://schemas.openxmlformats.org/officeDocument/2006/relationships/image" Target="../media/image3.png"/><Relationship Id="rId4" Type="http://schemas.openxmlformats.org/officeDocument/2006/relationships/tags" Target="../tags/tag390.xml"/><Relationship Id="rId9"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56.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image" Target="../media/image1.emf"/><Relationship Id="rId2" Type="http://schemas.openxmlformats.org/officeDocument/2006/relationships/tags" Target="../tags/tag50.xml"/><Relationship Id="rId1" Type="http://schemas.openxmlformats.org/officeDocument/2006/relationships/vmlDrawing" Target="../drawings/vmlDrawing6.vml"/><Relationship Id="rId6" Type="http://schemas.openxmlformats.org/officeDocument/2006/relationships/tags" Target="../tags/tag54.xml"/><Relationship Id="rId11" Type="http://schemas.openxmlformats.org/officeDocument/2006/relationships/oleObject" Target="../embeddings/oleObject6.bin"/><Relationship Id="rId5" Type="http://schemas.openxmlformats.org/officeDocument/2006/relationships/tags" Target="../tags/tag53.xml"/><Relationship Id="rId10" Type="http://schemas.openxmlformats.org/officeDocument/2006/relationships/slideMaster" Target="../slideMasters/slideMaster1.xml"/><Relationship Id="rId4" Type="http://schemas.openxmlformats.org/officeDocument/2006/relationships/tags" Target="../tags/tag52.xml"/><Relationship Id="rId9" Type="http://schemas.openxmlformats.org/officeDocument/2006/relationships/tags" Target="../tags/tag57.xml"/></Relationships>
</file>

<file path=ppt/slideLayouts/_rels/slideLayout50.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image" Target="../media/image5.png"/><Relationship Id="rId2" Type="http://schemas.openxmlformats.org/officeDocument/2006/relationships/tags" Target="../tags/tag393.xml"/><Relationship Id="rId1" Type="http://schemas.openxmlformats.org/officeDocument/2006/relationships/vmlDrawing" Target="../drawings/vmlDrawing53.vml"/><Relationship Id="rId6" Type="http://schemas.openxmlformats.org/officeDocument/2006/relationships/tags" Target="../tags/tag397.xml"/><Relationship Id="rId11" Type="http://schemas.openxmlformats.org/officeDocument/2006/relationships/image" Target="../media/image4.jpeg"/><Relationship Id="rId5" Type="http://schemas.openxmlformats.org/officeDocument/2006/relationships/tags" Target="../tags/tag396.xml"/><Relationship Id="rId10" Type="http://schemas.openxmlformats.org/officeDocument/2006/relationships/image" Target="../media/image1.emf"/><Relationship Id="rId4" Type="http://schemas.openxmlformats.org/officeDocument/2006/relationships/tags" Target="../tags/tag395.xml"/><Relationship Id="rId9" Type="http://schemas.openxmlformats.org/officeDocument/2006/relationships/oleObject" Target="../embeddings/oleObject51.bin"/></Relationships>
</file>

<file path=ppt/slideLayouts/_rels/slideLayout51.xml.rels><?xml version="1.0" encoding="UTF-8" standalone="yes"?>
<Relationships xmlns="http://schemas.openxmlformats.org/package/2006/relationships"><Relationship Id="rId8" Type="http://schemas.openxmlformats.org/officeDocument/2006/relationships/tags" Target="../tags/tag405.xml"/><Relationship Id="rId3" Type="http://schemas.openxmlformats.org/officeDocument/2006/relationships/tags" Target="../tags/tag400.xml"/><Relationship Id="rId7" Type="http://schemas.openxmlformats.org/officeDocument/2006/relationships/tags" Target="../tags/tag404.xml"/><Relationship Id="rId2" Type="http://schemas.openxmlformats.org/officeDocument/2006/relationships/tags" Target="../tags/tag399.xml"/><Relationship Id="rId1" Type="http://schemas.openxmlformats.org/officeDocument/2006/relationships/vmlDrawing" Target="../drawings/vmlDrawing54.vml"/><Relationship Id="rId6" Type="http://schemas.openxmlformats.org/officeDocument/2006/relationships/tags" Target="../tags/tag403.xml"/><Relationship Id="rId11" Type="http://schemas.openxmlformats.org/officeDocument/2006/relationships/image" Target="../media/image2.emf"/><Relationship Id="rId5" Type="http://schemas.openxmlformats.org/officeDocument/2006/relationships/tags" Target="../tags/tag402.xml"/><Relationship Id="rId10" Type="http://schemas.openxmlformats.org/officeDocument/2006/relationships/oleObject" Target="../embeddings/oleObject52.bin"/><Relationship Id="rId4" Type="http://schemas.openxmlformats.org/officeDocument/2006/relationships/tags" Target="../tags/tag401.xml"/><Relationship Id="rId9"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412.xml"/><Relationship Id="rId3" Type="http://schemas.openxmlformats.org/officeDocument/2006/relationships/tags" Target="../tags/tag407.xml"/><Relationship Id="rId7" Type="http://schemas.openxmlformats.org/officeDocument/2006/relationships/tags" Target="../tags/tag411.xml"/><Relationship Id="rId12" Type="http://schemas.openxmlformats.org/officeDocument/2006/relationships/image" Target="../media/image1.emf"/><Relationship Id="rId2" Type="http://schemas.openxmlformats.org/officeDocument/2006/relationships/tags" Target="../tags/tag406.xml"/><Relationship Id="rId1" Type="http://schemas.openxmlformats.org/officeDocument/2006/relationships/vmlDrawing" Target="../drawings/vmlDrawing55.vml"/><Relationship Id="rId6" Type="http://schemas.openxmlformats.org/officeDocument/2006/relationships/tags" Target="../tags/tag410.xml"/><Relationship Id="rId11" Type="http://schemas.openxmlformats.org/officeDocument/2006/relationships/oleObject" Target="../embeddings/oleObject53.bin"/><Relationship Id="rId5" Type="http://schemas.openxmlformats.org/officeDocument/2006/relationships/tags" Target="../tags/tag409.xml"/><Relationship Id="rId10" Type="http://schemas.openxmlformats.org/officeDocument/2006/relationships/slideMaster" Target="../slideMasters/slideMaster3.xml"/><Relationship Id="rId4" Type="http://schemas.openxmlformats.org/officeDocument/2006/relationships/tags" Target="../tags/tag408.xml"/><Relationship Id="rId9" Type="http://schemas.openxmlformats.org/officeDocument/2006/relationships/tags" Target="../tags/tag413.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420.xml"/><Relationship Id="rId3" Type="http://schemas.openxmlformats.org/officeDocument/2006/relationships/tags" Target="../tags/tag415.xml"/><Relationship Id="rId7" Type="http://schemas.openxmlformats.org/officeDocument/2006/relationships/tags" Target="../tags/tag419.xml"/><Relationship Id="rId12" Type="http://schemas.openxmlformats.org/officeDocument/2006/relationships/image" Target="../media/image1.emf"/><Relationship Id="rId2" Type="http://schemas.openxmlformats.org/officeDocument/2006/relationships/tags" Target="../tags/tag414.xml"/><Relationship Id="rId1" Type="http://schemas.openxmlformats.org/officeDocument/2006/relationships/vmlDrawing" Target="../drawings/vmlDrawing56.vml"/><Relationship Id="rId6" Type="http://schemas.openxmlformats.org/officeDocument/2006/relationships/tags" Target="../tags/tag418.xml"/><Relationship Id="rId11" Type="http://schemas.openxmlformats.org/officeDocument/2006/relationships/oleObject" Target="../embeddings/oleObject54.bin"/><Relationship Id="rId5" Type="http://schemas.openxmlformats.org/officeDocument/2006/relationships/tags" Target="../tags/tag417.xml"/><Relationship Id="rId10" Type="http://schemas.openxmlformats.org/officeDocument/2006/relationships/slideMaster" Target="../slideMasters/slideMaster3.xml"/><Relationship Id="rId4" Type="http://schemas.openxmlformats.org/officeDocument/2006/relationships/tags" Target="../tags/tag416.xml"/><Relationship Id="rId9" Type="http://schemas.openxmlformats.org/officeDocument/2006/relationships/tags" Target="../tags/tag421.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428.xml"/><Relationship Id="rId3" Type="http://schemas.openxmlformats.org/officeDocument/2006/relationships/tags" Target="../tags/tag423.xml"/><Relationship Id="rId7" Type="http://schemas.openxmlformats.org/officeDocument/2006/relationships/tags" Target="../tags/tag427.xml"/><Relationship Id="rId12" Type="http://schemas.openxmlformats.org/officeDocument/2006/relationships/image" Target="../media/image1.emf"/><Relationship Id="rId2" Type="http://schemas.openxmlformats.org/officeDocument/2006/relationships/tags" Target="../tags/tag422.xml"/><Relationship Id="rId1" Type="http://schemas.openxmlformats.org/officeDocument/2006/relationships/vmlDrawing" Target="../drawings/vmlDrawing57.vml"/><Relationship Id="rId6" Type="http://schemas.openxmlformats.org/officeDocument/2006/relationships/tags" Target="../tags/tag426.xml"/><Relationship Id="rId11" Type="http://schemas.openxmlformats.org/officeDocument/2006/relationships/oleObject" Target="../embeddings/oleObject55.bin"/><Relationship Id="rId5" Type="http://schemas.openxmlformats.org/officeDocument/2006/relationships/tags" Target="../tags/tag425.xml"/><Relationship Id="rId10" Type="http://schemas.openxmlformats.org/officeDocument/2006/relationships/slideMaster" Target="../slideMasters/slideMaster3.xml"/><Relationship Id="rId4" Type="http://schemas.openxmlformats.org/officeDocument/2006/relationships/tags" Target="../tags/tag424.xml"/><Relationship Id="rId9" Type="http://schemas.openxmlformats.org/officeDocument/2006/relationships/tags" Target="../tags/tag429.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436.xml"/><Relationship Id="rId3" Type="http://schemas.openxmlformats.org/officeDocument/2006/relationships/tags" Target="../tags/tag431.xml"/><Relationship Id="rId7" Type="http://schemas.openxmlformats.org/officeDocument/2006/relationships/tags" Target="../tags/tag435.xml"/><Relationship Id="rId12" Type="http://schemas.openxmlformats.org/officeDocument/2006/relationships/image" Target="../media/image6.emf"/><Relationship Id="rId2" Type="http://schemas.openxmlformats.org/officeDocument/2006/relationships/tags" Target="../tags/tag430.xml"/><Relationship Id="rId1" Type="http://schemas.openxmlformats.org/officeDocument/2006/relationships/vmlDrawing" Target="../drawings/vmlDrawing58.vml"/><Relationship Id="rId6" Type="http://schemas.openxmlformats.org/officeDocument/2006/relationships/tags" Target="../tags/tag434.xml"/><Relationship Id="rId11" Type="http://schemas.openxmlformats.org/officeDocument/2006/relationships/oleObject" Target="../embeddings/oleObject56.bin"/><Relationship Id="rId5" Type="http://schemas.openxmlformats.org/officeDocument/2006/relationships/tags" Target="../tags/tag433.xml"/><Relationship Id="rId10" Type="http://schemas.openxmlformats.org/officeDocument/2006/relationships/slideMaster" Target="../slideMasters/slideMaster3.xml"/><Relationship Id="rId4" Type="http://schemas.openxmlformats.org/officeDocument/2006/relationships/tags" Target="../tags/tag432.xml"/><Relationship Id="rId9" Type="http://schemas.openxmlformats.org/officeDocument/2006/relationships/tags" Target="../tags/tag437.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444.xml"/><Relationship Id="rId3" Type="http://schemas.openxmlformats.org/officeDocument/2006/relationships/tags" Target="../tags/tag439.xml"/><Relationship Id="rId7" Type="http://schemas.openxmlformats.org/officeDocument/2006/relationships/tags" Target="../tags/tag443.xml"/><Relationship Id="rId12" Type="http://schemas.openxmlformats.org/officeDocument/2006/relationships/image" Target="../media/image1.emf"/><Relationship Id="rId2" Type="http://schemas.openxmlformats.org/officeDocument/2006/relationships/tags" Target="../tags/tag438.xml"/><Relationship Id="rId1" Type="http://schemas.openxmlformats.org/officeDocument/2006/relationships/vmlDrawing" Target="../drawings/vmlDrawing59.vml"/><Relationship Id="rId6" Type="http://schemas.openxmlformats.org/officeDocument/2006/relationships/tags" Target="../tags/tag442.xml"/><Relationship Id="rId11" Type="http://schemas.openxmlformats.org/officeDocument/2006/relationships/oleObject" Target="../embeddings/oleObject57.bin"/><Relationship Id="rId5" Type="http://schemas.openxmlformats.org/officeDocument/2006/relationships/tags" Target="../tags/tag441.xml"/><Relationship Id="rId10" Type="http://schemas.openxmlformats.org/officeDocument/2006/relationships/slideMaster" Target="../slideMasters/slideMaster3.xml"/><Relationship Id="rId4" Type="http://schemas.openxmlformats.org/officeDocument/2006/relationships/tags" Target="../tags/tag440.xml"/><Relationship Id="rId9" Type="http://schemas.openxmlformats.org/officeDocument/2006/relationships/tags" Target="../tags/tag445.xml"/></Relationships>
</file>

<file path=ppt/slideLayouts/_rels/slideLayout57.xml.rels><?xml version="1.0" encoding="UTF-8" standalone="yes"?>
<Relationships xmlns="http://schemas.openxmlformats.org/package/2006/relationships"><Relationship Id="rId8" Type="http://schemas.openxmlformats.org/officeDocument/2006/relationships/tags" Target="../tags/tag452.xml"/><Relationship Id="rId3" Type="http://schemas.openxmlformats.org/officeDocument/2006/relationships/tags" Target="../tags/tag447.xml"/><Relationship Id="rId7" Type="http://schemas.openxmlformats.org/officeDocument/2006/relationships/tags" Target="../tags/tag451.xml"/><Relationship Id="rId12" Type="http://schemas.openxmlformats.org/officeDocument/2006/relationships/image" Target="../media/image1.emf"/><Relationship Id="rId2" Type="http://schemas.openxmlformats.org/officeDocument/2006/relationships/tags" Target="../tags/tag446.xml"/><Relationship Id="rId1" Type="http://schemas.openxmlformats.org/officeDocument/2006/relationships/vmlDrawing" Target="../drawings/vmlDrawing60.vml"/><Relationship Id="rId6" Type="http://schemas.openxmlformats.org/officeDocument/2006/relationships/tags" Target="../tags/tag450.xml"/><Relationship Id="rId11" Type="http://schemas.openxmlformats.org/officeDocument/2006/relationships/oleObject" Target="../embeddings/oleObject58.bin"/><Relationship Id="rId5" Type="http://schemas.openxmlformats.org/officeDocument/2006/relationships/tags" Target="../tags/tag449.xml"/><Relationship Id="rId10" Type="http://schemas.openxmlformats.org/officeDocument/2006/relationships/slideMaster" Target="../slideMasters/slideMaster3.xml"/><Relationship Id="rId4" Type="http://schemas.openxmlformats.org/officeDocument/2006/relationships/tags" Target="../tags/tag448.xml"/><Relationship Id="rId9" Type="http://schemas.openxmlformats.org/officeDocument/2006/relationships/tags" Target="../tags/tag453.xml"/></Relationships>
</file>

<file path=ppt/slideLayouts/_rels/slideLayout58.xml.rels><?xml version="1.0" encoding="UTF-8" standalone="yes"?>
<Relationships xmlns="http://schemas.openxmlformats.org/package/2006/relationships"><Relationship Id="rId8" Type="http://schemas.openxmlformats.org/officeDocument/2006/relationships/tags" Target="../tags/tag460.xml"/><Relationship Id="rId3" Type="http://schemas.openxmlformats.org/officeDocument/2006/relationships/tags" Target="../tags/tag455.xml"/><Relationship Id="rId7" Type="http://schemas.openxmlformats.org/officeDocument/2006/relationships/tags" Target="../tags/tag459.xml"/><Relationship Id="rId12" Type="http://schemas.openxmlformats.org/officeDocument/2006/relationships/image" Target="../media/image1.emf"/><Relationship Id="rId2" Type="http://schemas.openxmlformats.org/officeDocument/2006/relationships/tags" Target="../tags/tag454.xml"/><Relationship Id="rId1" Type="http://schemas.openxmlformats.org/officeDocument/2006/relationships/vmlDrawing" Target="../drawings/vmlDrawing61.vml"/><Relationship Id="rId6" Type="http://schemas.openxmlformats.org/officeDocument/2006/relationships/tags" Target="../tags/tag458.xml"/><Relationship Id="rId11" Type="http://schemas.openxmlformats.org/officeDocument/2006/relationships/oleObject" Target="../embeddings/oleObject59.bin"/><Relationship Id="rId5" Type="http://schemas.openxmlformats.org/officeDocument/2006/relationships/tags" Target="../tags/tag457.xml"/><Relationship Id="rId10" Type="http://schemas.openxmlformats.org/officeDocument/2006/relationships/slideMaster" Target="../slideMasters/slideMaster3.xml"/><Relationship Id="rId4" Type="http://schemas.openxmlformats.org/officeDocument/2006/relationships/tags" Target="../tags/tag456.xml"/><Relationship Id="rId9" Type="http://schemas.openxmlformats.org/officeDocument/2006/relationships/tags" Target="../tags/tag461.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468.xml"/><Relationship Id="rId3" Type="http://schemas.openxmlformats.org/officeDocument/2006/relationships/tags" Target="../tags/tag463.xml"/><Relationship Id="rId7" Type="http://schemas.openxmlformats.org/officeDocument/2006/relationships/tags" Target="../tags/tag467.xml"/><Relationship Id="rId12" Type="http://schemas.openxmlformats.org/officeDocument/2006/relationships/image" Target="../media/image1.emf"/><Relationship Id="rId2" Type="http://schemas.openxmlformats.org/officeDocument/2006/relationships/tags" Target="../tags/tag462.xml"/><Relationship Id="rId1" Type="http://schemas.openxmlformats.org/officeDocument/2006/relationships/vmlDrawing" Target="../drawings/vmlDrawing62.vml"/><Relationship Id="rId6" Type="http://schemas.openxmlformats.org/officeDocument/2006/relationships/tags" Target="../tags/tag466.xml"/><Relationship Id="rId11" Type="http://schemas.openxmlformats.org/officeDocument/2006/relationships/oleObject" Target="../embeddings/oleObject60.bin"/><Relationship Id="rId5" Type="http://schemas.openxmlformats.org/officeDocument/2006/relationships/tags" Target="../tags/tag465.xml"/><Relationship Id="rId10" Type="http://schemas.openxmlformats.org/officeDocument/2006/relationships/slideMaster" Target="../slideMasters/slideMaster3.xml"/><Relationship Id="rId4" Type="http://schemas.openxmlformats.org/officeDocument/2006/relationships/tags" Target="../tags/tag464.xml"/><Relationship Id="rId9" Type="http://schemas.openxmlformats.org/officeDocument/2006/relationships/tags" Target="../tags/tag469.xml"/></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emf"/><Relationship Id="rId2" Type="http://schemas.openxmlformats.org/officeDocument/2006/relationships/tags" Target="../tags/tag58.xml"/><Relationship Id="rId1" Type="http://schemas.openxmlformats.org/officeDocument/2006/relationships/vmlDrawing" Target="../drawings/vmlDrawing7.vml"/><Relationship Id="rId6" Type="http://schemas.openxmlformats.org/officeDocument/2006/relationships/tags" Target="../tags/tag62.xml"/><Relationship Id="rId11" Type="http://schemas.openxmlformats.org/officeDocument/2006/relationships/oleObject" Target="../embeddings/oleObject7.bin"/><Relationship Id="rId5" Type="http://schemas.openxmlformats.org/officeDocument/2006/relationships/tags" Target="../tags/tag61.xml"/><Relationship Id="rId10" Type="http://schemas.openxmlformats.org/officeDocument/2006/relationships/slideMaster" Target="../slideMasters/slideMaster1.xml"/><Relationship Id="rId4" Type="http://schemas.openxmlformats.org/officeDocument/2006/relationships/tags" Target="../tags/tag60.xml"/><Relationship Id="rId9" Type="http://schemas.openxmlformats.org/officeDocument/2006/relationships/tags" Target="../tags/tag65.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476.xml"/><Relationship Id="rId3" Type="http://schemas.openxmlformats.org/officeDocument/2006/relationships/tags" Target="../tags/tag471.xml"/><Relationship Id="rId7" Type="http://schemas.openxmlformats.org/officeDocument/2006/relationships/tags" Target="../tags/tag475.xml"/><Relationship Id="rId12" Type="http://schemas.openxmlformats.org/officeDocument/2006/relationships/image" Target="../media/image1.emf"/><Relationship Id="rId2" Type="http://schemas.openxmlformats.org/officeDocument/2006/relationships/tags" Target="../tags/tag470.xml"/><Relationship Id="rId1" Type="http://schemas.openxmlformats.org/officeDocument/2006/relationships/vmlDrawing" Target="../drawings/vmlDrawing63.vml"/><Relationship Id="rId6" Type="http://schemas.openxmlformats.org/officeDocument/2006/relationships/tags" Target="../tags/tag474.xml"/><Relationship Id="rId11" Type="http://schemas.openxmlformats.org/officeDocument/2006/relationships/oleObject" Target="../embeddings/oleObject61.bin"/><Relationship Id="rId5" Type="http://schemas.openxmlformats.org/officeDocument/2006/relationships/tags" Target="../tags/tag473.xml"/><Relationship Id="rId10" Type="http://schemas.openxmlformats.org/officeDocument/2006/relationships/slideMaster" Target="../slideMasters/slideMaster3.xml"/><Relationship Id="rId4" Type="http://schemas.openxmlformats.org/officeDocument/2006/relationships/tags" Target="../tags/tag472.xml"/><Relationship Id="rId9" Type="http://schemas.openxmlformats.org/officeDocument/2006/relationships/tags" Target="../tags/tag477.xml"/></Relationships>
</file>

<file path=ppt/slideLayouts/_rels/slideLayout61.xml.rels><?xml version="1.0" encoding="UTF-8" standalone="yes"?>
<Relationships xmlns="http://schemas.openxmlformats.org/package/2006/relationships"><Relationship Id="rId8" Type="http://schemas.openxmlformats.org/officeDocument/2006/relationships/tags" Target="../tags/tag484.xml"/><Relationship Id="rId3" Type="http://schemas.openxmlformats.org/officeDocument/2006/relationships/tags" Target="../tags/tag479.xml"/><Relationship Id="rId7" Type="http://schemas.openxmlformats.org/officeDocument/2006/relationships/tags" Target="../tags/tag483.xml"/><Relationship Id="rId12" Type="http://schemas.openxmlformats.org/officeDocument/2006/relationships/image" Target="../media/image6.emf"/><Relationship Id="rId2" Type="http://schemas.openxmlformats.org/officeDocument/2006/relationships/tags" Target="../tags/tag478.xml"/><Relationship Id="rId1" Type="http://schemas.openxmlformats.org/officeDocument/2006/relationships/vmlDrawing" Target="../drawings/vmlDrawing64.vml"/><Relationship Id="rId6" Type="http://schemas.openxmlformats.org/officeDocument/2006/relationships/tags" Target="../tags/tag482.xml"/><Relationship Id="rId11" Type="http://schemas.openxmlformats.org/officeDocument/2006/relationships/oleObject" Target="../embeddings/oleObject62.bin"/><Relationship Id="rId5" Type="http://schemas.openxmlformats.org/officeDocument/2006/relationships/tags" Target="../tags/tag481.xml"/><Relationship Id="rId10" Type="http://schemas.openxmlformats.org/officeDocument/2006/relationships/slideMaster" Target="../slideMasters/slideMaster3.xml"/><Relationship Id="rId4" Type="http://schemas.openxmlformats.org/officeDocument/2006/relationships/tags" Target="../tags/tag480.xml"/><Relationship Id="rId9" Type="http://schemas.openxmlformats.org/officeDocument/2006/relationships/tags" Target="../tags/tag485.xml"/></Relationships>
</file>

<file path=ppt/slideLayouts/_rels/slideLayout62.xml.rels><?xml version="1.0" encoding="UTF-8" standalone="yes"?>
<Relationships xmlns="http://schemas.openxmlformats.org/package/2006/relationships"><Relationship Id="rId8" Type="http://schemas.openxmlformats.org/officeDocument/2006/relationships/tags" Target="../tags/tag492.xml"/><Relationship Id="rId3" Type="http://schemas.openxmlformats.org/officeDocument/2006/relationships/tags" Target="../tags/tag487.xml"/><Relationship Id="rId7" Type="http://schemas.openxmlformats.org/officeDocument/2006/relationships/tags" Target="../tags/tag491.xml"/><Relationship Id="rId12" Type="http://schemas.openxmlformats.org/officeDocument/2006/relationships/image" Target="../media/image1.emf"/><Relationship Id="rId2" Type="http://schemas.openxmlformats.org/officeDocument/2006/relationships/tags" Target="../tags/tag486.xml"/><Relationship Id="rId1" Type="http://schemas.openxmlformats.org/officeDocument/2006/relationships/vmlDrawing" Target="../drawings/vmlDrawing65.vml"/><Relationship Id="rId6" Type="http://schemas.openxmlformats.org/officeDocument/2006/relationships/tags" Target="../tags/tag490.xml"/><Relationship Id="rId11" Type="http://schemas.openxmlformats.org/officeDocument/2006/relationships/oleObject" Target="../embeddings/oleObject63.bin"/><Relationship Id="rId5" Type="http://schemas.openxmlformats.org/officeDocument/2006/relationships/tags" Target="../tags/tag489.xml"/><Relationship Id="rId10" Type="http://schemas.openxmlformats.org/officeDocument/2006/relationships/slideMaster" Target="../slideMasters/slideMaster3.xml"/><Relationship Id="rId4" Type="http://schemas.openxmlformats.org/officeDocument/2006/relationships/tags" Target="../tags/tag488.xml"/><Relationship Id="rId9" Type="http://schemas.openxmlformats.org/officeDocument/2006/relationships/tags" Target="../tags/tag493.xml"/></Relationships>
</file>

<file path=ppt/slideLayouts/_rels/slideLayout63.xml.rels><?xml version="1.0" encoding="UTF-8" standalone="yes"?>
<Relationships xmlns="http://schemas.openxmlformats.org/package/2006/relationships"><Relationship Id="rId8" Type="http://schemas.openxmlformats.org/officeDocument/2006/relationships/tags" Target="../tags/tag500.xml"/><Relationship Id="rId3" Type="http://schemas.openxmlformats.org/officeDocument/2006/relationships/tags" Target="../tags/tag495.xml"/><Relationship Id="rId7" Type="http://schemas.openxmlformats.org/officeDocument/2006/relationships/tags" Target="../tags/tag499.xml"/><Relationship Id="rId12" Type="http://schemas.openxmlformats.org/officeDocument/2006/relationships/image" Target="../media/image1.emf"/><Relationship Id="rId2" Type="http://schemas.openxmlformats.org/officeDocument/2006/relationships/tags" Target="../tags/tag494.xml"/><Relationship Id="rId1" Type="http://schemas.openxmlformats.org/officeDocument/2006/relationships/vmlDrawing" Target="../drawings/vmlDrawing66.vml"/><Relationship Id="rId6" Type="http://schemas.openxmlformats.org/officeDocument/2006/relationships/tags" Target="../tags/tag498.xml"/><Relationship Id="rId11" Type="http://schemas.openxmlformats.org/officeDocument/2006/relationships/oleObject" Target="../embeddings/oleObject64.bin"/><Relationship Id="rId5" Type="http://schemas.openxmlformats.org/officeDocument/2006/relationships/tags" Target="../tags/tag497.xml"/><Relationship Id="rId10" Type="http://schemas.openxmlformats.org/officeDocument/2006/relationships/slideMaster" Target="../slideMasters/slideMaster3.xml"/><Relationship Id="rId4" Type="http://schemas.openxmlformats.org/officeDocument/2006/relationships/tags" Target="../tags/tag496.xml"/><Relationship Id="rId9" Type="http://schemas.openxmlformats.org/officeDocument/2006/relationships/tags" Target="../tags/tag501.xml"/></Relationships>
</file>

<file path=ppt/slideLayouts/_rels/slideLayout64.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tags" Target="../tags/tag503.xml"/><Relationship Id="rId7" Type="http://schemas.openxmlformats.org/officeDocument/2006/relationships/slideMaster" Target="../slideMasters/slideMaster3.xml"/><Relationship Id="rId2" Type="http://schemas.openxmlformats.org/officeDocument/2006/relationships/tags" Target="../tags/tag502.xml"/><Relationship Id="rId1" Type="http://schemas.openxmlformats.org/officeDocument/2006/relationships/vmlDrawing" Target="../drawings/vmlDrawing67.vml"/><Relationship Id="rId6" Type="http://schemas.openxmlformats.org/officeDocument/2006/relationships/tags" Target="../tags/tag506.xml"/><Relationship Id="rId5" Type="http://schemas.openxmlformats.org/officeDocument/2006/relationships/tags" Target="../tags/tag505.xml"/><Relationship Id="rId4" Type="http://schemas.openxmlformats.org/officeDocument/2006/relationships/tags" Target="../tags/tag504.xml"/><Relationship Id="rId9" Type="http://schemas.openxmlformats.org/officeDocument/2006/relationships/image" Target="../media/image2.emf"/></Relationships>
</file>

<file path=ppt/slideLayouts/_rels/slideLayout65.xml.rels><?xml version="1.0" encoding="UTF-8" standalone="yes"?>
<Relationships xmlns="http://schemas.openxmlformats.org/package/2006/relationships"><Relationship Id="rId8" Type="http://schemas.openxmlformats.org/officeDocument/2006/relationships/tags" Target="../tags/tag513.xml"/><Relationship Id="rId3" Type="http://schemas.openxmlformats.org/officeDocument/2006/relationships/tags" Target="../tags/tag508.xml"/><Relationship Id="rId7" Type="http://schemas.openxmlformats.org/officeDocument/2006/relationships/tags" Target="../tags/tag512.xml"/><Relationship Id="rId12" Type="http://schemas.openxmlformats.org/officeDocument/2006/relationships/image" Target="../media/image1.emf"/><Relationship Id="rId2" Type="http://schemas.openxmlformats.org/officeDocument/2006/relationships/tags" Target="../tags/tag507.xml"/><Relationship Id="rId1" Type="http://schemas.openxmlformats.org/officeDocument/2006/relationships/vmlDrawing" Target="../drawings/vmlDrawing68.vml"/><Relationship Id="rId6" Type="http://schemas.openxmlformats.org/officeDocument/2006/relationships/tags" Target="../tags/tag511.xml"/><Relationship Id="rId11" Type="http://schemas.openxmlformats.org/officeDocument/2006/relationships/oleObject" Target="../embeddings/oleObject66.bin"/><Relationship Id="rId5" Type="http://schemas.openxmlformats.org/officeDocument/2006/relationships/tags" Target="../tags/tag510.xml"/><Relationship Id="rId10" Type="http://schemas.openxmlformats.org/officeDocument/2006/relationships/slideMaster" Target="../slideMasters/slideMaster3.xml"/><Relationship Id="rId4" Type="http://schemas.openxmlformats.org/officeDocument/2006/relationships/tags" Target="../tags/tag509.xml"/><Relationship Id="rId9" Type="http://schemas.openxmlformats.org/officeDocument/2006/relationships/tags" Target="../tags/tag514.xml"/></Relationships>
</file>

<file path=ppt/slideLayouts/_rels/slideLayout66.xml.rels><?xml version="1.0" encoding="UTF-8" standalone="yes"?>
<Relationships xmlns="http://schemas.openxmlformats.org/package/2006/relationships"><Relationship Id="rId8" Type="http://schemas.openxmlformats.org/officeDocument/2006/relationships/tags" Target="../tags/tag521.xml"/><Relationship Id="rId3" Type="http://schemas.openxmlformats.org/officeDocument/2006/relationships/tags" Target="../tags/tag516.xml"/><Relationship Id="rId7" Type="http://schemas.openxmlformats.org/officeDocument/2006/relationships/tags" Target="../tags/tag520.xml"/><Relationship Id="rId12" Type="http://schemas.openxmlformats.org/officeDocument/2006/relationships/image" Target="../media/image1.emf"/><Relationship Id="rId2" Type="http://schemas.openxmlformats.org/officeDocument/2006/relationships/tags" Target="../tags/tag515.xml"/><Relationship Id="rId1" Type="http://schemas.openxmlformats.org/officeDocument/2006/relationships/vmlDrawing" Target="../drawings/vmlDrawing69.vml"/><Relationship Id="rId6" Type="http://schemas.openxmlformats.org/officeDocument/2006/relationships/tags" Target="../tags/tag519.xml"/><Relationship Id="rId11" Type="http://schemas.openxmlformats.org/officeDocument/2006/relationships/oleObject" Target="../embeddings/oleObject67.bin"/><Relationship Id="rId5" Type="http://schemas.openxmlformats.org/officeDocument/2006/relationships/tags" Target="../tags/tag518.xml"/><Relationship Id="rId10" Type="http://schemas.openxmlformats.org/officeDocument/2006/relationships/slideMaster" Target="../slideMasters/slideMaster3.xml"/><Relationship Id="rId4" Type="http://schemas.openxmlformats.org/officeDocument/2006/relationships/tags" Target="../tags/tag517.xml"/><Relationship Id="rId9" Type="http://schemas.openxmlformats.org/officeDocument/2006/relationships/tags" Target="../tags/tag522.xml"/></Relationships>
</file>

<file path=ppt/slideLayouts/_rels/slideLayout67.xml.rels><?xml version="1.0" encoding="UTF-8" standalone="yes"?>
<Relationships xmlns="http://schemas.openxmlformats.org/package/2006/relationships"><Relationship Id="rId8" Type="http://schemas.openxmlformats.org/officeDocument/2006/relationships/tags" Target="../tags/tag529.xml"/><Relationship Id="rId3" Type="http://schemas.openxmlformats.org/officeDocument/2006/relationships/tags" Target="../tags/tag524.xml"/><Relationship Id="rId7" Type="http://schemas.openxmlformats.org/officeDocument/2006/relationships/tags" Target="../tags/tag528.xml"/><Relationship Id="rId12" Type="http://schemas.openxmlformats.org/officeDocument/2006/relationships/image" Target="../media/image1.emf"/><Relationship Id="rId2" Type="http://schemas.openxmlformats.org/officeDocument/2006/relationships/tags" Target="../tags/tag523.xml"/><Relationship Id="rId1" Type="http://schemas.openxmlformats.org/officeDocument/2006/relationships/vmlDrawing" Target="../drawings/vmlDrawing70.vml"/><Relationship Id="rId6" Type="http://schemas.openxmlformats.org/officeDocument/2006/relationships/tags" Target="../tags/tag527.xml"/><Relationship Id="rId11" Type="http://schemas.openxmlformats.org/officeDocument/2006/relationships/oleObject" Target="../embeddings/oleObject68.bin"/><Relationship Id="rId5" Type="http://schemas.openxmlformats.org/officeDocument/2006/relationships/tags" Target="../tags/tag526.xml"/><Relationship Id="rId10" Type="http://schemas.openxmlformats.org/officeDocument/2006/relationships/slideMaster" Target="../slideMasters/slideMaster3.xml"/><Relationship Id="rId4" Type="http://schemas.openxmlformats.org/officeDocument/2006/relationships/tags" Target="../tags/tag525.xml"/><Relationship Id="rId9" Type="http://schemas.openxmlformats.org/officeDocument/2006/relationships/tags" Target="../tags/tag530.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32.xml"/><Relationship Id="rId7" Type="http://schemas.openxmlformats.org/officeDocument/2006/relationships/oleObject" Target="../embeddings/oleObject69.bin"/><Relationship Id="rId2" Type="http://schemas.openxmlformats.org/officeDocument/2006/relationships/tags" Target="../tags/tag531.xml"/><Relationship Id="rId1" Type="http://schemas.openxmlformats.org/officeDocument/2006/relationships/vmlDrawing" Target="../drawings/vmlDrawing71.vml"/><Relationship Id="rId6" Type="http://schemas.openxmlformats.org/officeDocument/2006/relationships/slideMaster" Target="../slideMasters/slideMaster3.xml"/><Relationship Id="rId5" Type="http://schemas.openxmlformats.org/officeDocument/2006/relationships/tags" Target="../tags/tag534.xml"/><Relationship Id="rId4" Type="http://schemas.openxmlformats.org/officeDocument/2006/relationships/tags" Target="../tags/tag533.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36.xml"/><Relationship Id="rId7" Type="http://schemas.openxmlformats.org/officeDocument/2006/relationships/oleObject" Target="../embeddings/oleObject70.bin"/><Relationship Id="rId2" Type="http://schemas.openxmlformats.org/officeDocument/2006/relationships/tags" Target="../tags/tag535.xml"/><Relationship Id="rId1" Type="http://schemas.openxmlformats.org/officeDocument/2006/relationships/vmlDrawing" Target="../drawings/vmlDrawing72.vml"/><Relationship Id="rId6" Type="http://schemas.openxmlformats.org/officeDocument/2006/relationships/slideMaster" Target="../slideMasters/slideMaster3.xml"/><Relationship Id="rId5" Type="http://schemas.openxmlformats.org/officeDocument/2006/relationships/tags" Target="../tags/tag538.xml"/><Relationship Id="rId4" Type="http://schemas.openxmlformats.org/officeDocument/2006/relationships/tags" Target="../tags/tag537.xml"/></Relationships>
</file>

<file path=ppt/slideLayouts/_rels/slideLayout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6.emf"/><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oleObject" Target="../embeddings/oleObject8.bin"/><Relationship Id="rId5" Type="http://schemas.openxmlformats.org/officeDocument/2006/relationships/tags" Target="../tags/tag69.xml"/><Relationship Id="rId10" Type="http://schemas.openxmlformats.org/officeDocument/2006/relationships/slideMaster" Target="../slideMasters/slideMaster1.xml"/><Relationship Id="rId4" Type="http://schemas.openxmlformats.org/officeDocument/2006/relationships/tags" Target="../tags/tag68.xml"/><Relationship Id="rId9" Type="http://schemas.openxmlformats.org/officeDocument/2006/relationships/tags" Target="../tags/tag73.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540.xml"/><Relationship Id="rId7" Type="http://schemas.openxmlformats.org/officeDocument/2006/relationships/oleObject" Target="../embeddings/oleObject71.bin"/><Relationship Id="rId2" Type="http://schemas.openxmlformats.org/officeDocument/2006/relationships/tags" Target="../tags/tag539.xml"/><Relationship Id="rId1" Type="http://schemas.openxmlformats.org/officeDocument/2006/relationships/vmlDrawing" Target="../drawings/vmlDrawing73.vml"/><Relationship Id="rId6" Type="http://schemas.openxmlformats.org/officeDocument/2006/relationships/slideMaster" Target="../slideMasters/slideMaster3.xml"/><Relationship Id="rId5" Type="http://schemas.openxmlformats.org/officeDocument/2006/relationships/tags" Target="../tags/tag542.xml"/><Relationship Id="rId4" Type="http://schemas.openxmlformats.org/officeDocument/2006/relationships/tags" Target="../tags/tag541.xml"/></Relationships>
</file>

<file path=ppt/slideLayouts/_rels/slideLayout71.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tags" Target="../tags/tag544.xml"/><Relationship Id="rId7" Type="http://schemas.openxmlformats.org/officeDocument/2006/relationships/slideMaster" Target="../slideMasters/slideMaster3.xml"/><Relationship Id="rId2" Type="http://schemas.openxmlformats.org/officeDocument/2006/relationships/tags" Target="../tags/tag543.xml"/><Relationship Id="rId1" Type="http://schemas.openxmlformats.org/officeDocument/2006/relationships/vmlDrawing" Target="../drawings/vmlDrawing74.vml"/><Relationship Id="rId6" Type="http://schemas.openxmlformats.org/officeDocument/2006/relationships/tags" Target="../tags/tag547.xml"/><Relationship Id="rId5" Type="http://schemas.openxmlformats.org/officeDocument/2006/relationships/tags" Target="../tags/tag546.xml"/><Relationship Id="rId4" Type="http://schemas.openxmlformats.org/officeDocument/2006/relationships/tags" Target="../tags/tag545.xml"/><Relationship Id="rId9" Type="http://schemas.openxmlformats.org/officeDocument/2006/relationships/image" Target="../media/image2.emf"/></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49.xml"/><Relationship Id="rId7" Type="http://schemas.openxmlformats.org/officeDocument/2006/relationships/oleObject" Target="../embeddings/oleObject73.bin"/><Relationship Id="rId2" Type="http://schemas.openxmlformats.org/officeDocument/2006/relationships/tags" Target="../tags/tag548.xml"/><Relationship Id="rId1" Type="http://schemas.openxmlformats.org/officeDocument/2006/relationships/vmlDrawing" Target="../drawings/vmlDrawing75.vml"/><Relationship Id="rId6" Type="http://schemas.openxmlformats.org/officeDocument/2006/relationships/slideMaster" Target="../slideMasters/slideMaster3.xml"/><Relationship Id="rId5" Type="http://schemas.openxmlformats.org/officeDocument/2006/relationships/tags" Target="../tags/tag551.xml"/><Relationship Id="rId4" Type="http://schemas.openxmlformats.org/officeDocument/2006/relationships/tags" Target="../tags/tag550.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53.xml"/><Relationship Id="rId7" Type="http://schemas.openxmlformats.org/officeDocument/2006/relationships/oleObject" Target="../embeddings/oleObject74.bin"/><Relationship Id="rId2" Type="http://schemas.openxmlformats.org/officeDocument/2006/relationships/tags" Target="../tags/tag552.xml"/><Relationship Id="rId1" Type="http://schemas.openxmlformats.org/officeDocument/2006/relationships/vmlDrawing" Target="../drawings/vmlDrawing76.vml"/><Relationship Id="rId6" Type="http://schemas.openxmlformats.org/officeDocument/2006/relationships/slideMaster" Target="../slideMasters/slideMaster3.xml"/><Relationship Id="rId5" Type="http://schemas.openxmlformats.org/officeDocument/2006/relationships/tags" Target="../tags/tag555.xml"/><Relationship Id="rId4" Type="http://schemas.openxmlformats.org/officeDocument/2006/relationships/tags" Target="../tags/tag554.xml"/></Relationships>
</file>

<file path=ppt/slideLayouts/_rels/slideLayout74.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tags" Target="../tags/tag579.xml"/><Relationship Id="rId7" Type="http://schemas.openxmlformats.org/officeDocument/2006/relationships/slideMaster" Target="../slideMasters/slideMaster4.xml"/><Relationship Id="rId2" Type="http://schemas.openxmlformats.org/officeDocument/2006/relationships/tags" Target="../tags/tag578.xml"/><Relationship Id="rId1" Type="http://schemas.openxmlformats.org/officeDocument/2006/relationships/vmlDrawing" Target="../drawings/vmlDrawing78.vml"/><Relationship Id="rId6" Type="http://schemas.openxmlformats.org/officeDocument/2006/relationships/tags" Target="../tags/tag582.xml"/><Relationship Id="rId5" Type="http://schemas.openxmlformats.org/officeDocument/2006/relationships/tags" Target="../tags/tag581.xml"/><Relationship Id="rId10" Type="http://schemas.openxmlformats.org/officeDocument/2006/relationships/image" Target="../media/image3.png"/><Relationship Id="rId4" Type="http://schemas.openxmlformats.org/officeDocument/2006/relationships/tags" Target="../tags/tag580.xml"/><Relationship Id="rId9" Type="http://schemas.openxmlformats.org/officeDocument/2006/relationships/image" Target="../media/image2.emf"/></Relationships>
</file>

<file path=ppt/slideLayouts/_rels/slideLayout75.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584.xml"/><Relationship Id="rId7" Type="http://schemas.openxmlformats.org/officeDocument/2006/relationships/tags" Target="../tags/tag588.xml"/><Relationship Id="rId12" Type="http://schemas.openxmlformats.org/officeDocument/2006/relationships/image" Target="../media/image5.png"/><Relationship Id="rId2" Type="http://schemas.openxmlformats.org/officeDocument/2006/relationships/tags" Target="../tags/tag583.xml"/><Relationship Id="rId1" Type="http://schemas.openxmlformats.org/officeDocument/2006/relationships/vmlDrawing" Target="../drawings/vmlDrawing79.vml"/><Relationship Id="rId6" Type="http://schemas.openxmlformats.org/officeDocument/2006/relationships/tags" Target="../tags/tag587.xml"/><Relationship Id="rId11" Type="http://schemas.openxmlformats.org/officeDocument/2006/relationships/image" Target="../media/image4.jpeg"/><Relationship Id="rId5" Type="http://schemas.openxmlformats.org/officeDocument/2006/relationships/tags" Target="../tags/tag586.xml"/><Relationship Id="rId10" Type="http://schemas.openxmlformats.org/officeDocument/2006/relationships/image" Target="../media/image1.emf"/><Relationship Id="rId4" Type="http://schemas.openxmlformats.org/officeDocument/2006/relationships/tags" Target="../tags/tag585.xml"/><Relationship Id="rId9" Type="http://schemas.openxmlformats.org/officeDocument/2006/relationships/oleObject" Target="../embeddings/oleObject77.bin"/></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590.xml"/><Relationship Id="rId7" Type="http://schemas.openxmlformats.org/officeDocument/2006/relationships/oleObject" Target="../embeddings/oleObject78.bin"/><Relationship Id="rId2" Type="http://schemas.openxmlformats.org/officeDocument/2006/relationships/tags" Target="../tags/tag589.xml"/><Relationship Id="rId1" Type="http://schemas.openxmlformats.org/officeDocument/2006/relationships/vmlDrawing" Target="../drawings/vmlDrawing80.vml"/><Relationship Id="rId6" Type="http://schemas.openxmlformats.org/officeDocument/2006/relationships/slideMaster" Target="../slideMasters/slideMaster4.xml"/><Relationship Id="rId5" Type="http://schemas.openxmlformats.org/officeDocument/2006/relationships/tags" Target="../tags/tag592.xml"/><Relationship Id="rId4" Type="http://schemas.openxmlformats.org/officeDocument/2006/relationships/tags" Target="../tags/tag591.xml"/></Relationships>
</file>

<file path=ppt/slideLayouts/_rels/slideLayout77.xml.rels><?xml version="1.0" encoding="UTF-8" standalone="yes"?>
<Relationships xmlns="http://schemas.openxmlformats.org/package/2006/relationships"><Relationship Id="rId8" Type="http://schemas.openxmlformats.org/officeDocument/2006/relationships/tags" Target="../tags/tag599.xml"/><Relationship Id="rId3" Type="http://schemas.openxmlformats.org/officeDocument/2006/relationships/tags" Target="../tags/tag594.xml"/><Relationship Id="rId7" Type="http://schemas.openxmlformats.org/officeDocument/2006/relationships/tags" Target="../tags/tag598.xml"/><Relationship Id="rId2" Type="http://schemas.openxmlformats.org/officeDocument/2006/relationships/tags" Target="../tags/tag593.xml"/><Relationship Id="rId1" Type="http://schemas.openxmlformats.org/officeDocument/2006/relationships/vmlDrawing" Target="../drawings/vmlDrawing81.vml"/><Relationship Id="rId6" Type="http://schemas.openxmlformats.org/officeDocument/2006/relationships/tags" Target="../tags/tag597.xml"/><Relationship Id="rId11" Type="http://schemas.openxmlformats.org/officeDocument/2006/relationships/image" Target="../media/image1.emf"/><Relationship Id="rId5" Type="http://schemas.openxmlformats.org/officeDocument/2006/relationships/tags" Target="../tags/tag596.xml"/><Relationship Id="rId10" Type="http://schemas.openxmlformats.org/officeDocument/2006/relationships/oleObject" Target="../embeddings/oleObject79.bin"/><Relationship Id="rId4" Type="http://schemas.openxmlformats.org/officeDocument/2006/relationships/tags" Target="../tags/tag595.xml"/><Relationship Id="rId9"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openxmlformats.org/officeDocument/2006/relationships/tags" Target="../tags/tag606.xml"/><Relationship Id="rId3" Type="http://schemas.openxmlformats.org/officeDocument/2006/relationships/tags" Target="../tags/tag601.xml"/><Relationship Id="rId7" Type="http://schemas.openxmlformats.org/officeDocument/2006/relationships/tags" Target="../tags/tag605.xml"/><Relationship Id="rId2" Type="http://schemas.openxmlformats.org/officeDocument/2006/relationships/tags" Target="../tags/tag600.xml"/><Relationship Id="rId1" Type="http://schemas.openxmlformats.org/officeDocument/2006/relationships/vmlDrawing" Target="../drawings/vmlDrawing82.vml"/><Relationship Id="rId6" Type="http://schemas.openxmlformats.org/officeDocument/2006/relationships/tags" Target="../tags/tag604.xml"/><Relationship Id="rId11" Type="http://schemas.openxmlformats.org/officeDocument/2006/relationships/image" Target="../media/image1.emf"/><Relationship Id="rId5" Type="http://schemas.openxmlformats.org/officeDocument/2006/relationships/tags" Target="../tags/tag603.xml"/><Relationship Id="rId10" Type="http://schemas.openxmlformats.org/officeDocument/2006/relationships/oleObject" Target="../embeddings/oleObject80.bin"/><Relationship Id="rId4" Type="http://schemas.openxmlformats.org/officeDocument/2006/relationships/tags" Target="../tags/tag602.xml"/><Relationship Id="rId9"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tags" Target="../tags/tag613.xml"/><Relationship Id="rId3" Type="http://schemas.openxmlformats.org/officeDocument/2006/relationships/tags" Target="../tags/tag608.xml"/><Relationship Id="rId7" Type="http://schemas.openxmlformats.org/officeDocument/2006/relationships/tags" Target="../tags/tag612.xml"/><Relationship Id="rId2" Type="http://schemas.openxmlformats.org/officeDocument/2006/relationships/tags" Target="../tags/tag607.xml"/><Relationship Id="rId1" Type="http://schemas.openxmlformats.org/officeDocument/2006/relationships/vmlDrawing" Target="../drawings/vmlDrawing83.vml"/><Relationship Id="rId6" Type="http://schemas.openxmlformats.org/officeDocument/2006/relationships/tags" Target="../tags/tag611.xml"/><Relationship Id="rId11" Type="http://schemas.openxmlformats.org/officeDocument/2006/relationships/image" Target="../media/image1.emf"/><Relationship Id="rId5" Type="http://schemas.openxmlformats.org/officeDocument/2006/relationships/tags" Target="../tags/tag610.xml"/><Relationship Id="rId10" Type="http://schemas.openxmlformats.org/officeDocument/2006/relationships/oleObject" Target="../embeddings/oleObject81.bin"/><Relationship Id="rId4" Type="http://schemas.openxmlformats.org/officeDocument/2006/relationships/tags" Target="../tags/tag609.xml"/><Relationship Id="rId9"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1.emf"/><Relationship Id="rId2" Type="http://schemas.openxmlformats.org/officeDocument/2006/relationships/tags" Target="../tags/tag74.xml"/><Relationship Id="rId1" Type="http://schemas.openxmlformats.org/officeDocument/2006/relationships/vmlDrawing" Target="../drawings/vmlDrawing9.vml"/><Relationship Id="rId6" Type="http://schemas.openxmlformats.org/officeDocument/2006/relationships/tags" Target="../tags/tag78.xml"/><Relationship Id="rId11" Type="http://schemas.openxmlformats.org/officeDocument/2006/relationships/oleObject" Target="../embeddings/oleObject9.bin"/><Relationship Id="rId5" Type="http://schemas.openxmlformats.org/officeDocument/2006/relationships/tags" Target="../tags/tag77.xml"/><Relationship Id="rId10" Type="http://schemas.openxmlformats.org/officeDocument/2006/relationships/slideMaster" Target="../slideMasters/slideMaster1.xml"/><Relationship Id="rId4" Type="http://schemas.openxmlformats.org/officeDocument/2006/relationships/tags" Target="../tags/tag76.xml"/><Relationship Id="rId9" Type="http://schemas.openxmlformats.org/officeDocument/2006/relationships/tags" Target="../tags/tag81.xml"/></Relationships>
</file>

<file path=ppt/slideLayouts/_rels/slideLayout80.xml.rels><?xml version="1.0" encoding="UTF-8" standalone="yes"?>
<Relationships xmlns="http://schemas.openxmlformats.org/package/2006/relationships"><Relationship Id="rId8" Type="http://schemas.openxmlformats.org/officeDocument/2006/relationships/tags" Target="../tags/tag620.xml"/><Relationship Id="rId3" Type="http://schemas.openxmlformats.org/officeDocument/2006/relationships/tags" Target="../tags/tag615.xml"/><Relationship Id="rId7" Type="http://schemas.openxmlformats.org/officeDocument/2006/relationships/tags" Target="../tags/tag619.xml"/><Relationship Id="rId2" Type="http://schemas.openxmlformats.org/officeDocument/2006/relationships/tags" Target="../tags/tag614.xml"/><Relationship Id="rId1" Type="http://schemas.openxmlformats.org/officeDocument/2006/relationships/vmlDrawing" Target="../drawings/vmlDrawing84.vml"/><Relationship Id="rId6" Type="http://schemas.openxmlformats.org/officeDocument/2006/relationships/tags" Target="../tags/tag618.xml"/><Relationship Id="rId11" Type="http://schemas.openxmlformats.org/officeDocument/2006/relationships/image" Target="../media/image6.emf"/><Relationship Id="rId5" Type="http://schemas.openxmlformats.org/officeDocument/2006/relationships/tags" Target="../tags/tag617.xml"/><Relationship Id="rId10" Type="http://schemas.openxmlformats.org/officeDocument/2006/relationships/oleObject" Target="../embeddings/oleObject82.bin"/><Relationship Id="rId4" Type="http://schemas.openxmlformats.org/officeDocument/2006/relationships/tags" Target="../tags/tag616.xml"/><Relationship Id="rId9"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tags" Target="../tags/tag627.xml"/><Relationship Id="rId3" Type="http://schemas.openxmlformats.org/officeDocument/2006/relationships/tags" Target="../tags/tag622.xml"/><Relationship Id="rId7" Type="http://schemas.openxmlformats.org/officeDocument/2006/relationships/tags" Target="../tags/tag626.xml"/><Relationship Id="rId12" Type="http://schemas.openxmlformats.org/officeDocument/2006/relationships/image" Target="../media/image1.emf"/><Relationship Id="rId2" Type="http://schemas.openxmlformats.org/officeDocument/2006/relationships/tags" Target="../tags/tag621.xml"/><Relationship Id="rId1" Type="http://schemas.openxmlformats.org/officeDocument/2006/relationships/vmlDrawing" Target="../drawings/vmlDrawing85.vml"/><Relationship Id="rId6" Type="http://schemas.openxmlformats.org/officeDocument/2006/relationships/tags" Target="../tags/tag625.xml"/><Relationship Id="rId11" Type="http://schemas.openxmlformats.org/officeDocument/2006/relationships/oleObject" Target="../embeddings/oleObject83.bin"/><Relationship Id="rId5" Type="http://schemas.openxmlformats.org/officeDocument/2006/relationships/tags" Target="../tags/tag624.xml"/><Relationship Id="rId10" Type="http://schemas.openxmlformats.org/officeDocument/2006/relationships/slideMaster" Target="../slideMasters/slideMaster4.xml"/><Relationship Id="rId4" Type="http://schemas.openxmlformats.org/officeDocument/2006/relationships/tags" Target="../tags/tag623.xml"/><Relationship Id="rId9" Type="http://schemas.openxmlformats.org/officeDocument/2006/relationships/tags" Target="../tags/tag628.xml"/></Relationships>
</file>

<file path=ppt/slideLayouts/_rels/slideLayout82.xml.rels><?xml version="1.0" encoding="UTF-8" standalone="yes"?>
<Relationships xmlns="http://schemas.openxmlformats.org/package/2006/relationships"><Relationship Id="rId8" Type="http://schemas.openxmlformats.org/officeDocument/2006/relationships/tags" Target="../tags/tag635.xml"/><Relationship Id="rId3" Type="http://schemas.openxmlformats.org/officeDocument/2006/relationships/tags" Target="../tags/tag630.xml"/><Relationship Id="rId7" Type="http://schemas.openxmlformats.org/officeDocument/2006/relationships/tags" Target="../tags/tag634.xml"/><Relationship Id="rId12" Type="http://schemas.openxmlformats.org/officeDocument/2006/relationships/image" Target="../media/image1.emf"/><Relationship Id="rId2" Type="http://schemas.openxmlformats.org/officeDocument/2006/relationships/tags" Target="../tags/tag629.xml"/><Relationship Id="rId1" Type="http://schemas.openxmlformats.org/officeDocument/2006/relationships/vmlDrawing" Target="../drawings/vmlDrawing86.vml"/><Relationship Id="rId6" Type="http://schemas.openxmlformats.org/officeDocument/2006/relationships/tags" Target="../tags/tag633.xml"/><Relationship Id="rId11" Type="http://schemas.openxmlformats.org/officeDocument/2006/relationships/oleObject" Target="../embeddings/oleObject84.bin"/><Relationship Id="rId5" Type="http://schemas.openxmlformats.org/officeDocument/2006/relationships/tags" Target="../tags/tag632.xml"/><Relationship Id="rId10" Type="http://schemas.openxmlformats.org/officeDocument/2006/relationships/slideMaster" Target="../slideMasters/slideMaster4.xml"/><Relationship Id="rId4" Type="http://schemas.openxmlformats.org/officeDocument/2006/relationships/tags" Target="../tags/tag631.xml"/><Relationship Id="rId9" Type="http://schemas.openxmlformats.org/officeDocument/2006/relationships/tags" Target="../tags/tag636.xml"/></Relationships>
</file>

<file path=ppt/slideLayouts/_rels/slideLayout83.xml.rels><?xml version="1.0" encoding="UTF-8" standalone="yes"?>
<Relationships xmlns="http://schemas.openxmlformats.org/package/2006/relationships"><Relationship Id="rId8" Type="http://schemas.openxmlformats.org/officeDocument/2006/relationships/tags" Target="../tags/tag643.xml"/><Relationship Id="rId3" Type="http://schemas.openxmlformats.org/officeDocument/2006/relationships/tags" Target="../tags/tag638.xml"/><Relationship Id="rId7" Type="http://schemas.openxmlformats.org/officeDocument/2006/relationships/tags" Target="../tags/tag642.xml"/><Relationship Id="rId12" Type="http://schemas.openxmlformats.org/officeDocument/2006/relationships/image" Target="../media/image1.emf"/><Relationship Id="rId2" Type="http://schemas.openxmlformats.org/officeDocument/2006/relationships/tags" Target="../tags/tag637.xml"/><Relationship Id="rId1" Type="http://schemas.openxmlformats.org/officeDocument/2006/relationships/vmlDrawing" Target="../drawings/vmlDrawing87.vml"/><Relationship Id="rId6" Type="http://schemas.openxmlformats.org/officeDocument/2006/relationships/tags" Target="../tags/tag641.xml"/><Relationship Id="rId11" Type="http://schemas.openxmlformats.org/officeDocument/2006/relationships/oleObject" Target="../embeddings/oleObject85.bin"/><Relationship Id="rId5" Type="http://schemas.openxmlformats.org/officeDocument/2006/relationships/tags" Target="../tags/tag640.xml"/><Relationship Id="rId10" Type="http://schemas.openxmlformats.org/officeDocument/2006/relationships/slideMaster" Target="../slideMasters/slideMaster4.xml"/><Relationship Id="rId4" Type="http://schemas.openxmlformats.org/officeDocument/2006/relationships/tags" Target="../tags/tag639.xml"/><Relationship Id="rId9" Type="http://schemas.openxmlformats.org/officeDocument/2006/relationships/tags" Target="../tags/tag644.xml"/></Relationships>
</file>

<file path=ppt/slideLayouts/_rels/slideLayout84.xml.rels><?xml version="1.0" encoding="UTF-8" standalone="yes"?>
<Relationships xmlns="http://schemas.openxmlformats.org/package/2006/relationships"><Relationship Id="rId8" Type="http://schemas.openxmlformats.org/officeDocument/2006/relationships/tags" Target="../tags/tag651.xml"/><Relationship Id="rId3" Type="http://schemas.openxmlformats.org/officeDocument/2006/relationships/tags" Target="../tags/tag646.xml"/><Relationship Id="rId7" Type="http://schemas.openxmlformats.org/officeDocument/2006/relationships/tags" Target="../tags/tag650.xml"/><Relationship Id="rId12" Type="http://schemas.openxmlformats.org/officeDocument/2006/relationships/image" Target="../media/image1.emf"/><Relationship Id="rId2" Type="http://schemas.openxmlformats.org/officeDocument/2006/relationships/tags" Target="../tags/tag645.xml"/><Relationship Id="rId1" Type="http://schemas.openxmlformats.org/officeDocument/2006/relationships/vmlDrawing" Target="../drawings/vmlDrawing88.vml"/><Relationship Id="rId6" Type="http://schemas.openxmlformats.org/officeDocument/2006/relationships/tags" Target="../tags/tag649.xml"/><Relationship Id="rId11" Type="http://schemas.openxmlformats.org/officeDocument/2006/relationships/oleObject" Target="../embeddings/oleObject86.bin"/><Relationship Id="rId5" Type="http://schemas.openxmlformats.org/officeDocument/2006/relationships/tags" Target="../tags/tag648.xml"/><Relationship Id="rId10" Type="http://schemas.openxmlformats.org/officeDocument/2006/relationships/slideMaster" Target="../slideMasters/slideMaster4.xml"/><Relationship Id="rId4" Type="http://schemas.openxmlformats.org/officeDocument/2006/relationships/tags" Target="../tags/tag647.xml"/><Relationship Id="rId9" Type="http://schemas.openxmlformats.org/officeDocument/2006/relationships/tags" Target="../tags/tag652.xml"/></Relationships>
</file>

<file path=ppt/slideLayouts/_rels/slideLayout85.xml.rels><?xml version="1.0" encoding="UTF-8" standalone="yes"?>
<Relationships xmlns="http://schemas.openxmlformats.org/package/2006/relationships"><Relationship Id="rId8" Type="http://schemas.openxmlformats.org/officeDocument/2006/relationships/tags" Target="../tags/tag659.xml"/><Relationship Id="rId3" Type="http://schemas.openxmlformats.org/officeDocument/2006/relationships/tags" Target="../tags/tag654.xml"/><Relationship Id="rId7" Type="http://schemas.openxmlformats.org/officeDocument/2006/relationships/tags" Target="../tags/tag658.xml"/><Relationship Id="rId12" Type="http://schemas.openxmlformats.org/officeDocument/2006/relationships/image" Target="../media/image1.emf"/><Relationship Id="rId2" Type="http://schemas.openxmlformats.org/officeDocument/2006/relationships/tags" Target="../tags/tag653.xml"/><Relationship Id="rId1" Type="http://schemas.openxmlformats.org/officeDocument/2006/relationships/vmlDrawing" Target="../drawings/vmlDrawing89.vml"/><Relationship Id="rId6" Type="http://schemas.openxmlformats.org/officeDocument/2006/relationships/tags" Target="../tags/tag657.xml"/><Relationship Id="rId11" Type="http://schemas.openxmlformats.org/officeDocument/2006/relationships/oleObject" Target="../embeddings/oleObject87.bin"/><Relationship Id="rId5" Type="http://schemas.openxmlformats.org/officeDocument/2006/relationships/tags" Target="../tags/tag656.xml"/><Relationship Id="rId10" Type="http://schemas.openxmlformats.org/officeDocument/2006/relationships/slideMaster" Target="../slideMasters/slideMaster4.xml"/><Relationship Id="rId4" Type="http://schemas.openxmlformats.org/officeDocument/2006/relationships/tags" Target="../tags/tag655.xml"/><Relationship Id="rId9" Type="http://schemas.openxmlformats.org/officeDocument/2006/relationships/tags" Target="../tags/tag660.xml"/></Relationships>
</file>

<file path=ppt/slideLayouts/_rels/slideLayout86.xml.rels><?xml version="1.0" encoding="UTF-8" standalone="yes"?>
<Relationships xmlns="http://schemas.openxmlformats.org/package/2006/relationships"><Relationship Id="rId8" Type="http://schemas.openxmlformats.org/officeDocument/2006/relationships/tags" Target="../tags/tag667.xml"/><Relationship Id="rId3" Type="http://schemas.openxmlformats.org/officeDocument/2006/relationships/tags" Target="../tags/tag662.xml"/><Relationship Id="rId7" Type="http://schemas.openxmlformats.org/officeDocument/2006/relationships/tags" Target="../tags/tag666.xml"/><Relationship Id="rId12" Type="http://schemas.openxmlformats.org/officeDocument/2006/relationships/image" Target="../media/image6.emf"/><Relationship Id="rId2" Type="http://schemas.openxmlformats.org/officeDocument/2006/relationships/tags" Target="../tags/tag661.xml"/><Relationship Id="rId1" Type="http://schemas.openxmlformats.org/officeDocument/2006/relationships/vmlDrawing" Target="../drawings/vmlDrawing90.vml"/><Relationship Id="rId6" Type="http://schemas.openxmlformats.org/officeDocument/2006/relationships/tags" Target="../tags/tag665.xml"/><Relationship Id="rId11" Type="http://schemas.openxmlformats.org/officeDocument/2006/relationships/oleObject" Target="../embeddings/oleObject88.bin"/><Relationship Id="rId5" Type="http://schemas.openxmlformats.org/officeDocument/2006/relationships/tags" Target="../tags/tag664.xml"/><Relationship Id="rId10" Type="http://schemas.openxmlformats.org/officeDocument/2006/relationships/slideMaster" Target="../slideMasters/slideMaster4.xml"/><Relationship Id="rId4" Type="http://schemas.openxmlformats.org/officeDocument/2006/relationships/tags" Target="../tags/tag663.xml"/><Relationship Id="rId9" Type="http://schemas.openxmlformats.org/officeDocument/2006/relationships/tags" Target="../tags/tag668.xml"/></Relationships>
</file>

<file path=ppt/slideLayouts/_rels/slideLayout87.xml.rels><?xml version="1.0" encoding="UTF-8" standalone="yes"?>
<Relationships xmlns="http://schemas.openxmlformats.org/package/2006/relationships"><Relationship Id="rId8" Type="http://schemas.openxmlformats.org/officeDocument/2006/relationships/tags" Target="../tags/tag675.xml"/><Relationship Id="rId3" Type="http://schemas.openxmlformats.org/officeDocument/2006/relationships/tags" Target="../tags/tag670.xml"/><Relationship Id="rId7" Type="http://schemas.openxmlformats.org/officeDocument/2006/relationships/tags" Target="../tags/tag674.xml"/><Relationship Id="rId12" Type="http://schemas.openxmlformats.org/officeDocument/2006/relationships/image" Target="../media/image1.emf"/><Relationship Id="rId2" Type="http://schemas.openxmlformats.org/officeDocument/2006/relationships/tags" Target="../tags/tag669.xml"/><Relationship Id="rId1" Type="http://schemas.openxmlformats.org/officeDocument/2006/relationships/vmlDrawing" Target="../drawings/vmlDrawing91.vml"/><Relationship Id="rId6" Type="http://schemas.openxmlformats.org/officeDocument/2006/relationships/tags" Target="../tags/tag673.xml"/><Relationship Id="rId11" Type="http://schemas.openxmlformats.org/officeDocument/2006/relationships/oleObject" Target="../embeddings/oleObject89.bin"/><Relationship Id="rId5" Type="http://schemas.openxmlformats.org/officeDocument/2006/relationships/tags" Target="../tags/tag672.xml"/><Relationship Id="rId10" Type="http://schemas.openxmlformats.org/officeDocument/2006/relationships/slideMaster" Target="../slideMasters/slideMaster4.xml"/><Relationship Id="rId4" Type="http://schemas.openxmlformats.org/officeDocument/2006/relationships/tags" Target="../tags/tag671.xml"/><Relationship Id="rId9" Type="http://schemas.openxmlformats.org/officeDocument/2006/relationships/tags" Target="../tags/tag676.xml"/></Relationships>
</file>

<file path=ppt/slideLayouts/_rels/slideLayout88.xml.rels><?xml version="1.0" encoding="UTF-8" standalone="yes"?>
<Relationships xmlns="http://schemas.openxmlformats.org/package/2006/relationships"><Relationship Id="rId8" Type="http://schemas.openxmlformats.org/officeDocument/2006/relationships/tags" Target="../tags/tag683.xml"/><Relationship Id="rId3" Type="http://schemas.openxmlformats.org/officeDocument/2006/relationships/tags" Target="../tags/tag678.xml"/><Relationship Id="rId7" Type="http://schemas.openxmlformats.org/officeDocument/2006/relationships/tags" Target="../tags/tag682.xml"/><Relationship Id="rId12" Type="http://schemas.openxmlformats.org/officeDocument/2006/relationships/image" Target="../media/image1.emf"/><Relationship Id="rId2" Type="http://schemas.openxmlformats.org/officeDocument/2006/relationships/tags" Target="../tags/tag677.xml"/><Relationship Id="rId1" Type="http://schemas.openxmlformats.org/officeDocument/2006/relationships/vmlDrawing" Target="../drawings/vmlDrawing92.vml"/><Relationship Id="rId6" Type="http://schemas.openxmlformats.org/officeDocument/2006/relationships/tags" Target="../tags/tag681.xml"/><Relationship Id="rId11" Type="http://schemas.openxmlformats.org/officeDocument/2006/relationships/oleObject" Target="../embeddings/oleObject90.bin"/><Relationship Id="rId5" Type="http://schemas.openxmlformats.org/officeDocument/2006/relationships/tags" Target="../tags/tag680.xml"/><Relationship Id="rId10" Type="http://schemas.openxmlformats.org/officeDocument/2006/relationships/slideMaster" Target="../slideMasters/slideMaster4.xml"/><Relationship Id="rId4" Type="http://schemas.openxmlformats.org/officeDocument/2006/relationships/tags" Target="../tags/tag679.xml"/><Relationship Id="rId9" Type="http://schemas.openxmlformats.org/officeDocument/2006/relationships/tags" Target="../tags/tag68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686.xml"/><Relationship Id="rId7" Type="http://schemas.openxmlformats.org/officeDocument/2006/relationships/oleObject" Target="../embeddings/oleObject91.bin"/><Relationship Id="rId2" Type="http://schemas.openxmlformats.org/officeDocument/2006/relationships/tags" Target="../tags/tag685.xml"/><Relationship Id="rId1" Type="http://schemas.openxmlformats.org/officeDocument/2006/relationships/vmlDrawing" Target="../drawings/vmlDrawing93.vml"/><Relationship Id="rId6" Type="http://schemas.openxmlformats.org/officeDocument/2006/relationships/slideMaster" Target="../slideMasters/slideMaster4.xml"/><Relationship Id="rId5" Type="http://schemas.openxmlformats.org/officeDocument/2006/relationships/tags" Target="../tags/tag688.xml"/><Relationship Id="rId4" Type="http://schemas.openxmlformats.org/officeDocument/2006/relationships/tags" Target="../tags/tag687.xm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12" Type="http://schemas.openxmlformats.org/officeDocument/2006/relationships/image" Target="../media/image1.emf"/><Relationship Id="rId2" Type="http://schemas.openxmlformats.org/officeDocument/2006/relationships/tags" Target="../tags/tag82.xml"/><Relationship Id="rId1" Type="http://schemas.openxmlformats.org/officeDocument/2006/relationships/vmlDrawing" Target="../drawings/vmlDrawing10.vml"/><Relationship Id="rId6" Type="http://schemas.openxmlformats.org/officeDocument/2006/relationships/tags" Target="../tags/tag86.xml"/><Relationship Id="rId11" Type="http://schemas.openxmlformats.org/officeDocument/2006/relationships/oleObject" Target="../embeddings/oleObject10.bin"/><Relationship Id="rId5" Type="http://schemas.openxmlformats.org/officeDocument/2006/relationships/tags" Target="../tags/tag85.xml"/><Relationship Id="rId10" Type="http://schemas.openxmlformats.org/officeDocument/2006/relationships/slideMaster" Target="../slideMasters/slideMaster1.xml"/><Relationship Id="rId4" Type="http://schemas.openxmlformats.org/officeDocument/2006/relationships/tags" Target="../tags/tag84.xml"/><Relationship Id="rId9" Type="http://schemas.openxmlformats.org/officeDocument/2006/relationships/tags" Target="../tags/tag89.xml"/></Relationships>
</file>

<file path=ppt/slideLayouts/_rels/slideLayout90.xml.rels><?xml version="1.0" encoding="UTF-8" standalone="yes"?>
<Relationships xmlns="http://schemas.openxmlformats.org/package/2006/relationships"><Relationship Id="rId8" Type="http://schemas.openxmlformats.org/officeDocument/2006/relationships/tags" Target="../tags/tag695.xml"/><Relationship Id="rId3" Type="http://schemas.openxmlformats.org/officeDocument/2006/relationships/tags" Target="../tags/tag690.xml"/><Relationship Id="rId7" Type="http://schemas.openxmlformats.org/officeDocument/2006/relationships/tags" Target="../tags/tag694.xml"/><Relationship Id="rId12" Type="http://schemas.openxmlformats.org/officeDocument/2006/relationships/image" Target="../media/image1.emf"/><Relationship Id="rId2" Type="http://schemas.openxmlformats.org/officeDocument/2006/relationships/tags" Target="../tags/tag689.xml"/><Relationship Id="rId1" Type="http://schemas.openxmlformats.org/officeDocument/2006/relationships/vmlDrawing" Target="../drawings/vmlDrawing94.vml"/><Relationship Id="rId6" Type="http://schemas.openxmlformats.org/officeDocument/2006/relationships/tags" Target="../tags/tag693.xml"/><Relationship Id="rId11" Type="http://schemas.openxmlformats.org/officeDocument/2006/relationships/oleObject" Target="../embeddings/oleObject92.bin"/><Relationship Id="rId5" Type="http://schemas.openxmlformats.org/officeDocument/2006/relationships/tags" Target="../tags/tag692.xml"/><Relationship Id="rId10" Type="http://schemas.openxmlformats.org/officeDocument/2006/relationships/slideMaster" Target="../slideMasters/slideMaster4.xml"/><Relationship Id="rId4" Type="http://schemas.openxmlformats.org/officeDocument/2006/relationships/tags" Target="../tags/tag691.xml"/><Relationship Id="rId9" Type="http://schemas.openxmlformats.org/officeDocument/2006/relationships/tags" Target="../tags/tag696.xml"/></Relationships>
</file>

<file path=ppt/slideLayouts/_rels/slideLayout91.xml.rels><?xml version="1.0" encoding="UTF-8" standalone="yes"?>
<Relationships xmlns="http://schemas.openxmlformats.org/package/2006/relationships"><Relationship Id="rId8" Type="http://schemas.openxmlformats.org/officeDocument/2006/relationships/tags" Target="../tags/tag703.xml"/><Relationship Id="rId3" Type="http://schemas.openxmlformats.org/officeDocument/2006/relationships/tags" Target="../tags/tag698.xml"/><Relationship Id="rId7" Type="http://schemas.openxmlformats.org/officeDocument/2006/relationships/tags" Target="../tags/tag702.xml"/><Relationship Id="rId12" Type="http://schemas.openxmlformats.org/officeDocument/2006/relationships/image" Target="../media/image1.emf"/><Relationship Id="rId2" Type="http://schemas.openxmlformats.org/officeDocument/2006/relationships/tags" Target="../tags/tag697.xml"/><Relationship Id="rId1" Type="http://schemas.openxmlformats.org/officeDocument/2006/relationships/vmlDrawing" Target="../drawings/vmlDrawing95.vml"/><Relationship Id="rId6" Type="http://schemas.openxmlformats.org/officeDocument/2006/relationships/tags" Target="../tags/tag701.xml"/><Relationship Id="rId11" Type="http://schemas.openxmlformats.org/officeDocument/2006/relationships/oleObject" Target="../embeddings/oleObject93.bin"/><Relationship Id="rId5" Type="http://schemas.openxmlformats.org/officeDocument/2006/relationships/tags" Target="../tags/tag700.xml"/><Relationship Id="rId10" Type="http://schemas.openxmlformats.org/officeDocument/2006/relationships/slideMaster" Target="../slideMasters/slideMaster4.xml"/><Relationship Id="rId4" Type="http://schemas.openxmlformats.org/officeDocument/2006/relationships/tags" Target="../tags/tag699.xml"/><Relationship Id="rId9" Type="http://schemas.openxmlformats.org/officeDocument/2006/relationships/tags" Target="../tags/tag704.xml"/></Relationships>
</file>

<file path=ppt/slideLayouts/_rels/slideLayout92.xml.rels><?xml version="1.0" encoding="UTF-8" standalone="yes"?>
<Relationships xmlns="http://schemas.openxmlformats.org/package/2006/relationships"><Relationship Id="rId8" Type="http://schemas.openxmlformats.org/officeDocument/2006/relationships/tags" Target="../tags/tag711.xml"/><Relationship Id="rId3" Type="http://schemas.openxmlformats.org/officeDocument/2006/relationships/tags" Target="../tags/tag706.xml"/><Relationship Id="rId7" Type="http://schemas.openxmlformats.org/officeDocument/2006/relationships/tags" Target="../tags/tag710.xml"/><Relationship Id="rId12" Type="http://schemas.openxmlformats.org/officeDocument/2006/relationships/image" Target="../media/image1.emf"/><Relationship Id="rId2" Type="http://schemas.openxmlformats.org/officeDocument/2006/relationships/tags" Target="../tags/tag705.xml"/><Relationship Id="rId1" Type="http://schemas.openxmlformats.org/officeDocument/2006/relationships/vmlDrawing" Target="../drawings/vmlDrawing96.vml"/><Relationship Id="rId6" Type="http://schemas.openxmlformats.org/officeDocument/2006/relationships/tags" Target="../tags/tag709.xml"/><Relationship Id="rId11" Type="http://schemas.openxmlformats.org/officeDocument/2006/relationships/oleObject" Target="../embeddings/oleObject94.bin"/><Relationship Id="rId5" Type="http://schemas.openxmlformats.org/officeDocument/2006/relationships/tags" Target="../tags/tag708.xml"/><Relationship Id="rId10" Type="http://schemas.openxmlformats.org/officeDocument/2006/relationships/slideMaster" Target="../slideMasters/slideMaster4.xml"/><Relationship Id="rId4" Type="http://schemas.openxmlformats.org/officeDocument/2006/relationships/tags" Target="../tags/tag707.xml"/><Relationship Id="rId9" Type="http://schemas.openxmlformats.org/officeDocument/2006/relationships/tags" Target="../tags/tag712.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714.xml"/><Relationship Id="rId7" Type="http://schemas.openxmlformats.org/officeDocument/2006/relationships/oleObject" Target="../embeddings/oleObject95.bin"/><Relationship Id="rId2" Type="http://schemas.openxmlformats.org/officeDocument/2006/relationships/tags" Target="../tags/tag713.xml"/><Relationship Id="rId1" Type="http://schemas.openxmlformats.org/officeDocument/2006/relationships/vmlDrawing" Target="../drawings/vmlDrawing97.vml"/><Relationship Id="rId6" Type="http://schemas.openxmlformats.org/officeDocument/2006/relationships/slideMaster" Target="../slideMasters/slideMaster4.xml"/><Relationship Id="rId5" Type="http://schemas.openxmlformats.org/officeDocument/2006/relationships/tags" Target="../tags/tag716.xml"/><Relationship Id="rId4" Type="http://schemas.openxmlformats.org/officeDocument/2006/relationships/tags" Target="../tags/tag715.xml"/></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718.xml"/><Relationship Id="rId7" Type="http://schemas.openxmlformats.org/officeDocument/2006/relationships/oleObject" Target="../embeddings/oleObject96.bin"/><Relationship Id="rId2" Type="http://schemas.openxmlformats.org/officeDocument/2006/relationships/tags" Target="../tags/tag717.xml"/><Relationship Id="rId1" Type="http://schemas.openxmlformats.org/officeDocument/2006/relationships/vmlDrawing" Target="../drawings/vmlDrawing98.vml"/><Relationship Id="rId6" Type="http://schemas.openxmlformats.org/officeDocument/2006/relationships/slideMaster" Target="../slideMasters/slideMaster4.xml"/><Relationship Id="rId5" Type="http://schemas.openxmlformats.org/officeDocument/2006/relationships/tags" Target="../tags/tag720.xml"/><Relationship Id="rId4" Type="http://schemas.openxmlformats.org/officeDocument/2006/relationships/tags" Target="../tags/tag71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722.xml"/><Relationship Id="rId7" Type="http://schemas.openxmlformats.org/officeDocument/2006/relationships/oleObject" Target="../embeddings/oleObject97.bin"/><Relationship Id="rId2" Type="http://schemas.openxmlformats.org/officeDocument/2006/relationships/tags" Target="../tags/tag721.xml"/><Relationship Id="rId1" Type="http://schemas.openxmlformats.org/officeDocument/2006/relationships/vmlDrawing" Target="../drawings/vmlDrawing99.vml"/><Relationship Id="rId6" Type="http://schemas.openxmlformats.org/officeDocument/2006/relationships/slideMaster" Target="../slideMasters/slideMaster4.xml"/><Relationship Id="rId5" Type="http://schemas.openxmlformats.org/officeDocument/2006/relationships/tags" Target="../tags/tag724.xml"/><Relationship Id="rId4" Type="http://schemas.openxmlformats.org/officeDocument/2006/relationships/tags" Target="../tags/tag723.xml"/></Relationships>
</file>

<file path=ppt/slideLayouts/_rels/slideLayout96.xml.rels><?xml version="1.0" encoding="UTF-8" standalone="yes"?>
<Relationships xmlns="http://schemas.openxmlformats.org/package/2006/relationships"><Relationship Id="rId8" Type="http://schemas.openxmlformats.org/officeDocument/2006/relationships/oleObject" Target="../embeddings/oleObject98.bin"/><Relationship Id="rId3" Type="http://schemas.openxmlformats.org/officeDocument/2006/relationships/tags" Target="../tags/tag726.xml"/><Relationship Id="rId7" Type="http://schemas.openxmlformats.org/officeDocument/2006/relationships/slideMaster" Target="../slideMasters/slideMaster4.xml"/><Relationship Id="rId2" Type="http://schemas.openxmlformats.org/officeDocument/2006/relationships/tags" Target="../tags/tag725.xml"/><Relationship Id="rId1" Type="http://schemas.openxmlformats.org/officeDocument/2006/relationships/vmlDrawing" Target="../drawings/vmlDrawing100.vml"/><Relationship Id="rId6" Type="http://schemas.openxmlformats.org/officeDocument/2006/relationships/tags" Target="../tags/tag729.xml"/><Relationship Id="rId5" Type="http://schemas.openxmlformats.org/officeDocument/2006/relationships/tags" Target="../tags/tag728.xml"/><Relationship Id="rId4" Type="http://schemas.openxmlformats.org/officeDocument/2006/relationships/tags" Target="../tags/tag727.xml"/><Relationship Id="rId9"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256054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229171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6864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9608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06882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60223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215651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3838127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965438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617345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5"/>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6"/>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8"/>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9"/>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025706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1639500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59797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5700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80496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40513323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Tree>
    <p:extLst>
      <p:ext uri="{BB962C8B-B14F-4D97-AF65-F5344CB8AC3E}">
        <p14:creationId xmlns:p14="http://schemas.microsoft.com/office/powerpoint/2010/main" val="3817188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3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0"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4108948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117459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292623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Tree>
    <p:extLst>
      <p:ext uri="{BB962C8B-B14F-4D97-AF65-F5344CB8AC3E}">
        <p14:creationId xmlns:p14="http://schemas.microsoft.com/office/powerpoint/2010/main" val="1363942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09591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vert="horz">
            <a:spAutoFit/>
          </a:bodyPr>
          <a:lstStyle>
            <a:lvl1pPr>
              <a:defRPr>
                <a:solidFill>
                  <a:srgbClr val="002C5F"/>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8"/>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18077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93000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73400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203132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164288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04777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31041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0816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564153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72186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291512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637737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18548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0"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2449280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6827883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058686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5"/>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6"/>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8"/>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9"/>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312187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55025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54816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99748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2301186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2560546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46255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16395008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10" imgW="592" imgH="591" progId="TCLayout.ActiveDocument.1">
                  <p:embed/>
                </p:oleObj>
              </mc:Choice>
              <mc:Fallback>
                <p:oleObj name="think-cell Slide" r:id="rId10"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97613"/>
            <a:ext cx="11082528" cy="384721"/>
          </a:xfrm>
        </p:spPr>
        <p:txBody>
          <a:bodyPr vert="horz">
            <a:spAutoFit/>
          </a:bodyPr>
          <a:lstStyle>
            <a:lvl1pPr>
              <a:defRPr>
                <a:solidFill>
                  <a:srgbClr val="002C5F"/>
                </a:solidFill>
              </a:defRPr>
            </a:lvl1pPr>
          </a:lstStyle>
          <a:p>
            <a:r>
              <a:rPr lang="en-US"/>
              <a:t>Click to edit Master title style</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5"/>
            </p:custDataLst>
          </p:nvPr>
        </p:nvSpPr>
        <p:spPr>
          <a:xfrm>
            <a:off x="554736" y="41597"/>
            <a:ext cx="3843338"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
        <p:nvSpPr>
          <p:cNvPr id="13" name="3. Subtitle">
            <a:extLst>
              <a:ext uri="{FF2B5EF4-FFF2-40B4-BE49-F238E27FC236}">
                <a16:creationId xmlns:a16="http://schemas.microsoft.com/office/drawing/2014/main" id="{C53E7D15-2BC6-EE4E-A1B5-8C387044BD7C}"/>
              </a:ext>
            </a:extLst>
          </p:cNvPr>
          <p:cNvSpPr>
            <a:spLocks noGrp="1"/>
          </p:cNvSpPr>
          <p:nvPr>
            <p:ph type="subTitle" idx="1"/>
            <p:custDataLst>
              <p:tags r:id="rId8"/>
            </p:custDataLst>
          </p:nvPr>
        </p:nvSpPr>
        <p:spPr>
          <a:xfrm>
            <a:off x="554736" y="663224"/>
            <a:ext cx="11082527"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018077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63773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46255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77493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31817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642793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06333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229171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06864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77493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96089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0688261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602237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215651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38381271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965438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6173458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5"/>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6"/>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8"/>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9"/>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0257062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597971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57000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318173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80496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8"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40513323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2"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Tree>
    <p:extLst>
      <p:ext uri="{BB962C8B-B14F-4D97-AF65-F5344CB8AC3E}">
        <p14:creationId xmlns:p14="http://schemas.microsoft.com/office/powerpoint/2010/main" val="3817188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3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6"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0"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41089487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4"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1"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cumenttype">
            <a:extLst>
              <a:ext uri="{FF2B5EF4-FFF2-40B4-BE49-F238E27FC236}">
                <a16:creationId xmlns:a16="http://schemas.microsoft.com/office/drawing/2014/main" id="{0CADA7EB-5C2E-4AD4-A32E-534A28817C8A}"/>
              </a:ext>
            </a:extLst>
          </p:cNvPr>
          <p:cNvSpPr>
            <a:spLocks noGrp="1"/>
          </p:cNvSpPr>
          <p:nvPr userDrawn="1">
            <p:ph type="body" sz="quarter" idx="13" hasCustomPrompt="1"/>
            <p:custDataLst>
              <p:tags r:id="rId4"/>
            </p:custDataLst>
          </p:nvPr>
        </p:nvSpPr>
        <p:spPr bwMode="auto">
          <a:xfrm>
            <a:off x="1232602" y="3241318"/>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chemeClr val="bg1"/>
                </a:solidFill>
              </a:defRPr>
            </a:lvl1pPr>
          </a:lstStyle>
          <a:p>
            <a:pPr lvl="0">
              <a:buNone/>
            </a:pPr>
            <a:r>
              <a:rPr lang="en-US"/>
              <a:t>Edit date or title/role</a:t>
            </a:r>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5"/>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6"/>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pic>
        <p:nvPicPr>
          <p:cNvPr id="4" name="Picture 3"/>
          <p:cNvPicPr>
            <a:picLocks noChangeAspect="1"/>
          </p:cNvPicPr>
          <p:nvPr userDrawn="1"/>
        </p:nvPicPr>
        <p:blipFill rotWithShape="1">
          <a:blip r:embed="rId10" cstate="hqprint">
            <a:extLst>
              <a:ext uri="{28A0092B-C50C-407E-A947-70E740481C1C}">
                <a14:useLocalDpi xmlns:a14="http://schemas.microsoft.com/office/drawing/2010/main"/>
              </a:ext>
            </a:extLst>
          </a:blip>
          <a:srcRect/>
          <a:stretch/>
        </p:blipFill>
        <p:spPr>
          <a:xfrm>
            <a:off x="3616960" y="3513672"/>
            <a:ext cx="5862320" cy="1310945"/>
          </a:xfrm>
          <a:prstGeom prst="rect">
            <a:avLst/>
          </a:prstGeom>
        </p:spPr>
      </p:pic>
    </p:spTree>
    <p:extLst>
      <p:ext uri="{BB962C8B-B14F-4D97-AF65-F5344CB8AC3E}">
        <p14:creationId xmlns:p14="http://schemas.microsoft.com/office/powerpoint/2010/main" val="117459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3_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ext uri="{D42A27DB-BD31-4B8C-83A1-F6EECF244321}">
                <p14:modId xmlns:p14="http://schemas.microsoft.com/office/powerpoint/2010/main" val="25958543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2" name="TextBox 1">
            <a:extLst>
              <a:ext uri="{FF2B5EF4-FFF2-40B4-BE49-F238E27FC236}">
                <a16:creationId xmlns:a16="http://schemas.microsoft.com/office/drawing/2014/main" id="{ABD6A43F-F0E0-A54E-9E5C-25453008E10F}"/>
              </a:ext>
            </a:extLst>
          </p:cNvPr>
          <p:cNvSpPr txBox="1"/>
          <p:nvPr userDrawn="1"/>
        </p:nvSpPr>
        <p:spPr>
          <a:xfrm>
            <a:off x="10851614" y="6632154"/>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16" name="Documenttype">
            <a:extLst>
              <a:ext uri="{FF2B5EF4-FFF2-40B4-BE49-F238E27FC236}">
                <a16:creationId xmlns:a16="http://schemas.microsoft.com/office/drawing/2014/main" id="{0CADA7EB-5C2E-4AD4-A32E-534A28817C8A}"/>
              </a:ext>
            </a:extLst>
          </p:cNvPr>
          <p:cNvSpPr>
            <a:spLocks noGrp="1"/>
          </p:cNvSpPr>
          <p:nvPr>
            <p:ph type="body" sz="quarter" idx="13" hasCustomPrompt="1"/>
            <p:custDataLst>
              <p:tags r:id="rId5"/>
            </p:custDataLst>
          </p:nvPr>
        </p:nvSpPr>
        <p:spPr bwMode="auto">
          <a:xfrm>
            <a:off x="1232602" y="5827075"/>
            <a:ext cx="9726795" cy="215444"/>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1400" dirty="0">
                <a:solidFill>
                  <a:srgbClr val="2581C5"/>
                </a:solidFill>
              </a:defRPr>
            </a:lvl1pPr>
          </a:lstStyle>
          <a:p>
            <a:pPr lvl="0">
              <a:buNone/>
            </a:pPr>
            <a:r>
              <a:rPr lang="en-US"/>
              <a:t>Edit date or title/role</a:t>
            </a:r>
          </a:p>
        </p:txBody>
      </p:sp>
      <p:sp>
        <p:nvSpPr>
          <p:cNvPr id="17" name="Subtitle">
            <a:extLst>
              <a:ext uri="{FF2B5EF4-FFF2-40B4-BE49-F238E27FC236}">
                <a16:creationId xmlns:a16="http://schemas.microsoft.com/office/drawing/2014/main" id="{C85A1636-E33D-4640-A4BA-89E2008C1ED4}"/>
              </a:ext>
            </a:extLst>
          </p:cNvPr>
          <p:cNvSpPr>
            <a:spLocks noGrp="1"/>
          </p:cNvSpPr>
          <p:nvPr>
            <p:ph type="subTitle" idx="1"/>
            <p:custDataLst>
              <p:tags r:id="rId6"/>
            </p:custDataLst>
          </p:nvPr>
        </p:nvSpPr>
        <p:spPr bwMode="auto">
          <a:xfrm>
            <a:off x="1232602" y="5451816"/>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rgbClr val="2581C5"/>
                </a:solidFill>
              </a:defRPr>
            </a:lvl1pPr>
          </a:lstStyle>
          <a:p>
            <a:pPr lvl="0">
              <a:buNone/>
            </a:pPr>
            <a:r>
              <a:rPr lang="en-US"/>
              <a:t>Click to edit Master subtitle style</a:t>
            </a:r>
          </a:p>
        </p:txBody>
      </p:sp>
      <p:sp>
        <p:nvSpPr>
          <p:cNvPr id="18" name="Title">
            <a:extLst>
              <a:ext uri="{FF2B5EF4-FFF2-40B4-BE49-F238E27FC236}">
                <a16:creationId xmlns:a16="http://schemas.microsoft.com/office/drawing/2014/main" id="{AA4E4E19-7239-46DA-AE24-CE9556C9BE7D}"/>
              </a:ext>
            </a:extLst>
          </p:cNvPr>
          <p:cNvSpPr>
            <a:spLocks noGrp="1"/>
          </p:cNvSpPr>
          <p:nvPr>
            <p:ph type="title" hasCustomPrompt="1"/>
            <p:custDataLst>
              <p:tags r:id="rId7"/>
            </p:custDataLst>
          </p:nvPr>
        </p:nvSpPr>
        <p:spPr bwMode="auto">
          <a:xfrm>
            <a:off x="1232602" y="4751593"/>
            <a:ext cx="9726795" cy="553998"/>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600" dirty="0">
                <a:solidFill>
                  <a:srgbClr val="002D5F"/>
                </a:solidFill>
              </a:defRPr>
            </a:lvl1pPr>
          </a:lstStyle>
          <a:p>
            <a:pPr lvl="0"/>
            <a:r>
              <a:rPr lang="en-GB"/>
              <a:t>Click to edit title</a:t>
            </a:r>
            <a:endParaRPr lang="en-US"/>
          </a:p>
        </p:txBody>
      </p:sp>
      <p:pic>
        <p:nvPicPr>
          <p:cNvPr id="11" name="Picture 10">
            <a:extLst>
              <a:ext uri="{FF2B5EF4-FFF2-40B4-BE49-F238E27FC236}">
                <a16:creationId xmlns:a16="http://schemas.microsoft.com/office/drawing/2014/main" id="{44EC6308-8CF8-E441-95D1-9174F45385D2}"/>
              </a:ext>
            </a:extLst>
          </p:cNvPr>
          <p:cNvPicPr>
            <a:picLocks noChangeAspect="1"/>
          </p:cNvPicPr>
          <p:nvPr userDrawn="1"/>
        </p:nvPicPr>
        <p:blipFill rotWithShape="1">
          <a:blip r:embed="rId11">
            <a:extLst>
              <a:ext uri="{28A0092B-C50C-407E-A947-70E740481C1C}">
                <a14:useLocalDpi xmlns:a14="http://schemas.microsoft.com/office/drawing/2010/main"/>
              </a:ext>
            </a:extLst>
          </a:blip>
          <a:srcRect/>
          <a:stretch/>
        </p:blipFill>
        <p:spPr>
          <a:xfrm>
            <a:off x="0" y="0"/>
            <a:ext cx="12192001" cy="4478339"/>
          </a:xfrm>
          <a:prstGeom prst="rect">
            <a:avLst/>
          </a:prstGeom>
        </p:spPr>
      </p:pic>
      <p:pic>
        <p:nvPicPr>
          <p:cNvPr id="12" name="Picture 11">
            <a:extLst>
              <a:ext uri="{FF2B5EF4-FFF2-40B4-BE49-F238E27FC236}">
                <a16:creationId xmlns:a16="http://schemas.microsoft.com/office/drawing/2014/main" id="{8FFAC552-E47E-D741-A0E5-6D1BD99CD486}"/>
              </a:ext>
            </a:extLst>
          </p:cNvPr>
          <p:cNvPicPr>
            <a:picLocks noChangeAspect="1"/>
          </p:cNvPicPr>
          <p:nvPr userDrawn="1"/>
        </p:nvPicPr>
        <p:blipFill rotWithShape="1">
          <a:blip r:embed="rId12" cstate="hqprint">
            <a:extLst>
              <a:ext uri="{28A0092B-C50C-407E-A947-70E740481C1C}">
                <a14:useLocalDpi xmlns:a14="http://schemas.microsoft.com/office/drawing/2010/main"/>
              </a:ext>
            </a:extLst>
          </a:blip>
          <a:srcRect/>
          <a:stretch/>
        </p:blipFill>
        <p:spPr>
          <a:xfrm>
            <a:off x="3779520" y="5905818"/>
            <a:ext cx="4955546" cy="1054136"/>
          </a:xfrm>
          <a:prstGeom prst="rect">
            <a:avLst/>
          </a:prstGeom>
        </p:spPr>
      </p:pic>
    </p:spTree>
    <p:extLst>
      <p:ext uri="{BB962C8B-B14F-4D97-AF65-F5344CB8AC3E}">
        <p14:creationId xmlns:p14="http://schemas.microsoft.com/office/powerpoint/2010/main" val="29262347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2"/>
            </p:custDataLst>
            <p:extLst>
              <p:ext uri="{D42A27DB-BD31-4B8C-83A1-F6EECF244321}">
                <p14:modId xmlns:p14="http://schemas.microsoft.com/office/powerpoint/2010/main" val="247866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Slide" r:id="rId7" imgW="592" imgH="591" progId="TCLayout.ActiveDocument.1">
                  <p:embed/>
                </p:oleObj>
              </mc:Choice>
              <mc:Fallback>
                <p:oleObj name="think-cell Slide" r:id="rId7"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1" name="5. Source" hidden="1">
            <a:extLst>
              <a:ext uri="{FF2B5EF4-FFF2-40B4-BE49-F238E27FC236}">
                <a16:creationId xmlns:a16="http://schemas.microsoft.com/office/drawing/2014/main" id="{75810F23-00B9-48FC-B55F-463DCB0D2C50}"/>
              </a:ext>
            </a:extLst>
          </p:cNvPr>
          <p:cNvSpPr txBox="1"/>
          <p:nvPr userDrawn="1">
            <p:custDataLst>
              <p:tags r:id="rId4"/>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7" name="Text Placeholder 4">
            <a:extLst>
              <a:ext uri="{FF2B5EF4-FFF2-40B4-BE49-F238E27FC236}">
                <a16:creationId xmlns:a16="http://schemas.microsoft.com/office/drawing/2014/main" id="{4C1F3293-4EFE-461D-940D-7EE66BAE31C5}"/>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cxnSp>
        <p:nvCxnSpPr>
          <p:cNvPr id="12" name="Straight Connector 11">
            <a:extLst>
              <a:ext uri="{FF2B5EF4-FFF2-40B4-BE49-F238E27FC236}">
                <a16:creationId xmlns:a16="http://schemas.microsoft.com/office/drawing/2014/main" id="{DE6786D2-983E-41EF-BEF7-D90259B98660}"/>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Slide Number">
            <a:extLst>
              <a:ext uri="{FF2B5EF4-FFF2-40B4-BE49-F238E27FC236}">
                <a16:creationId xmlns:a16="http://schemas.microsoft.com/office/drawing/2014/main" id="{DB810DA0-437D-F349-A37E-CBE67AD2D345}"/>
              </a:ext>
            </a:extLst>
          </p:cNvPr>
          <p:cNvSpPr>
            <a:spLocks noChangeArrowheads="1"/>
          </p:cNvSpPr>
          <p:nvPr userDrawn="1">
            <p:custDataLst>
              <p:tags r:id="rId5"/>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chemeClr val="accent1"/>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chemeClr val="accent1"/>
              </a:solidFill>
              <a:latin typeface="+mn-lt"/>
              <a:ea typeface="+mn-ea"/>
              <a:cs typeface="Arial" panose="020B0604020202020204" pitchFamily="34" charset="0"/>
            </a:endParaRPr>
          </a:p>
        </p:txBody>
      </p:sp>
    </p:spTree>
    <p:extLst>
      <p:ext uri="{BB962C8B-B14F-4D97-AF65-F5344CB8AC3E}">
        <p14:creationId xmlns:p14="http://schemas.microsoft.com/office/powerpoint/2010/main" val="13639423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BCA66D">
              <a:alpha val="32941"/>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095912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7"/>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93000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7"/>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73400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6427933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8"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7"/>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203132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21642887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047770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7094113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7"/>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8"/>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6" name="1. On-page tracker">
            <a:extLst>
              <a:ext uri="{FF2B5EF4-FFF2-40B4-BE49-F238E27FC236}">
                <a16:creationId xmlns:a16="http://schemas.microsoft.com/office/drawing/2014/main" id="{F4E0CCFD-FA63-B549-AA63-6D96EAE08D9A}"/>
              </a:ext>
            </a:extLst>
          </p:cNvPr>
          <p:cNvSpPr>
            <a:spLocks noGrp="1"/>
          </p:cNvSpPr>
          <p:nvPr>
            <p:ph type="body" sz="quarter" idx="10" hasCustomPrompt="1"/>
            <p:custDataLst>
              <p:tags r:id="rId9"/>
            </p:custDataLst>
          </p:nvPr>
        </p:nvSpPr>
        <p:spPr>
          <a:xfrm>
            <a:off x="554736" y="41597"/>
            <a:ext cx="2124000"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8" name="Text Placeholder 4">
            <a:extLst>
              <a:ext uri="{FF2B5EF4-FFF2-40B4-BE49-F238E27FC236}">
                <a16:creationId xmlns:a16="http://schemas.microsoft.com/office/drawing/2014/main" id="{DDFB41C5-2D09-DC41-BA8D-392C9E673CEC}"/>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310411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4"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7155AED6-02B1-8040-A57E-5A17F3C87E24}"/>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8081674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240015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8"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4877562" cy="384721"/>
          </a:xfrm>
        </p:spPr>
        <p:txBody>
          <a:bodyPr vert="horz" wrap="square">
            <a:sp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4877562"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7"/>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8"/>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58BAF92-B430-874D-8468-E4F8934024E9}"/>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564153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ext uri="{D42A27DB-BD31-4B8C-83A1-F6EECF244321}">
                <p14:modId xmlns:p14="http://schemas.microsoft.com/office/powerpoint/2010/main" val="39003291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think-cell Slide" r:id="rId11" imgW="572" imgH="588" progId="TCLayout.ActiveDocument.1">
                  <p:embed/>
                </p:oleObj>
              </mc:Choice>
              <mc:Fallback>
                <p:oleObj name="think-cell Slide" r:id="rId11"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197613"/>
            <a:ext cx="6779514" cy="384721"/>
          </a:xfrm>
        </p:spPr>
        <p:txBody>
          <a:bodyPr vert="horz" wrap="square">
            <a:spAutoFit/>
          </a:bodyPr>
          <a:lstStyle>
            <a:lvl1pPr>
              <a:defRPr>
                <a:solidFill>
                  <a:srgbClr val="002C5F"/>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63224"/>
            <a:ext cx="6779514" cy="246221"/>
          </a:xfrm>
          <a:prstGeom prst="rect">
            <a:avLst/>
          </a:prstGeom>
        </p:spPr>
        <p:txBody>
          <a:bodyPr wrap="square">
            <a:noAutofit/>
          </a:bodyPr>
          <a:lstStyle>
            <a:lvl1pPr marL="0" indent="0" algn="l">
              <a:buNone/>
              <a:defRPr sz="1600" b="0"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7"/>
            </p:custDataLst>
          </p:nvPr>
        </p:nvSpPr>
        <p:spPr>
          <a:xfrm>
            <a:off x="554736" y="41597"/>
            <a:ext cx="3739521"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C23F61CB-BFAD-418C-9A49-B57D79723157}"/>
              </a:ext>
            </a:extLst>
          </p:cNvPr>
          <p:cNvSpPr txBox="1">
            <a:spLocks/>
          </p:cNvSpPr>
          <p:nvPr userDrawn="1">
            <p:custDataLst>
              <p:tags r:id="rId8"/>
            </p:custDataLst>
          </p:nvPr>
        </p:nvSpPr>
        <p:spPr>
          <a:xfrm>
            <a:off x="553971" y="6592511"/>
            <a:ext cx="6967728"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4FE40FE0-1884-294F-8E5A-01B00DD7151E}"/>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904E6569-A085-FE4A-A369-A7D85BEDFA6B}"/>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41721864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1441808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6"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8656320" y="0"/>
            <a:ext cx="353568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7749540"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7749540"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E420C21-2DE9-A840-A53F-0EBCF71D6972}"/>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1AD96815-0628-E045-8648-BCDFAB3217D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291512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0"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18548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2"/>
            </p:custDataLst>
            <p:extLst>
              <p:ext uri="{D42A27DB-BD31-4B8C-83A1-F6EECF244321}">
                <p14:modId xmlns:p14="http://schemas.microsoft.com/office/powerpoint/2010/main" val="4090031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think-cell Slide" r:id="rId7" imgW="592" imgH="591" progId="TCLayout.ActiveDocument.1">
                  <p:embed/>
                </p:oleObj>
              </mc:Choice>
              <mc:Fallback>
                <p:oleObj name="think-cell Slide" r:id="rId7"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5CE9BC4D-FFB4-400E-8188-E55DEF56D764}"/>
              </a:ext>
            </a:extLst>
          </p:cNvPr>
          <p:cNvSpPr/>
          <p:nvPr userDrawn="1"/>
        </p:nvSpPr>
        <p:spPr bwMode="ltGray">
          <a:xfrm>
            <a:off x="0" y="0"/>
            <a:ext cx="12192001" cy="6858482"/>
          </a:xfrm>
          <a:prstGeom prst="rect">
            <a:avLst/>
          </a:prstGeom>
          <a:solidFill>
            <a:srgbClr val="002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a:extLst>
              <a:ext uri="{FF2B5EF4-FFF2-40B4-BE49-F238E27FC236}">
                <a16:creationId xmlns:a16="http://schemas.microsoft.com/office/drawing/2014/main" id="{C85A1636-E33D-4640-A4BA-89E2008C1ED4}"/>
              </a:ext>
            </a:extLst>
          </p:cNvPr>
          <p:cNvSpPr>
            <a:spLocks noGrp="1"/>
          </p:cNvSpPr>
          <p:nvPr userDrawn="1">
            <p:ph type="subTitle" idx="1"/>
            <p:custDataLst>
              <p:tags r:id="rId4"/>
            </p:custDataLst>
          </p:nvPr>
        </p:nvSpPr>
        <p:spPr bwMode="auto">
          <a:xfrm>
            <a:off x="1232602" y="2815981"/>
            <a:ext cx="9726795" cy="307777"/>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lgn="ctr">
              <a:defRPr lang="en-US" sz="2000" dirty="0">
                <a:solidFill>
                  <a:schemeClr val="bg1"/>
                </a:solidFill>
              </a:defRPr>
            </a:lvl1pPr>
          </a:lstStyle>
          <a:p>
            <a:pPr lvl="0">
              <a:buNone/>
            </a:pPr>
            <a:r>
              <a:rPr lang="en-US"/>
              <a:t>Click to edit Master subtitle style</a:t>
            </a:r>
          </a:p>
        </p:txBody>
      </p:sp>
      <p:sp>
        <p:nvSpPr>
          <p:cNvPr id="9" name="Title">
            <a:extLst>
              <a:ext uri="{FF2B5EF4-FFF2-40B4-BE49-F238E27FC236}">
                <a16:creationId xmlns:a16="http://schemas.microsoft.com/office/drawing/2014/main" id="{AA4E4E19-7239-46DA-AE24-CE9556C9BE7D}"/>
              </a:ext>
            </a:extLst>
          </p:cNvPr>
          <p:cNvSpPr>
            <a:spLocks noGrp="1"/>
          </p:cNvSpPr>
          <p:nvPr>
            <p:ph type="title" hasCustomPrompt="1"/>
            <p:custDataLst>
              <p:tags r:id="rId5"/>
            </p:custDataLst>
          </p:nvPr>
        </p:nvSpPr>
        <p:spPr bwMode="auto">
          <a:xfrm>
            <a:off x="1232602" y="2102142"/>
            <a:ext cx="9726795" cy="584775"/>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lvl1pPr algn="ctr">
              <a:defRPr lang="en-US" sz="3800" dirty="0">
                <a:solidFill>
                  <a:schemeClr val="bg1"/>
                </a:solidFill>
              </a:defRPr>
            </a:lvl1pPr>
          </a:lstStyle>
          <a:p>
            <a:pPr lvl="0"/>
            <a:r>
              <a:rPr lang="en-GB"/>
              <a:t>Click to edit title</a:t>
            </a:r>
            <a:endParaRPr lang="en-US"/>
          </a:p>
        </p:txBody>
      </p:sp>
    </p:spTree>
    <p:extLst>
      <p:ext uri="{BB962C8B-B14F-4D97-AF65-F5344CB8AC3E}">
        <p14:creationId xmlns:p14="http://schemas.microsoft.com/office/powerpoint/2010/main" val="2449280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5106169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4"/>
            </p:custDataLst>
          </p:nvPr>
        </p:nvSpPr>
        <p:spPr bwMode="ltGray">
          <a:xfrm>
            <a:off x="9194800" y="0"/>
            <a:ext cx="2997200" cy="6858000"/>
          </a:xfrm>
          <a:prstGeom prst="rect">
            <a:avLst/>
          </a:prstGeom>
          <a:solidFill>
            <a:srgbClr val="EAE2CF"/>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F0F0"/>
              </a:solidFill>
              <a:effectLst/>
              <a:uLnTx/>
              <a:uFillTx/>
              <a:latin typeface="Arial" panose="020B0604020202020204" pitchFamily="34" charset="0"/>
              <a:ea typeface="+mn-ea"/>
              <a:cs typeface="+mn-cs"/>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197613"/>
            <a:ext cx="8344254" cy="384721"/>
          </a:xfrm>
        </p:spPr>
        <p:txBody>
          <a:bodyPr vert="horz">
            <a:noAutofit/>
          </a:bodyPr>
          <a:lstStyle>
            <a:lvl1pPr>
              <a:defRPr>
                <a:solidFill>
                  <a:srgbClr val="002C5F"/>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63224"/>
            <a:ext cx="8344254" cy="246221"/>
          </a:xfrm>
          <a:prstGeom prst="rect">
            <a:avLst/>
          </a:prstGeom>
        </p:spPr>
        <p:txBody>
          <a:bodyPr wrap="square">
            <a:spAutoFit/>
          </a:bodyPr>
          <a:lstStyle>
            <a:lvl1pPr marL="0" indent="0" algn="l">
              <a:buNone/>
              <a:defRPr sz="1600" b="0" u="none" baseline="0">
                <a:solidFill>
                  <a:srgbClr val="002C5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7"/>
            </p:custDataLst>
          </p:nvPr>
        </p:nvSpPr>
        <p:spPr>
          <a:xfrm>
            <a:off x="554736" y="41597"/>
            <a:ext cx="3761234"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A3BEE9D9-3E49-40F7-BDCF-A92122E0A43C}"/>
              </a:ext>
            </a:extLst>
          </p:cNvPr>
          <p:cNvSpPr txBox="1">
            <a:spLocks/>
          </p:cNvSpPr>
          <p:nvPr userDrawn="1">
            <p:custDataLst>
              <p:tags r:id="rId8"/>
            </p:custDataLst>
          </p:nvPr>
        </p:nvSpPr>
        <p:spPr>
          <a:xfrm>
            <a:off x="553971" y="6592511"/>
            <a:ext cx="7918704"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6B608FA-8CD5-1043-B062-E4985C993A70}"/>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C6804EE5-2900-7C49-9EFC-1DDDEBDAE112}"/>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406333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ext uri="{D42A27DB-BD31-4B8C-83A1-F6EECF244321}">
                <p14:modId xmlns:p14="http://schemas.microsoft.com/office/powerpoint/2010/main" val="19975571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58" name="think-cell Slide" r:id="rId11" imgW="413" imgH="416" progId="TCLayout.ActiveDocument.1">
                  <p:embed/>
                </p:oleObj>
              </mc:Choice>
              <mc:Fallback>
                <p:oleObj name="think-cell Slide" r:id="rId11"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0" y="0"/>
            <a:ext cx="3413760" cy="6858000"/>
          </a:xfrm>
          <a:prstGeom prst="rect">
            <a:avLst/>
          </a:prstGeom>
          <a:solidFill>
            <a:srgbClr val="BCA66D">
              <a:alpha val="16863"/>
            </a:srgb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1" hidden="1">
            <a:extLst>
              <a:ext uri="{FF2B5EF4-FFF2-40B4-BE49-F238E27FC236}">
                <a16:creationId xmlns:a16="http://schemas.microsoft.com/office/drawing/2014/main" id="{67C50C85-5FB9-4798-A8A4-1DA5B9F3ACC9}"/>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297810" cy="769441"/>
          </a:xfrm>
        </p:spPr>
        <p:txBody>
          <a:bodyPr vert="horz" wrap="square" lIns="0" tIns="0" rIns="0" bIns="0" rtlCol="0" anchor="b" anchorCtr="0">
            <a:noAutofit/>
          </a:bodyPr>
          <a:lstStyle>
            <a:lvl1pPr>
              <a:defRPr lang="en-US" dirty="0">
                <a:solidFill>
                  <a:srgbClr val="002C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297810" cy="492443"/>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7"/>
            </p:custDataLst>
          </p:nvPr>
        </p:nvSpPr>
        <p:spPr>
          <a:xfrm>
            <a:off x="554736" y="41597"/>
            <a:ext cx="229781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7464C0CD-0723-45A4-A263-515E8565C86B}"/>
              </a:ext>
            </a:extLst>
          </p:cNvPr>
          <p:cNvSpPr txBox="1">
            <a:spLocks/>
          </p:cNvSpPr>
          <p:nvPr userDrawn="1">
            <p:custDataLst>
              <p:tags r:id="rId8"/>
            </p:custDataLst>
          </p:nvPr>
        </p:nvSpPr>
        <p:spPr>
          <a:xfrm>
            <a:off x="553971" y="6592511"/>
            <a:ext cx="25146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1CBB4424-747B-4649-B80D-1BA64296346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 name="Text Placeholder 4">
            <a:extLst>
              <a:ext uri="{FF2B5EF4-FFF2-40B4-BE49-F238E27FC236}">
                <a16:creationId xmlns:a16="http://schemas.microsoft.com/office/drawing/2014/main" id="{315AA6C5-1C45-8F42-B9F8-81197310D348}"/>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6827883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extLst>
              <p:ext uri="{D42A27DB-BD31-4B8C-83A1-F6EECF244321}">
                <p14:modId xmlns:p14="http://schemas.microsoft.com/office/powerpoint/2010/main" val="14218112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0" y="0"/>
            <a:ext cx="4364736"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7"/>
            </p:custDataLst>
          </p:nvPr>
        </p:nvSpPr>
        <p:spPr>
          <a:xfrm>
            <a:off x="554736" y="41597"/>
            <a:ext cx="32678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E1369BC2-0ABC-41FF-935B-30D4F07067A4}"/>
              </a:ext>
            </a:extLst>
          </p:cNvPr>
          <p:cNvSpPr txBox="1">
            <a:spLocks/>
          </p:cNvSpPr>
          <p:nvPr userDrawn="1">
            <p:custDataLst>
              <p:tags r:id="rId8"/>
            </p:custDataLst>
          </p:nvPr>
        </p:nvSpPr>
        <p:spPr>
          <a:xfrm>
            <a:off x="553972" y="6592511"/>
            <a:ext cx="3465575"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2CABE7FD-2554-1942-A788-E17CA2D650DB}"/>
              </a:ext>
            </a:extLst>
          </p:cNvPr>
          <p:cNvSpPr>
            <a:spLocks noChangeArrowheads="1"/>
          </p:cNvSpPr>
          <p:nvPr userDrawn="1">
            <p:custDataLst>
              <p:tags r:id="rId9"/>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Text Placeholder 4">
            <a:extLst>
              <a:ext uri="{FF2B5EF4-FFF2-40B4-BE49-F238E27FC236}">
                <a16:creationId xmlns:a16="http://schemas.microsoft.com/office/drawing/2014/main" id="{54D3349D-7FA1-8249-92B6-D95E3D97D76D}"/>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7058686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ext uri="{D42A27DB-BD31-4B8C-83A1-F6EECF244321}">
                <p14:modId xmlns:p14="http://schemas.microsoft.com/office/powerpoint/2010/main" val="298133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6" name="think-cell Slide" r:id="rId11" imgW="413" imgH="416" progId="TCLayout.ActiveDocument.1">
                  <p:embed/>
                </p:oleObj>
              </mc:Choice>
              <mc:Fallback>
                <p:oleObj name="think-cell Slide" r:id="rId11"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0" y="0"/>
            <a:ext cx="6099048" cy="6858000"/>
          </a:xfrm>
          <a:prstGeom prst="rect">
            <a:avLst/>
          </a:prstGeom>
          <a:solidFill>
            <a:srgbClr val="F4F0E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4" name="Rectangle 3" hidden="1">
            <a:extLst>
              <a:ext uri="{FF2B5EF4-FFF2-40B4-BE49-F238E27FC236}">
                <a16:creationId xmlns:a16="http://schemas.microsoft.com/office/drawing/2014/main" id="{1725BD87-3C3D-45F6-BBCF-F06FD867659F}"/>
              </a:ext>
            </a:extLst>
          </p:cNvPr>
          <p:cNvSpPr/>
          <p:nvPr userDrawn="1">
            <p:custDataLst>
              <p:tags r:id="rId4"/>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5"/>
            </p:custDataLst>
          </p:nvPr>
        </p:nvSpPr>
        <p:spPr>
          <a:xfrm>
            <a:off x="554736" y="41597"/>
            <a:ext cx="3700542" cy="123111"/>
          </a:xfrm>
          <a:prstGeom prst="rect">
            <a:avLst/>
          </a:prstGeom>
          <a:ln w="6350">
            <a:noFill/>
            <a:miter lim="800000"/>
          </a:ln>
        </p:spPr>
        <p:txBody>
          <a:bodyPr vert="horz" wrap="square" lIns="0" tIns="0" rIns="0" bIns="0" rtlCol="0">
            <a:spAutoFit/>
          </a:bodyPr>
          <a:lstStyle>
            <a:lvl1pPr>
              <a:defRPr lang="en-US" sz="800" b="0" dirty="0">
                <a:solidFill>
                  <a:srgbClr val="082E3B"/>
                </a:solidFill>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B406476E-7049-492E-8D4C-6B435C88701C}"/>
              </a:ext>
            </a:extLst>
          </p:cNvPr>
          <p:cNvSpPr txBox="1">
            <a:spLocks/>
          </p:cNvSpPr>
          <p:nvPr userDrawn="1">
            <p:custDataLst>
              <p:tags r:id="rId6"/>
            </p:custDataLst>
          </p:nvPr>
        </p:nvSpPr>
        <p:spPr>
          <a:xfrm>
            <a:off x="553971" y="6592511"/>
            <a:ext cx="5065776"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no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3" name="Slide Number">
            <a:extLst>
              <a:ext uri="{FF2B5EF4-FFF2-40B4-BE49-F238E27FC236}">
                <a16:creationId xmlns:a16="http://schemas.microsoft.com/office/drawing/2014/main" id="{7B6EB5DE-682C-464A-B755-ACC8C4AF9D3D}"/>
              </a:ext>
            </a:extLst>
          </p:cNvPr>
          <p:cNvSpPr>
            <a:spLocks noChangeArrowheads="1"/>
          </p:cNvSpPr>
          <p:nvPr userDrawn="1">
            <p:custDataLst>
              <p:tags r:id="rId7"/>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4" name="2. Slide Title">
            <a:extLst>
              <a:ext uri="{FF2B5EF4-FFF2-40B4-BE49-F238E27FC236}">
                <a16:creationId xmlns:a16="http://schemas.microsoft.com/office/drawing/2014/main" id="{FF4FEE11-2533-344C-8360-CEAF19D9C4A4}"/>
              </a:ext>
            </a:extLst>
          </p:cNvPr>
          <p:cNvSpPr>
            <a:spLocks noGrp="1"/>
          </p:cNvSpPr>
          <p:nvPr>
            <p:ph type="title"/>
            <p:custDataLst>
              <p:tags r:id="rId8"/>
            </p:custDataLst>
          </p:nvPr>
        </p:nvSpPr>
        <p:spPr>
          <a:xfrm>
            <a:off x="554736" y="2744369"/>
            <a:ext cx="4860544"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5" name="3. Subtitle">
            <a:extLst>
              <a:ext uri="{FF2B5EF4-FFF2-40B4-BE49-F238E27FC236}">
                <a16:creationId xmlns:a16="http://schemas.microsoft.com/office/drawing/2014/main" id="{1A7E102A-6AE6-A84A-AE90-FA7F9E26443E}"/>
              </a:ext>
            </a:extLst>
          </p:cNvPr>
          <p:cNvSpPr>
            <a:spLocks noGrp="1"/>
          </p:cNvSpPr>
          <p:nvPr>
            <p:ph type="subTitle" idx="1"/>
            <p:custDataLst>
              <p:tags r:id="rId9"/>
            </p:custDataLst>
          </p:nvPr>
        </p:nvSpPr>
        <p:spPr>
          <a:xfrm>
            <a:off x="554735" y="3659644"/>
            <a:ext cx="4860543"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7" name="Text Placeholder 4">
            <a:extLst>
              <a:ext uri="{FF2B5EF4-FFF2-40B4-BE49-F238E27FC236}">
                <a16:creationId xmlns:a16="http://schemas.microsoft.com/office/drawing/2014/main" id="{EE267F3E-4EF2-B341-9F68-3E7CBEA92207}"/>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13121873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_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rgbClr val="EBE2C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Text Placeholder 4">
            <a:extLst>
              <a:ext uri="{FF2B5EF4-FFF2-40B4-BE49-F238E27FC236}">
                <a16:creationId xmlns:a16="http://schemas.microsoft.com/office/drawing/2014/main" id="{652BAC75-F801-9B4A-A3B2-78A0B67E63B0}"/>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55025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4"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D5F16F0B-F601-B040-8E9B-AA307633D26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154816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Green arrow one third">
    <p:bg>
      <p:bgPr>
        <a:solidFill>
          <a:srgbClr val="EBE2C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887749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think-cell Slide" r:id="rId7" imgW="286" imgH="286" progId="TCLayout.ActiveDocument.1">
                  <p:embed/>
                </p:oleObj>
              </mc:Choice>
              <mc:Fallback>
                <p:oleObj name="think-cell Slide" r:id="rId7" imgW="286" imgH="286" progId="TCLayout.ActiveDocument.1">
                  <p:embed/>
                  <p:pic>
                    <p:nvPicPr>
                      <p:cNvPr id="3" name="Object 2"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Pentagon 3"/>
          <p:cNvSpPr/>
          <p:nvPr userDrawn="1"/>
        </p:nvSpPr>
        <p:spPr bwMode="white">
          <a:xfrm>
            <a:off x="0" y="0"/>
            <a:ext cx="8303172"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lvl="0">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Copyright" hidden="1"/>
          <p:cNvSpPr txBox="1"/>
          <p:nvPr userDrawn="1"/>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Slide Number">
            <a:extLst>
              <a:ext uri="{FF2B5EF4-FFF2-40B4-BE49-F238E27FC236}">
                <a16:creationId xmlns:a16="http://schemas.microsoft.com/office/drawing/2014/main" id="{D6030ED5-599F-4E8C-B5A1-51670786D068}"/>
              </a:ext>
            </a:extLst>
          </p:cNvPr>
          <p:cNvSpPr>
            <a:spLocks noChangeArrowheads="1"/>
          </p:cNvSpPr>
          <p:nvPr userDrawn="1">
            <p:custDataLst>
              <p:tags r:id="rId3"/>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no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mn-cs"/>
              </a:rPr>
              <a:pPr algn="r" defTabSz="610744" fontAlgn="auto">
                <a:spcBef>
                  <a:spcPts val="0"/>
                </a:spcBef>
                <a:spcAft>
                  <a:spcPts val="0"/>
                </a:spcAft>
                <a:defRPr/>
              </a:pPr>
              <a:t>‹#›</a:t>
            </a:fld>
            <a:endParaRPr lang="en-US" sz="900" b="0">
              <a:solidFill>
                <a:schemeClr val="tx1"/>
              </a:solidFill>
              <a:latin typeface="+mn-lt"/>
              <a:ea typeface="+mn-ea"/>
              <a:cs typeface="+mn-cs"/>
            </a:endParaRPr>
          </a:p>
        </p:txBody>
      </p:sp>
      <p:sp>
        <p:nvSpPr>
          <p:cNvPr id="12" name="2. Slide Title">
            <a:extLst>
              <a:ext uri="{FF2B5EF4-FFF2-40B4-BE49-F238E27FC236}">
                <a16:creationId xmlns:a16="http://schemas.microsoft.com/office/drawing/2014/main" id="{B02AC1A4-4570-BB42-8F9F-FF41D97CDED7}"/>
              </a:ext>
            </a:extLst>
          </p:cNvPr>
          <p:cNvSpPr>
            <a:spLocks noGrp="1"/>
          </p:cNvSpPr>
          <p:nvPr>
            <p:ph type="title"/>
            <p:custDataLst>
              <p:tags r:id="rId4"/>
            </p:custDataLst>
          </p:nvPr>
        </p:nvSpPr>
        <p:spPr>
          <a:xfrm>
            <a:off x="554736" y="2744369"/>
            <a:ext cx="3267837" cy="769441"/>
          </a:xfrm>
          <a:prstGeom prst="rect">
            <a:avLst/>
          </a:prstGeom>
        </p:spPr>
        <p:txBody>
          <a:bodyPr vert="horz" wrap="square" lIns="0" tIns="0" rIns="0" bIns="0" rtlCol="0" anchor="b" anchorCtr="0">
            <a:noAutofit/>
          </a:bodyPr>
          <a:lstStyle>
            <a:lvl1pPr>
              <a:defRPr lang="en-US" dirty="0">
                <a:solidFill>
                  <a:srgbClr val="002D5F"/>
                </a:solidFill>
              </a:defRPr>
            </a:lvl1pPr>
          </a:lstStyle>
          <a:p>
            <a:pPr lvl="0"/>
            <a:r>
              <a:rPr lang="en-US"/>
              <a:t>Click to edit Master title style</a:t>
            </a:r>
          </a:p>
        </p:txBody>
      </p:sp>
      <p:sp>
        <p:nvSpPr>
          <p:cNvPr id="16" name="3. Subtitle">
            <a:extLst>
              <a:ext uri="{FF2B5EF4-FFF2-40B4-BE49-F238E27FC236}">
                <a16:creationId xmlns:a16="http://schemas.microsoft.com/office/drawing/2014/main" id="{92F0B8A4-B12A-B24F-8A54-245D323CDDB1}"/>
              </a:ext>
            </a:extLst>
          </p:cNvPr>
          <p:cNvSpPr>
            <a:spLocks noGrp="1"/>
          </p:cNvSpPr>
          <p:nvPr>
            <p:ph type="subTitle" idx="1"/>
            <p:custDataLst>
              <p:tags r:id="rId5"/>
            </p:custDataLst>
          </p:nvPr>
        </p:nvSpPr>
        <p:spPr>
          <a:xfrm>
            <a:off x="554736" y="3659644"/>
            <a:ext cx="3267836" cy="246221"/>
          </a:xfrm>
          <a:prstGeom prst="rect">
            <a:avLst/>
          </a:prstGeom>
        </p:spPr>
        <p:txBody>
          <a:bodyPr wrap="square">
            <a:noAutofit/>
          </a:bodyPr>
          <a:lstStyle>
            <a:lvl1pPr marL="0" indent="0" algn="l">
              <a:buNone/>
              <a:defRPr sz="1600" b="0" baseline="0">
                <a:solidFill>
                  <a:srgbClr val="002C5F"/>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18" name="Text Placeholder 4">
            <a:extLst>
              <a:ext uri="{FF2B5EF4-FFF2-40B4-BE49-F238E27FC236}">
                <a16:creationId xmlns:a16="http://schemas.microsoft.com/office/drawing/2014/main" id="{45C12ADD-923C-884E-914C-986A1B7A064E}"/>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699748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2"/>
            </p:custDataLst>
            <p:extLst>
              <p:ext uri="{D42A27DB-BD31-4B8C-83A1-F6EECF244321}">
                <p14:modId xmlns:p14="http://schemas.microsoft.com/office/powerpoint/2010/main" val="190608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2"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758460" y="212329"/>
            <a:ext cx="10220324" cy="375937"/>
          </a:xfrm>
          <a:prstGeom prst="rect">
            <a:avLst/>
          </a:prstGeom>
        </p:spPr>
        <p:txBody>
          <a:bodyPr vert="horz" wrap="square" anchor="b">
            <a:spAutoFit/>
          </a:bodyPr>
          <a:lstStyle>
            <a:lvl1pPr algn="l">
              <a:lnSpc>
                <a:spcPct val="105000"/>
              </a:lnSpc>
              <a:defRPr sz="2500" baseline="0"/>
            </a:lvl1pPr>
          </a:lstStyle>
          <a:p>
            <a:r>
              <a:rPr lang="en-US"/>
              <a:t>Alternative </a:t>
            </a:r>
            <a:r>
              <a:rPr lang="en-US" err="1"/>
              <a:t>colour</a:t>
            </a:r>
            <a:r>
              <a:rPr lang="en-US"/>
              <a:t> Codes – in addition to theme </a:t>
            </a:r>
            <a:r>
              <a:rPr lang="en-US" err="1"/>
              <a:t>colours</a:t>
            </a:r>
            <a:endParaRPr lang="en-US"/>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5"/>
            </p:custDataLst>
          </p:nvPr>
        </p:nvSpPr>
        <p:spPr>
          <a:xfrm>
            <a:off x="758460" y="41597"/>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
        <p:nvSpPr>
          <p:cNvPr id="12" name="5. Source" hidden="1">
            <a:extLst>
              <a:ext uri="{FF2B5EF4-FFF2-40B4-BE49-F238E27FC236}">
                <a16:creationId xmlns:a16="http://schemas.microsoft.com/office/drawing/2014/main" id="{2DE072CE-3B00-41EC-B415-3189888D0076}"/>
              </a:ext>
            </a:extLst>
          </p:cNvPr>
          <p:cNvSpPr txBox="1"/>
          <p:nvPr userDrawn="1">
            <p:custDataLst>
              <p:tags r:id="rId6"/>
            </p:custDataLst>
          </p:nvPr>
        </p:nvSpPr>
        <p:spPr>
          <a:xfrm>
            <a:off x="553971" y="6592511"/>
            <a:ext cx="9144000"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ctr"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Source: …</a:t>
            </a:r>
          </a:p>
        </p:txBody>
      </p:sp>
      <p:sp>
        <p:nvSpPr>
          <p:cNvPr id="11" name="Rectangle 10">
            <a:extLst>
              <a:ext uri="{FF2B5EF4-FFF2-40B4-BE49-F238E27FC236}">
                <a16:creationId xmlns:a16="http://schemas.microsoft.com/office/drawing/2014/main" id="{1263F6BC-5BAE-554E-AF1F-9034D2F407BA}"/>
              </a:ext>
            </a:extLst>
          </p:cNvPr>
          <p:cNvSpPr/>
          <p:nvPr userDrawn="1"/>
        </p:nvSpPr>
        <p:spPr>
          <a:xfrm>
            <a:off x="7138252" y="2024882"/>
            <a:ext cx="1440000" cy="434567"/>
          </a:xfrm>
          <a:prstGeom prst="rect">
            <a:avLst/>
          </a:prstGeom>
          <a:solidFill>
            <a:srgbClr val="BCA66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#BBA66D</a:t>
            </a:r>
          </a:p>
        </p:txBody>
      </p:sp>
      <p:sp>
        <p:nvSpPr>
          <p:cNvPr id="15" name="Rectangle 14">
            <a:extLst>
              <a:ext uri="{FF2B5EF4-FFF2-40B4-BE49-F238E27FC236}">
                <a16:creationId xmlns:a16="http://schemas.microsoft.com/office/drawing/2014/main" id="{4EB0286A-1DF2-D046-A8F5-FA6A9ED9B713}"/>
              </a:ext>
            </a:extLst>
          </p:cNvPr>
          <p:cNvSpPr/>
          <p:nvPr userDrawn="1"/>
        </p:nvSpPr>
        <p:spPr>
          <a:xfrm>
            <a:off x="5054766" y="2024882"/>
            <a:ext cx="1440000" cy="434567"/>
          </a:xfrm>
          <a:prstGeom prst="rect">
            <a:avLst/>
          </a:prstGeom>
          <a:solidFill>
            <a:srgbClr val="008DC9"/>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0" i="0" u="none" strike="noStrike" kern="1200" baseline="0">
                <a:solidFill>
                  <a:schemeClr val="lt1"/>
                </a:solidFill>
                <a:latin typeface="+mn-lt"/>
                <a:ea typeface="+mn-ea"/>
                <a:cs typeface="+mn-cs"/>
              </a:rPr>
              <a:t>#008DC9</a:t>
            </a:r>
            <a:endParaRPr lang="en-GB" sz="1600">
              <a:solidFill>
                <a:schemeClr val="bg1"/>
              </a:solidFill>
            </a:endParaRPr>
          </a:p>
        </p:txBody>
      </p:sp>
      <p:sp>
        <p:nvSpPr>
          <p:cNvPr id="16" name="Rectangle 15">
            <a:extLst>
              <a:ext uri="{FF2B5EF4-FFF2-40B4-BE49-F238E27FC236}">
                <a16:creationId xmlns:a16="http://schemas.microsoft.com/office/drawing/2014/main" id="{62720352-2563-3547-A6C9-86340F8EC620}"/>
              </a:ext>
            </a:extLst>
          </p:cNvPr>
          <p:cNvSpPr/>
          <p:nvPr userDrawn="1"/>
        </p:nvSpPr>
        <p:spPr>
          <a:xfrm>
            <a:off x="2971280" y="2026955"/>
            <a:ext cx="1440000" cy="434567"/>
          </a:xfrm>
          <a:prstGeom prst="rect">
            <a:avLst/>
          </a:prstGeom>
          <a:solidFill>
            <a:srgbClr val="01ADEF"/>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b="0" i="0" u="none" strike="noStrike" kern="1200" baseline="0">
                <a:solidFill>
                  <a:schemeClr val="lt1"/>
                </a:solidFill>
                <a:latin typeface="+mn-lt"/>
                <a:ea typeface="+mn-ea"/>
                <a:cs typeface="+mn-cs"/>
              </a:rPr>
              <a:t>#</a:t>
            </a:r>
            <a:r>
              <a:rPr lang="en-US" sz="1600" b="0" i="0" u="none" strike="noStrike" kern="1200" baseline="0">
                <a:solidFill>
                  <a:schemeClr val="lt1"/>
                </a:solidFill>
                <a:latin typeface="+mn-lt"/>
                <a:ea typeface="+mn-ea"/>
                <a:cs typeface="+mn-cs"/>
              </a:rPr>
              <a:t>00AEFD</a:t>
            </a:r>
            <a:endParaRPr lang="en-GB" sz="1600" b="0" i="0" u="none" strike="noStrike" kern="1200" baseline="0">
              <a:solidFill>
                <a:schemeClr val="lt1"/>
              </a:solidFill>
              <a:latin typeface="+mn-lt"/>
              <a:ea typeface="+mn-ea"/>
              <a:cs typeface="+mn-cs"/>
            </a:endParaRPr>
          </a:p>
        </p:txBody>
      </p:sp>
      <p:sp>
        <p:nvSpPr>
          <p:cNvPr id="18" name="Rectangle 17">
            <a:extLst>
              <a:ext uri="{FF2B5EF4-FFF2-40B4-BE49-F238E27FC236}">
                <a16:creationId xmlns:a16="http://schemas.microsoft.com/office/drawing/2014/main" id="{E909EF10-6C16-3244-8DF3-025E91FC6493}"/>
              </a:ext>
            </a:extLst>
          </p:cNvPr>
          <p:cNvSpPr/>
          <p:nvPr userDrawn="1"/>
        </p:nvSpPr>
        <p:spPr>
          <a:xfrm>
            <a:off x="887794" y="2009543"/>
            <a:ext cx="1440000" cy="434567"/>
          </a:xfrm>
          <a:prstGeom prst="rect">
            <a:avLst/>
          </a:prstGeom>
          <a:solidFill>
            <a:srgbClr val="95D60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#D82138</a:t>
            </a:r>
            <a:endParaRPr lang="en-GB" sz="1600">
              <a:solidFill>
                <a:schemeClr val="bg1"/>
              </a:solidFill>
            </a:endParaRPr>
          </a:p>
        </p:txBody>
      </p:sp>
      <p:sp>
        <p:nvSpPr>
          <p:cNvPr id="20" name="Rectangle 19">
            <a:extLst>
              <a:ext uri="{FF2B5EF4-FFF2-40B4-BE49-F238E27FC236}">
                <a16:creationId xmlns:a16="http://schemas.microsoft.com/office/drawing/2014/main" id="{95F46AB0-882C-A24D-8021-C3B16F320AAE}"/>
              </a:ext>
            </a:extLst>
          </p:cNvPr>
          <p:cNvSpPr/>
          <p:nvPr userDrawn="1"/>
        </p:nvSpPr>
        <p:spPr>
          <a:xfrm>
            <a:off x="9221740" y="2024882"/>
            <a:ext cx="1440000" cy="434567"/>
          </a:xfrm>
          <a:prstGeom prst="rect">
            <a:avLst/>
          </a:prstGeom>
          <a:solidFill>
            <a:srgbClr val="0A2D3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GB" sz="1600">
                <a:solidFill>
                  <a:schemeClr val="bg1"/>
                </a:solidFill>
              </a:rPr>
              <a:t>#002D5F</a:t>
            </a:r>
          </a:p>
        </p:txBody>
      </p:sp>
      <p:sp>
        <p:nvSpPr>
          <p:cNvPr id="21" name="Rectangle 20">
            <a:extLst>
              <a:ext uri="{FF2B5EF4-FFF2-40B4-BE49-F238E27FC236}">
                <a16:creationId xmlns:a16="http://schemas.microsoft.com/office/drawing/2014/main" id="{3A925211-322A-AC42-BBA5-E9820E7E1677}"/>
              </a:ext>
            </a:extLst>
          </p:cNvPr>
          <p:cNvSpPr/>
          <p:nvPr userDrawn="1"/>
        </p:nvSpPr>
        <p:spPr>
          <a:xfrm>
            <a:off x="893508" y="5478801"/>
            <a:ext cx="2507810" cy="434567"/>
          </a:xfrm>
          <a:prstGeom prst="rect">
            <a:avLst/>
          </a:prstGeom>
          <a:solidFill>
            <a:srgbClr val="E91F5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r>
              <a:rPr lang="en-US" sz="1600" b="0" i="0" u="none" strike="noStrike" kern="1200" baseline="0">
                <a:solidFill>
                  <a:schemeClr val="lt1"/>
                </a:solidFill>
                <a:latin typeface="+mn-lt"/>
                <a:ea typeface="+mn-ea"/>
                <a:cs typeface="+mn-cs"/>
              </a:rPr>
              <a:t>#E91F51</a:t>
            </a:r>
            <a:endParaRPr lang="en-GB" sz="1600">
              <a:solidFill>
                <a:schemeClr val="bg1"/>
              </a:solidFill>
            </a:endParaRPr>
          </a:p>
        </p:txBody>
      </p:sp>
      <p:sp>
        <p:nvSpPr>
          <p:cNvPr id="28" name="Rectangle 27">
            <a:extLst>
              <a:ext uri="{FF2B5EF4-FFF2-40B4-BE49-F238E27FC236}">
                <a16:creationId xmlns:a16="http://schemas.microsoft.com/office/drawing/2014/main" id="{C9133F21-EDD7-D14D-92D9-BEF295B94E4A}"/>
              </a:ext>
            </a:extLst>
          </p:cNvPr>
          <p:cNvSpPr/>
          <p:nvPr userDrawn="1"/>
        </p:nvSpPr>
        <p:spPr>
          <a:xfrm>
            <a:off x="887794" y="2591883"/>
            <a:ext cx="1440000" cy="434567"/>
          </a:xfrm>
          <a:prstGeom prst="rect">
            <a:avLst/>
          </a:prstGeom>
          <a:solidFill>
            <a:srgbClr val="F0FAE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29" name="Rectangle 28">
            <a:extLst>
              <a:ext uri="{FF2B5EF4-FFF2-40B4-BE49-F238E27FC236}">
                <a16:creationId xmlns:a16="http://schemas.microsoft.com/office/drawing/2014/main" id="{4AE786B9-ACEA-E04B-9CFF-CBCFA1458125}"/>
              </a:ext>
            </a:extLst>
          </p:cNvPr>
          <p:cNvSpPr/>
          <p:nvPr userDrawn="1"/>
        </p:nvSpPr>
        <p:spPr>
          <a:xfrm>
            <a:off x="887794" y="3189849"/>
            <a:ext cx="1440000" cy="434567"/>
          </a:xfrm>
          <a:prstGeom prst="rect">
            <a:avLst/>
          </a:prstGeom>
          <a:solidFill>
            <a:srgbClr val="DBF1B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tx1"/>
              </a:solidFill>
            </a:endParaRPr>
          </a:p>
        </p:txBody>
      </p:sp>
      <p:sp>
        <p:nvSpPr>
          <p:cNvPr id="32" name="Rectangle 31">
            <a:extLst>
              <a:ext uri="{FF2B5EF4-FFF2-40B4-BE49-F238E27FC236}">
                <a16:creationId xmlns:a16="http://schemas.microsoft.com/office/drawing/2014/main" id="{B2D4AB2A-924D-4A41-BC57-EEFC8F2B028F}"/>
              </a:ext>
            </a:extLst>
          </p:cNvPr>
          <p:cNvSpPr/>
          <p:nvPr userDrawn="1"/>
        </p:nvSpPr>
        <p:spPr>
          <a:xfrm>
            <a:off x="887794" y="4870708"/>
            <a:ext cx="1440000" cy="434567"/>
          </a:xfrm>
          <a:prstGeom prst="rect">
            <a:avLst/>
          </a:prstGeom>
          <a:solidFill>
            <a:srgbClr val="AADF5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0" name="Rectangle 29">
            <a:extLst>
              <a:ext uri="{FF2B5EF4-FFF2-40B4-BE49-F238E27FC236}">
                <a16:creationId xmlns:a16="http://schemas.microsoft.com/office/drawing/2014/main" id="{83945A57-07CD-7149-A493-352C1AB206C5}"/>
              </a:ext>
            </a:extLst>
          </p:cNvPr>
          <p:cNvSpPr/>
          <p:nvPr userDrawn="1"/>
        </p:nvSpPr>
        <p:spPr>
          <a:xfrm>
            <a:off x="887794" y="3750135"/>
            <a:ext cx="1440000" cy="434567"/>
          </a:xfrm>
          <a:prstGeom prst="rect">
            <a:avLst/>
          </a:prstGeom>
          <a:solidFill>
            <a:srgbClr val="C7E88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31" name="Rectangle 30">
            <a:extLst>
              <a:ext uri="{FF2B5EF4-FFF2-40B4-BE49-F238E27FC236}">
                <a16:creationId xmlns:a16="http://schemas.microsoft.com/office/drawing/2014/main" id="{25A62A9B-72C1-8B4B-8A83-2FB3BDE33EA6}"/>
              </a:ext>
            </a:extLst>
          </p:cNvPr>
          <p:cNvSpPr/>
          <p:nvPr userDrawn="1"/>
        </p:nvSpPr>
        <p:spPr>
          <a:xfrm>
            <a:off x="909268" y="4298495"/>
            <a:ext cx="1440000" cy="434567"/>
          </a:xfrm>
          <a:prstGeom prst="rect">
            <a:avLst/>
          </a:prstGeom>
          <a:solidFill>
            <a:srgbClr val="95D602">
              <a:alpha val="69804"/>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a:solidFill>
                <a:schemeClr val="bg1"/>
              </a:solidFill>
            </a:endParaRPr>
          </a:p>
        </p:txBody>
      </p:sp>
      <p:sp>
        <p:nvSpPr>
          <p:cNvPr id="7" name="TextBox 6">
            <a:extLst>
              <a:ext uri="{FF2B5EF4-FFF2-40B4-BE49-F238E27FC236}">
                <a16:creationId xmlns:a16="http://schemas.microsoft.com/office/drawing/2014/main" id="{4C146CA4-A393-3145-B7B4-8E19B1B1C75C}"/>
              </a:ext>
            </a:extLst>
          </p:cNvPr>
          <p:cNvSpPr txBox="1"/>
          <p:nvPr userDrawn="1"/>
        </p:nvSpPr>
        <p:spPr>
          <a:xfrm>
            <a:off x="812800" y="883920"/>
            <a:ext cx="0" cy="0"/>
          </a:xfrm>
          <a:prstGeom prst="rect">
            <a:avLst/>
          </a:prstGeom>
          <a:ln w="6350">
            <a:noFill/>
            <a:miter lim="800000"/>
          </a:ln>
        </p:spPr>
        <p:txBody>
          <a:bodyPr vert="horz" wrap="none" lIns="0" tIns="0" rIns="0" bIns="0" rtlCol="0">
            <a:noAutofit/>
          </a:bodyPr>
          <a:lstStyle/>
          <a:p>
            <a:pPr algn="l">
              <a:spcBef>
                <a:spcPts val="300"/>
              </a:spcBef>
              <a:spcAft>
                <a:spcPts val="300"/>
              </a:spcAft>
              <a:buNone/>
            </a:pPr>
            <a:endParaRPr lang="en-GB" sz="1600"/>
          </a:p>
        </p:txBody>
      </p:sp>
      <p:sp>
        <p:nvSpPr>
          <p:cNvPr id="34" name="Rectangle 33">
            <a:extLst>
              <a:ext uri="{FF2B5EF4-FFF2-40B4-BE49-F238E27FC236}">
                <a16:creationId xmlns:a16="http://schemas.microsoft.com/office/drawing/2014/main" id="{FC7C578D-BB3C-DA4A-A061-DC9227327E14}"/>
              </a:ext>
            </a:extLst>
          </p:cNvPr>
          <p:cNvSpPr/>
          <p:nvPr userDrawn="1"/>
        </p:nvSpPr>
        <p:spPr>
          <a:xfrm>
            <a:off x="2971280" y="2591883"/>
            <a:ext cx="1440000" cy="434567"/>
          </a:xfrm>
          <a:prstGeom prst="rect">
            <a:avLst/>
          </a:prstGeom>
          <a:solidFill>
            <a:srgbClr val="01ADEF">
              <a:alpha val="1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5" name="Rectangle 34">
            <a:extLst>
              <a:ext uri="{FF2B5EF4-FFF2-40B4-BE49-F238E27FC236}">
                <a16:creationId xmlns:a16="http://schemas.microsoft.com/office/drawing/2014/main" id="{E2AA2BC3-E35B-FA4A-92BA-F85EE1DF0ECE}"/>
              </a:ext>
            </a:extLst>
          </p:cNvPr>
          <p:cNvSpPr/>
          <p:nvPr userDrawn="1"/>
        </p:nvSpPr>
        <p:spPr>
          <a:xfrm>
            <a:off x="2971280" y="3189849"/>
            <a:ext cx="1440000" cy="434567"/>
          </a:xfrm>
          <a:prstGeom prst="rect">
            <a:avLst/>
          </a:prstGeom>
          <a:solidFill>
            <a:srgbClr val="01ADEF">
              <a:alpha val="34902"/>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8" name="Rectangle 37">
            <a:extLst>
              <a:ext uri="{FF2B5EF4-FFF2-40B4-BE49-F238E27FC236}">
                <a16:creationId xmlns:a16="http://schemas.microsoft.com/office/drawing/2014/main" id="{D8C62596-5432-754E-9DA5-A3B80685EF93}"/>
              </a:ext>
            </a:extLst>
          </p:cNvPr>
          <p:cNvSpPr/>
          <p:nvPr userDrawn="1"/>
        </p:nvSpPr>
        <p:spPr>
          <a:xfrm>
            <a:off x="2971280" y="4870708"/>
            <a:ext cx="1440000" cy="434567"/>
          </a:xfrm>
          <a:prstGeom prst="rect">
            <a:avLst/>
          </a:prstGeom>
          <a:solidFill>
            <a:srgbClr val="01ADEF">
              <a:alpha val="8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6" name="Rectangle 35">
            <a:extLst>
              <a:ext uri="{FF2B5EF4-FFF2-40B4-BE49-F238E27FC236}">
                <a16:creationId xmlns:a16="http://schemas.microsoft.com/office/drawing/2014/main" id="{DF91E498-4EBD-864B-A093-F936BA8424D8}"/>
              </a:ext>
            </a:extLst>
          </p:cNvPr>
          <p:cNvSpPr/>
          <p:nvPr userDrawn="1"/>
        </p:nvSpPr>
        <p:spPr>
          <a:xfrm>
            <a:off x="2971280" y="3750135"/>
            <a:ext cx="1440000" cy="434567"/>
          </a:xfrm>
          <a:prstGeom prst="rect">
            <a:avLst/>
          </a:prstGeom>
          <a:solidFill>
            <a:srgbClr val="01ADEF">
              <a:alpha val="50196"/>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37" name="Rectangle 36">
            <a:extLst>
              <a:ext uri="{FF2B5EF4-FFF2-40B4-BE49-F238E27FC236}">
                <a16:creationId xmlns:a16="http://schemas.microsoft.com/office/drawing/2014/main" id="{DF35D3BD-A697-B746-822F-6C341C0A0451}"/>
              </a:ext>
            </a:extLst>
          </p:cNvPr>
          <p:cNvSpPr/>
          <p:nvPr userDrawn="1"/>
        </p:nvSpPr>
        <p:spPr>
          <a:xfrm>
            <a:off x="2971280" y="4310421"/>
            <a:ext cx="1440000" cy="434567"/>
          </a:xfrm>
          <a:prstGeom prst="rect">
            <a:avLst/>
          </a:prstGeom>
          <a:solidFill>
            <a:srgbClr val="01ADEF">
              <a:alpha val="65098"/>
            </a:srgb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59" name="Rectangle 58">
            <a:extLst>
              <a:ext uri="{FF2B5EF4-FFF2-40B4-BE49-F238E27FC236}">
                <a16:creationId xmlns:a16="http://schemas.microsoft.com/office/drawing/2014/main" id="{E152BBFF-8DD6-AA4F-9903-921394DB6CA3}"/>
              </a:ext>
            </a:extLst>
          </p:cNvPr>
          <p:cNvSpPr/>
          <p:nvPr userDrawn="1"/>
        </p:nvSpPr>
        <p:spPr>
          <a:xfrm>
            <a:off x="9212606" y="2591883"/>
            <a:ext cx="1440000" cy="434567"/>
          </a:xfrm>
          <a:prstGeom prst="rect">
            <a:avLst/>
          </a:prstGeom>
          <a:solidFill>
            <a:srgbClr val="DBE1E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0" name="Rectangle 59">
            <a:extLst>
              <a:ext uri="{FF2B5EF4-FFF2-40B4-BE49-F238E27FC236}">
                <a16:creationId xmlns:a16="http://schemas.microsoft.com/office/drawing/2014/main" id="{B75899C3-A951-3F42-9CCD-5BDBAF9AD7B8}"/>
              </a:ext>
            </a:extLst>
          </p:cNvPr>
          <p:cNvSpPr/>
          <p:nvPr userDrawn="1"/>
        </p:nvSpPr>
        <p:spPr>
          <a:xfrm>
            <a:off x="9212606" y="3146304"/>
            <a:ext cx="1440000" cy="434567"/>
          </a:xfrm>
          <a:prstGeom prst="rect">
            <a:avLst/>
          </a:prstGeom>
          <a:solidFill>
            <a:srgbClr val="ABB6BB"/>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2" name="Rectangle 61">
            <a:extLst>
              <a:ext uri="{FF2B5EF4-FFF2-40B4-BE49-F238E27FC236}">
                <a16:creationId xmlns:a16="http://schemas.microsoft.com/office/drawing/2014/main" id="{8BCE2D7F-9E4E-9D4C-BFAC-CA93ECE509A2}"/>
              </a:ext>
            </a:extLst>
          </p:cNvPr>
          <p:cNvSpPr/>
          <p:nvPr userDrawn="1"/>
        </p:nvSpPr>
        <p:spPr>
          <a:xfrm>
            <a:off x="9212606" y="4809568"/>
            <a:ext cx="1440000" cy="434567"/>
          </a:xfrm>
          <a:prstGeom prst="rect">
            <a:avLst/>
          </a:prstGeom>
          <a:solidFill>
            <a:srgbClr val="304B58"/>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1" name="Rectangle 60">
            <a:extLst>
              <a:ext uri="{FF2B5EF4-FFF2-40B4-BE49-F238E27FC236}">
                <a16:creationId xmlns:a16="http://schemas.microsoft.com/office/drawing/2014/main" id="{16A6E563-3DA0-614E-AC4A-833411C3E23C}"/>
              </a:ext>
            </a:extLst>
          </p:cNvPr>
          <p:cNvSpPr/>
          <p:nvPr userDrawn="1"/>
        </p:nvSpPr>
        <p:spPr>
          <a:xfrm>
            <a:off x="9212606" y="3700725"/>
            <a:ext cx="1440000" cy="434567"/>
          </a:xfrm>
          <a:prstGeom prst="rect">
            <a:avLst/>
          </a:prstGeom>
          <a:solidFill>
            <a:srgbClr val="7A8C9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3" name="Rectangle 62">
            <a:extLst>
              <a:ext uri="{FF2B5EF4-FFF2-40B4-BE49-F238E27FC236}">
                <a16:creationId xmlns:a16="http://schemas.microsoft.com/office/drawing/2014/main" id="{C5B91188-F6D5-E141-8B89-680BCA2B200C}"/>
              </a:ext>
            </a:extLst>
          </p:cNvPr>
          <p:cNvSpPr/>
          <p:nvPr userDrawn="1"/>
        </p:nvSpPr>
        <p:spPr>
          <a:xfrm>
            <a:off x="9212606" y="4255146"/>
            <a:ext cx="1440000" cy="434567"/>
          </a:xfrm>
          <a:prstGeom prst="rect">
            <a:avLst/>
          </a:prstGeom>
          <a:solidFill>
            <a:srgbClr val="556C7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4" name="Rectangle 63">
            <a:extLst>
              <a:ext uri="{FF2B5EF4-FFF2-40B4-BE49-F238E27FC236}">
                <a16:creationId xmlns:a16="http://schemas.microsoft.com/office/drawing/2014/main" id="{8C36593E-901E-9D4F-BD15-FDFF56C6CB99}"/>
              </a:ext>
            </a:extLst>
          </p:cNvPr>
          <p:cNvSpPr/>
          <p:nvPr userDrawn="1"/>
        </p:nvSpPr>
        <p:spPr>
          <a:xfrm>
            <a:off x="7138252" y="2591883"/>
            <a:ext cx="1440000" cy="434567"/>
          </a:xfrm>
          <a:prstGeom prst="rect">
            <a:avLst/>
          </a:prstGeom>
          <a:solidFill>
            <a:srgbClr val="F6F2E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5" name="Rectangle 64">
            <a:extLst>
              <a:ext uri="{FF2B5EF4-FFF2-40B4-BE49-F238E27FC236}">
                <a16:creationId xmlns:a16="http://schemas.microsoft.com/office/drawing/2014/main" id="{F2231B53-12AA-1348-82DE-BBCB33803356}"/>
              </a:ext>
            </a:extLst>
          </p:cNvPr>
          <p:cNvSpPr/>
          <p:nvPr userDrawn="1"/>
        </p:nvSpPr>
        <p:spPr>
          <a:xfrm>
            <a:off x="7138252" y="3152169"/>
            <a:ext cx="1440000" cy="434567"/>
          </a:xfrm>
          <a:prstGeom prst="rect">
            <a:avLst/>
          </a:prstGeom>
          <a:solidFill>
            <a:srgbClr val="E9E0CC"/>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7" name="Rectangle 66">
            <a:extLst>
              <a:ext uri="{FF2B5EF4-FFF2-40B4-BE49-F238E27FC236}">
                <a16:creationId xmlns:a16="http://schemas.microsoft.com/office/drawing/2014/main" id="{151ED9B3-35C8-A649-8D04-7F0996010D33}"/>
              </a:ext>
            </a:extLst>
          </p:cNvPr>
          <p:cNvSpPr/>
          <p:nvPr userDrawn="1"/>
        </p:nvSpPr>
        <p:spPr>
          <a:xfrm>
            <a:off x="7138252" y="4833028"/>
            <a:ext cx="1440000" cy="434567"/>
          </a:xfrm>
          <a:prstGeom prst="rect">
            <a:avLst/>
          </a:prstGeom>
          <a:solidFill>
            <a:srgbClr val="C6B48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6" name="Rectangle 65">
            <a:extLst>
              <a:ext uri="{FF2B5EF4-FFF2-40B4-BE49-F238E27FC236}">
                <a16:creationId xmlns:a16="http://schemas.microsoft.com/office/drawing/2014/main" id="{5C91735F-2189-4B4B-87B5-BFFF07B9B4CE}"/>
              </a:ext>
            </a:extLst>
          </p:cNvPr>
          <p:cNvSpPr/>
          <p:nvPr userDrawn="1"/>
        </p:nvSpPr>
        <p:spPr>
          <a:xfrm>
            <a:off x="7138252" y="3712455"/>
            <a:ext cx="1440000" cy="434567"/>
          </a:xfrm>
          <a:prstGeom prst="rect">
            <a:avLst/>
          </a:prstGeom>
          <a:solidFill>
            <a:srgbClr val="DACFB0"/>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8" name="Rectangle 67">
            <a:extLst>
              <a:ext uri="{FF2B5EF4-FFF2-40B4-BE49-F238E27FC236}">
                <a16:creationId xmlns:a16="http://schemas.microsoft.com/office/drawing/2014/main" id="{5CBA754D-F573-454C-836D-8C4EC7255E0E}"/>
              </a:ext>
            </a:extLst>
          </p:cNvPr>
          <p:cNvSpPr/>
          <p:nvPr userDrawn="1"/>
        </p:nvSpPr>
        <p:spPr>
          <a:xfrm>
            <a:off x="7138252" y="4272741"/>
            <a:ext cx="1440000" cy="434567"/>
          </a:xfrm>
          <a:prstGeom prst="rect">
            <a:avLst/>
          </a:prstGeom>
          <a:solidFill>
            <a:srgbClr val="D0C29A"/>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69" name="Rectangle 68">
            <a:extLst>
              <a:ext uri="{FF2B5EF4-FFF2-40B4-BE49-F238E27FC236}">
                <a16:creationId xmlns:a16="http://schemas.microsoft.com/office/drawing/2014/main" id="{CADA643F-1B98-304C-92DF-080E911444A8}"/>
              </a:ext>
            </a:extLst>
          </p:cNvPr>
          <p:cNvSpPr/>
          <p:nvPr userDrawn="1"/>
        </p:nvSpPr>
        <p:spPr>
          <a:xfrm>
            <a:off x="5054766" y="2594047"/>
            <a:ext cx="1440000" cy="434567"/>
          </a:xfrm>
          <a:prstGeom prst="rect">
            <a:avLst/>
          </a:prstGeom>
          <a:solidFill>
            <a:srgbClr val="E0EFF7"/>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0" name="Rectangle 69">
            <a:extLst>
              <a:ext uri="{FF2B5EF4-FFF2-40B4-BE49-F238E27FC236}">
                <a16:creationId xmlns:a16="http://schemas.microsoft.com/office/drawing/2014/main" id="{198A884A-8E79-C447-8CE8-91082AF369E6}"/>
              </a:ext>
            </a:extLst>
          </p:cNvPr>
          <p:cNvSpPr/>
          <p:nvPr userDrawn="1"/>
        </p:nvSpPr>
        <p:spPr>
          <a:xfrm>
            <a:off x="5054766" y="3163212"/>
            <a:ext cx="1440000" cy="434567"/>
          </a:xfrm>
          <a:prstGeom prst="rect">
            <a:avLst/>
          </a:prstGeom>
          <a:solidFill>
            <a:srgbClr val="B4D7E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2" name="Rectangle 71">
            <a:extLst>
              <a:ext uri="{FF2B5EF4-FFF2-40B4-BE49-F238E27FC236}">
                <a16:creationId xmlns:a16="http://schemas.microsoft.com/office/drawing/2014/main" id="{1087E659-BFC8-B740-A1ED-6BB54832CBFB}"/>
              </a:ext>
            </a:extLst>
          </p:cNvPr>
          <p:cNvSpPr/>
          <p:nvPr userDrawn="1"/>
        </p:nvSpPr>
        <p:spPr>
          <a:xfrm>
            <a:off x="5054766" y="4870708"/>
            <a:ext cx="1440000" cy="434567"/>
          </a:xfrm>
          <a:prstGeom prst="rect">
            <a:avLst/>
          </a:prstGeom>
          <a:solidFill>
            <a:srgbClr val="3F9ED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1" name="Rectangle 70">
            <a:extLst>
              <a:ext uri="{FF2B5EF4-FFF2-40B4-BE49-F238E27FC236}">
                <a16:creationId xmlns:a16="http://schemas.microsoft.com/office/drawing/2014/main" id="{09C8C28D-3943-7A4D-BA16-2AFF3B8320FF}"/>
              </a:ext>
            </a:extLst>
          </p:cNvPr>
          <p:cNvSpPr/>
          <p:nvPr userDrawn="1"/>
        </p:nvSpPr>
        <p:spPr>
          <a:xfrm>
            <a:off x="5054766" y="3732377"/>
            <a:ext cx="1440000" cy="434567"/>
          </a:xfrm>
          <a:prstGeom prst="rect">
            <a:avLst/>
          </a:prstGeom>
          <a:solidFill>
            <a:srgbClr val="93C7E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
        <p:nvSpPr>
          <p:cNvPr id="73" name="Rectangle 72">
            <a:extLst>
              <a:ext uri="{FF2B5EF4-FFF2-40B4-BE49-F238E27FC236}">
                <a16:creationId xmlns:a16="http://schemas.microsoft.com/office/drawing/2014/main" id="{E79079F2-F26D-3F44-BF08-A0A1F6685AE4}"/>
              </a:ext>
            </a:extLst>
          </p:cNvPr>
          <p:cNvSpPr/>
          <p:nvPr userDrawn="1"/>
        </p:nvSpPr>
        <p:spPr>
          <a:xfrm>
            <a:off x="5054766" y="4301542"/>
            <a:ext cx="1440000" cy="434567"/>
          </a:xfrm>
          <a:prstGeom prst="rect">
            <a:avLst/>
          </a:prstGeom>
          <a:solidFill>
            <a:srgbClr val="72B5DD"/>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GB" sz="1600" b="0" i="0" u="none" strike="noStrike" kern="1200" baseline="0">
              <a:solidFill>
                <a:schemeClr val="lt1"/>
              </a:solidFill>
              <a:latin typeface="+mn-lt"/>
              <a:ea typeface="+mn-ea"/>
              <a:cs typeface="+mn-cs"/>
            </a:endParaRPr>
          </a:p>
        </p:txBody>
      </p:sp>
    </p:spTree>
    <p:extLst>
      <p:ext uri="{BB962C8B-B14F-4D97-AF65-F5344CB8AC3E}">
        <p14:creationId xmlns:p14="http://schemas.microsoft.com/office/powerpoint/2010/main" val="23011869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9" Type="http://schemas.openxmlformats.org/officeDocument/2006/relationships/tags" Target="../tags/tag13.xml"/><Relationship Id="rId21" Type="http://schemas.openxmlformats.org/officeDocument/2006/relationships/slideLayout" Target="../slideLayouts/slideLayout21.xml"/><Relationship Id="rId34" Type="http://schemas.openxmlformats.org/officeDocument/2006/relationships/tags" Target="../tags/tag8.xml"/><Relationship Id="rId42" Type="http://schemas.openxmlformats.org/officeDocument/2006/relationships/tags" Target="../tags/tag16.xml"/><Relationship Id="rId47" Type="http://schemas.openxmlformats.org/officeDocument/2006/relationships/tags" Target="../tags/tag21.xml"/><Relationship Id="rId50" Type="http://schemas.openxmlformats.org/officeDocument/2006/relationships/oleObject" Target="../embeddings/oleObject1.bin"/><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tags" Target="../tags/tag3.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6.xml"/><Relationship Id="rId37" Type="http://schemas.openxmlformats.org/officeDocument/2006/relationships/tags" Target="../tags/tag11.xml"/><Relationship Id="rId40" Type="http://schemas.openxmlformats.org/officeDocument/2006/relationships/tags" Target="../tags/tag14.xml"/><Relationship Id="rId45" Type="http://schemas.openxmlformats.org/officeDocument/2006/relationships/tags" Target="../tags/tag19.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2.xml"/><Relationship Id="rId36" Type="http://schemas.openxmlformats.org/officeDocument/2006/relationships/tags" Target="../tags/tag10.xml"/><Relationship Id="rId49" Type="http://schemas.openxmlformats.org/officeDocument/2006/relationships/tags" Target="../tags/tag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5.xml"/><Relationship Id="rId44" Type="http://schemas.openxmlformats.org/officeDocument/2006/relationships/tags" Target="../tags/tag1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vmlDrawing" Target="../drawings/vmlDrawing1.vml"/><Relationship Id="rId30" Type="http://schemas.openxmlformats.org/officeDocument/2006/relationships/tags" Target="../tags/tag4.xml"/><Relationship Id="rId35" Type="http://schemas.openxmlformats.org/officeDocument/2006/relationships/tags" Target="../tags/tag9.xml"/><Relationship Id="rId43" Type="http://schemas.openxmlformats.org/officeDocument/2006/relationships/tags" Target="../tags/tag17.xml"/><Relationship Id="rId48" Type="http://schemas.openxmlformats.org/officeDocument/2006/relationships/tags" Target="../tags/tag22.xml"/><Relationship Id="rId8" Type="http://schemas.openxmlformats.org/officeDocument/2006/relationships/slideLayout" Target="../slideLayouts/slideLayout8.xml"/><Relationship Id="rId51"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7.xml"/><Relationship Id="rId38" Type="http://schemas.openxmlformats.org/officeDocument/2006/relationships/tags" Target="../tags/tag12.xml"/><Relationship Id="rId46" Type="http://schemas.openxmlformats.org/officeDocument/2006/relationships/tags" Target="../tags/tag20.xml"/><Relationship Id="rId20" Type="http://schemas.openxmlformats.org/officeDocument/2006/relationships/slideLayout" Target="../slideLayouts/slideLayout20.xml"/><Relationship Id="rId41" Type="http://schemas.openxmlformats.org/officeDocument/2006/relationships/tags" Target="../tags/tag1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ags" Target="../tags/tag192.xml"/><Relationship Id="rId39" Type="http://schemas.openxmlformats.org/officeDocument/2006/relationships/tags" Target="../tags/tag205.xml"/><Relationship Id="rId21" Type="http://schemas.openxmlformats.org/officeDocument/2006/relationships/slideLayout" Target="../slideLayouts/slideLayout46.xml"/><Relationship Id="rId34" Type="http://schemas.openxmlformats.org/officeDocument/2006/relationships/tags" Target="../tags/tag200.xml"/><Relationship Id="rId42" Type="http://schemas.openxmlformats.org/officeDocument/2006/relationships/tags" Target="../tags/tag208.xml"/><Relationship Id="rId47" Type="http://schemas.openxmlformats.org/officeDocument/2006/relationships/tags" Target="../tags/tag213.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tags" Target="../tags/tag195.xml"/><Relationship Id="rId11" Type="http://schemas.openxmlformats.org/officeDocument/2006/relationships/slideLayout" Target="../slideLayouts/slideLayout36.xml"/><Relationship Id="rId24" Type="http://schemas.openxmlformats.org/officeDocument/2006/relationships/theme" Target="../theme/theme2.xml"/><Relationship Id="rId32" Type="http://schemas.openxmlformats.org/officeDocument/2006/relationships/tags" Target="../tags/tag198.xml"/><Relationship Id="rId37" Type="http://schemas.openxmlformats.org/officeDocument/2006/relationships/tags" Target="../tags/tag203.xml"/><Relationship Id="rId40" Type="http://schemas.openxmlformats.org/officeDocument/2006/relationships/tags" Target="../tags/tag206.xml"/><Relationship Id="rId45" Type="http://schemas.openxmlformats.org/officeDocument/2006/relationships/tags" Target="../tags/tag211.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194.xml"/><Relationship Id="rId36" Type="http://schemas.openxmlformats.org/officeDocument/2006/relationships/tags" Target="../tags/tag202.xml"/><Relationship Id="rId49" Type="http://schemas.openxmlformats.org/officeDocument/2006/relationships/image" Target="../media/image1.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tags" Target="../tags/tag197.xml"/><Relationship Id="rId44" Type="http://schemas.openxmlformats.org/officeDocument/2006/relationships/tags" Target="../tags/tag210.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ags" Target="../tags/tag193.xml"/><Relationship Id="rId30" Type="http://schemas.openxmlformats.org/officeDocument/2006/relationships/tags" Target="../tags/tag196.xml"/><Relationship Id="rId35" Type="http://schemas.openxmlformats.org/officeDocument/2006/relationships/tags" Target="../tags/tag201.xml"/><Relationship Id="rId43" Type="http://schemas.openxmlformats.org/officeDocument/2006/relationships/tags" Target="../tags/tag209.xml"/><Relationship Id="rId48" Type="http://schemas.openxmlformats.org/officeDocument/2006/relationships/oleObject" Target="../embeddings/oleObject27.bin"/><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vmlDrawing" Target="../drawings/vmlDrawing27.vml"/><Relationship Id="rId33" Type="http://schemas.openxmlformats.org/officeDocument/2006/relationships/tags" Target="../tags/tag199.xml"/><Relationship Id="rId38" Type="http://schemas.openxmlformats.org/officeDocument/2006/relationships/tags" Target="../tags/tag204.xml"/><Relationship Id="rId46" Type="http://schemas.openxmlformats.org/officeDocument/2006/relationships/tags" Target="../tags/tag212.xml"/><Relationship Id="rId20" Type="http://schemas.openxmlformats.org/officeDocument/2006/relationships/slideLayout" Target="../slideLayouts/slideLayout45.xml"/><Relationship Id="rId41" Type="http://schemas.openxmlformats.org/officeDocument/2006/relationships/tags" Target="../tags/tag207.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3.xml"/><Relationship Id="rId39" Type="http://schemas.openxmlformats.org/officeDocument/2006/relationships/tags" Target="../tags/tag377.xml"/><Relationship Id="rId21" Type="http://schemas.openxmlformats.org/officeDocument/2006/relationships/slideLayout" Target="../slideLayouts/slideLayout69.xml"/><Relationship Id="rId34" Type="http://schemas.openxmlformats.org/officeDocument/2006/relationships/tags" Target="../tags/tag372.xml"/><Relationship Id="rId42" Type="http://schemas.openxmlformats.org/officeDocument/2006/relationships/tags" Target="../tags/tag380.xml"/><Relationship Id="rId47" Type="http://schemas.openxmlformats.org/officeDocument/2006/relationships/tags" Target="../tags/tag385.xml"/><Relationship Id="rId50" Type="http://schemas.openxmlformats.org/officeDocument/2006/relationships/oleObject" Target="../embeddings/oleObject49.bin"/><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9" Type="http://schemas.openxmlformats.org/officeDocument/2006/relationships/tags" Target="../tags/tag367.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tags" Target="../tags/tag370.xml"/><Relationship Id="rId37" Type="http://schemas.openxmlformats.org/officeDocument/2006/relationships/tags" Target="../tags/tag375.xml"/><Relationship Id="rId40" Type="http://schemas.openxmlformats.org/officeDocument/2006/relationships/tags" Target="../tags/tag378.xml"/><Relationship Id="rId45" Type="http://schemas.openxmlformats.org/officeDocument/2006/relationships/tags" Target="../tags/tag38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ags" Target="../tags/tag366.xml"/><Relationship Id="rId36" Type="http://schemas.openxmlformats.org/officeDocument/2006/relationships/tags" Target="../tags/tag374.xml"/><Relationship Id="rId49" Type="http://schemas.openxmlformats.org/officeDocument/2006/relationships/tags" Target="../tags/tag387.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ags" Target="../tags/tag369.xml"/><Relationship Id="rId44" Type="http://schemas.openxmlformats.org/officeDocument/2006/relationships/tags" Target="../tags/tag382.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vmlDrawing" Target="../drawings/vmlDrawing51.vml"/><Relationship Id="rId30" Type="http://schemas.openxmlformats.org/officeDocument/2006/relationships/tags" Target="../tags/tag368.xml"/><Relationship Id="rId35" Type="http://schemas.openxmlformats.org/officeDocument/2006/relationships/tags" Target="../tags/tag373.xml"/><Relationship Id="rId43" Type="http://schemas.openxmlformats.org/officeDocument/2006/relationships/tags" Target="../tags/tag381.xml"/><Relationship Id="rId48" Type="http://schemas.openxmlformats.org/officeDocument/2006/relationships/tags" Target="../tags/tag386.xml"/><Relationship Id="rId8" Type="http://schemas.openxmlformats.org/officeDocument/2006/relationships/slideLayout" Target="../slideLayouts/slideLayout56.xml"/><Relationship Id="rId51" Type="http://schemas.openxmlformats.org/officeDocument/2006/relationships/image" Target="../media/image1.emf"/><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tags" Target="../tags/tag371.xml"/><Relationship Id="rId38" Type="http://schemas.openxmlformats.org/officeDocument/2006/relationships/tags" Target="../tags/tag376.xml"/><Relationship Id="rId46" Type="http://schemas.openxmlformats.org/officeDocument/2006/relationships/tags" Target="../tags/tag384.xml"/><Relationship Id="rId20" Type="http://schemas.openxmlformats.org/officeDocument/2006/relationships/slideLayout" Target="../slideLayouts/slideLayout68.xml"/><Relationship Id="rId41" Type="http://schemas.openxmlformats.org/officeDocument/2006/relationships/tags" Target="../tags/tag379.xml"/><Relationship Id="rId1" Type="http://schemas.openxmlformats.org/officeDocument/2006/relationships/slideLayout" Target="../slideLayouts/slideLayout49.xml"/><Relationship Id="rId6"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tags" Target="../tags/tag556.xml"/><Relationship Id="rId39" Type="http://schemas.openxmlformats.org/officeDocument/2006/relationships/tags" Target="../tags/tag569.xml"/><Relationship Id="rId21" Type="http://schemas.openxmlformats.org/officeDocument/2006/relationships/slideLayout" Target="../slideLayouts/slideLayout94.xml"/><Relationship Id="rId34" Type="http://schemas.openxmlformats.org/officeDocument/2006/relationships/tags" Target="../tags/tag564.xml"/><Relationship Id="rId42" Type="http://schemas.openxmlformats.org/officeDocument/2006/relationships/tags" Target="../tags/tag572.xml"/><Relationship Id="rId47" Type="http://schemas.openxmlformats.org/officeDocument/2006/relationships/tags" Target="../tags/tag577.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tags" Target="../tags/tag559.xml"/><Relationship Id="rId11" Type="http://schemas.openxmlformats.org/officeDocument/2006/relationships/slideLayout" Target="../slideLayouts/slideLayout84.xml"/><Relationship Id="rId24" Type="http://schemas.openxmlformats.org/officeDocument/2006/relationships/theme" Target="../theme/theme4.xml"/><Relationship Id="rId32" Type="http://schemas.openxmlformats.org/officeDocument/2006/relationships/tags" Target="../tags/tag562.xml"/><Relationship Id="rId37" Type="http://schemas.openxmlformats.org/officeDocument/2006/relationships/tags" Target="../tags/tag567.xml"/><Relationship Id="rId40" Type="http://schemas.openxmlformats.org/officeDocument/2006/relationships/tags" Target="../tags/tag570.xml"/><Relationship Id="rId45" Type="http://schemas.openxmlformats.org/officeDocument/2006/relationships/tags" Target="../tags/tag575.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tags" Target="../tags/tag558.xml"/><Relationship Id="rId36" Type="http://schemas.openxmlformats.org/officeDocument/2006/relationships/tags" Target="../tags/tag566.xml"/><Relationship Id="rId49" Type="http://schemas.openxmlformats.org/officeDocument/2006/relationships/image" Target="../media/image1.emf"/><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tags" Target="../tags/tag561.xml"/><Relationship Id="rId44" Type="http://schemas.openxmlformats.org/officeDocument/2006/relationships/tags" Target="../tags/tag57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tags" Target="../tags/tag557.xml"/><Relationship Id="rId30" Type="http://schemas.openxmlformats.org/officeDocument/2006/relationships/tags" Target="../tags/tag560.xml"/><Relationship Id="rId35" Type="http://schemas.openxmlformats.org/officeDocument/2006/relationships/tags" Target="../tags/tag565.xml"/><Relationship Id="rId43" Type="http://schemas.openxmlformats.org/officeDocument/2006/relationships/tags" Target="../tags/tag573.xml"/><Relationship Id="rId48" Type="http://schemas.openxmlformats.org/officeDocument/2006/relationships/oleObject" Target="../embeddings/oleObject75.bin"/><Relationship Id="rId8" Type="http://schemas.openxmlformats.org/officeDocument/2006/relationships/slideLayout" Target="../slideLayouts/slideLayout81.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vmlDrawing" Target="../drawings/vmlDrawing77.vml"/><Relationship Id="rId33" Type="http://schemas.openxmlformats.org/officeDocument/2006/relationships/tags" Target="../tags/tag563.xml"/><Relationship Id="rId38" Type="http://schemas.openxmlformats.org/officeDocument/2006/relationships/tags" Target="../tags/tag568.xml"/><Relationship Id="rId46" Type="http://schemas.openxmlformats.org/officeDocument/2006/relationships/tags" Target="../tags/tag576.xml"/><Relationship Id="rId20" Type="http://schemas.openxmlformats.org/officeDocument/2006/relationships/slideLayout" Target="../slideLayouts/slideLayout93.xml"/><Relationship Id="rId41" Type="http://schemas.openxmlformats.org/officeDocument/2006/relationships/tags" Target="../tags/tag571.xml"/><Relationship Id="rId1" Type="http://schemas.openxmlformats.org/officeDocument/2006/relationships/slideLayout" Target="../slideLayouts/slideLayout74.xml"/><Relationship Id="rId6"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8"/>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50" imgW="413" imgH="416" progId="TCLayout.ActiveDocument.1">
                  <p:embed/>
                </p:oleObj>
              </mc:Choice>
              <mc:Fallback>
                <p:oleObj name="think-cell Slide" r:id="rId5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0"/>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1"/>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2"/>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4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3"/>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22914600"/>
      </p:ext>
    </p:extLst>
  </p:cSld>
  <p:clrMap bg1="lt1" tx1="dk1" bg2="lt2" tx2="dk2" accent1="accent1" accent2="accent2" accent3="accent3" accent4="accent4" accent5="accent5" accent6="accent6" hlink="hlink" folHlink="folHlink"/>
  <p:sldLayoutIdLst>
    <p:sldLayoutId id="2147483980" r:id="rId1"/>
    <p:sldLayoutId id="2147484002" r:id="rId2"/>
    <p:sldLayoutId id="2147483991" r:id="rId3"/>
    <p:sldLayoutId id="2147483985" r:id="rId4"/>
    <p:sldLayoutId id="2147483986" r:id="rId5"/>
    <p:sldLayoutId id="2147483987" r:id="rId6"/>
    <p:sldLayoutId id="2147483988" r:id="rId7"/>
    <p:sldLayoutId id="2147483989" r:id="rId8"/>
    <p:sldLayoutId id="2147483990" r:id="rId9"/>
    <p:sldLayoutId id="2147484008" r:id="rId10"/>
    <p:sldLayoutId id="2147484009" r:id="rId11"/>
    <p:sldLayoutId id="2147484010" r:id="rId12"/>
    <p:sldLayoutId id="2147484011" r:id="rId13"/>
    <p:sldLayoutId id="2147484012" r:id="rId14"/>
    <p:sldLayoutId id="2147484013" r:id="rId15"/>
    <p:sldLayoutId id="2147484000" r:id="rId16"/>
    <p:sldLayoutId id="2147483994" r:id="rId17"/>
    <p:sldLayoutId id="2147483995" r:id="rId18"/>
    <p:sldLayoutId id="2147483996" r:id="rId19"/>
    <p:sldLayoutId id="2147484007" r:id="rId20"/>
    <p:sldLayoutId id="2147484005" r:id="rId21"/>
    <p:sldLayoutId id="2147484006" r:id="rId22"/>
    <p:sldLayoutId id="2147483993" r:id="rId23"/>
    <p:sldLayoutId id="2147484014" r:id="rId24"/>
    <p:sldLayoutId id="2147484015" r:id="rId25"/>
  </p:sldLayoutIdLst>
  <p:hf hdr="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6"/>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48" imgW="413" imgH="416" progId="TCLayout.ActiveDocument.1">
                  <p:embed/>
                </p:oleObj>
              </mc:Choice>
              <mc:Fallback>
                <p:oleObj name="think-cell Slide" r:id="rId4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8"/>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9"/>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0"/>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1"/>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497737449"/>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Lst>
  <p:hf hdr="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8"/>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50" imgW="413" imgH="416" progId="TCLayout.ActiveDocument.1">
                  <p:embed/>
                </p:oleObj>
              </mc:Choice>
              <mc:Fallback>
                <p:oleObj name="think-cell Slide" r:id="rId50"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5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30"/>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31"/>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2"/>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5"/>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6"/>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7"/>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7"/>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8"/>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3"/>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9"/>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41"/>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3"/>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4"/>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92291460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Lst>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26"/>
            </p:custDataLst>
            <p:extLst>
              <p:ext uri="{D42A27DB-BD31-4B8C-83A1-F6EECF244321}">
                <p14:modId xmlns:p14="http://schemas.microsoft.com/office/powerpoint/2010/main" val="2304623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0" name="think-cell Slide" r:id="rId48" imgW="413" imgH="416" progId="TCLayout.ActiveDocument.1">
                  <p:embed/>
                </p:oleObj>
              </mc:Choice>
              <mc:Fallback>
                <p:oleObj name="think-cell Slide" r:id="rId4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2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8"/>
            </p:custDataLst>
          </p:nvPr>
        </p:nvSpPr>
        <p:spPr>
          <a:xfrm>
            <a:off x="553972" y="6278400"/>
            <a:ext cx="9144000"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9"/>
            </p:custDataLst>
          </p:nvPr>
        </p:nvSpPr>
        <p:spPr>
          <a:xfrm>
            <a:off x="554736" y="197613"/>
            <a:ext cx="11082528" cy="384721"/>
          </a:xfrm>
          <a:prstGeom prst="rect">
            <a:avLst/>
          </a:prstGeom>
        </p:spPr>
        <p:txBody>
          <a:bodyPr vert="horz" wrap="square" lIns="0" tIns="0" rIns="0" bIns="0" rtlCol="0" anchor="t" anchorCtr="0">
            <a:sp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393235"/>
              <a:ext cx="11082528" cy="4824685"/>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186537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39903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026807"/>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30"/>
            </p:custDataLst>
          </p:nvPr>
        </p:nvSpPr>
        <p:spPr>
          <a:xfrm>
            <a:off x="5987738" y="1872797"/>
            <a:ext cx="3049253"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a:t>Above Chart Exhibit Title</a:t>
            </a:r>
            <a:br>
              <a:rPr lang="en-US"/>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1872797"/>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002554E5-F124-4BE6-A938-5466B27EEA82}"/>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CEE6DB68-2DAA-4E75-A4FB-B516116DB3CA}"/>
                </a:ext>
              </a:extLst>
            </p:cNvPr>
            <p:cNvSpPr txBox="1"/>
            <p:nvPr/>
          </p:nvSpPr>
          <p:spPr>
            <a:xfrm>
              <a:off x="10886522" y="324377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97754DDF-C63C-4248-AC3D-45C182524B57}"/>
                </a:ext>
              </a:extLst>
            </p:cNvPr>
            <p:cNvSpPr txBox="1"/>
            <p:nvPr/>
          </p:nvSpPr>
          <p:spPr>
            <a:xfrm>
              <a:off x="10886522" y="3615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9886DF4-DD3E-43D5-9864-2A2BC0616D1C}"/>
                </a:ext>
              </a:extLst>
            </p:cNvPr>
            <p:cNvSpPr txBox="1"/>
            <p:nvPr/>
          </p:nvSpPr>
          <p:spPr>
            <a:xfrm>
              <a:off x="10886522" y="398661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5B110060-5E69-4634-973F-ED6AF02A8B0A}"/>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5" name="LineLegend2">
              <a:extLst>
                <a:ext uri="{FF2B5EF4-FFF2-40B4-BE49-F238E27FC236}">
                  <a16:creationId xmlns:a16="http://schemas.microsoft.com/office/drawing/2014/main" id="{A5842F53-F9C3-4E5A-9778-7B4054EBD6F0}"/>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sp>
          <p:nvSpPr>
            <p:cNvPr id="176" name="LineLegend1">
              <a:extLst>
                <a:ext uri="{FF2B5EF4-FFF2-40B4-BE49-F238E27FC236}">
                  <a16:creationId xmlns:a16="http://schemas.microsoft.com/office/drawing/2014/main" id="{72EA63FA-FE11-4A99-A68C-855D137252EB}"/>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p>
              <a:endParaRPr lang="en-US" sz="1400" baseline="0">
                <a:ea typeface="+mn-ea"/>
              </a:endParaRPr>
            </a:p>
          </p:txBody>
        </p:sp>
      </p:grpSp>
      <p:grpSp>
        <p:nvGrpSpPr>
          <p:cNvPr id="177" name="LegendMoons" hidden="1">
            <a:extLst>
              <a:ext uri="{FF2B5EF4-FFF2-40B4-BE49-F238E27FC236}">
                <a16:creationId xmlns:a16="http://schemas.microsoft.com/office/drawing/2014/main" id="{F95EF70E-BD62-4CF1-994F-3618D22DBDD8}"/>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D795E26E-87CE-4D50-B9D8-767FFAEC9672}"/>
                </a:ext>
              </a:extLst>
            </p:cNvPr>
            <p:cNvSpPr txBox="1"/>
            <p:nvPr/>
          </p:nvSpPr>
          <p:spPr>
            <a:xfrm>
              <a:off x="8076312" y="1709816"/>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908F05FD-ED3E-4BF0-8391-02CD4F900501}"/>
                </a:ext>
              </a:extLst>
            </p:cNvPr>
            <p:cNvSpPr txBox="1"/>
            <p:nvPr/>
          </p:nvSpPr>
          <p:spPr>
            <a:xfrm>
              <a:off x="8076312" y="2085275"/>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39906D3E-93D3-4FD5-AB5F-0C22E3781CAB}"/>
                </a:ext>
              </a:extLst>
            </p:cNvPr>
            <p:cNvSpPr txBox="1"/>
            <p:nvPr/>
          </p:nvSpPr>
          <p:spPr>
            <a:xfrm>
              <a:off x="8076312" y="246073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35D69CAE-F33C-476C-B254-909EA95E89F9}"/>
                </a:ext>
              </a:extLst>
            </p:cNvPr>
            <p:cNvSpPr txBox="1"/>
            <p:nvPr/>
          </p:nvSpPr>
          <p:spPr>
            <a:xfrm>
              <a:off x="8076312" y="2836193"/>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E09D790D-7056-424F-A8DA-5C868D0B35EE}"/>
                </a:ext>
              </a:extLst>
            </p:cNvPr>
            <p:cNvSpPr txBox="1"/>
            <p:nvPr/>
          </p:nvSpPr>
          <p:spPr>
            <a:xfrm>
              <a:off x="8076312" y="321165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259D1037-7873-4435-BBB9-6E249A6F2976}"/>
                </a:ext>
              </a:extLst>
            </p:cNvPr>
            <p:cNvGrpSpPr>
              <a:grpSpLocks noChangeAspect="1"/>
            </p:cNvGrpSpPr>
            <p:nvPr>
              <p:custDataLst>
                <p:tags r:id="rId3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6ED72A14-997E-43A1-8277-64E43B8C35F3}"/>
                  </a:ext>
                </a:extLst>
              </p:cNvPr>
              <p:cNvSpPr/>
              <p:nvPr>
                <p:custDataLst>
                  <p:tags r:id="rId4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5" name="Arc 214">
                <a:extLst>
                  <a:ext uri="{FF2B5EF4-FFF2-40B4-BE49-F238E27FC236}">
                    <a16:creationId xmlns:a16="http://schemas.microsoft.com/office/drawing/2014/main" id="{F9B15371-13C6-4FC5-A65B-0EDE237980EC}"/>
                  </a:ext>
                </a:extLst>
              </p:cNvPr>
              <p:cNvSpPr/>
              <p:nvPr>
                <p:custDataLst>
                  <p:tags r:id="rId4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2" name="MoonLegend2">
              <a:extLst>
                <a:ext uri="{FF2B5EF4-FFF2-40B4-BE49-F238E27FC236}">
                  <a16:creationId xmlns:a16="http://schemas.microsoft.com/office/drawing/2014/main" id="{5B25FABC-A1CB-4179-93E5-2B0E2705BFF1}"/>
                </a:ext>
              </a:extLst>
            </p:cNvPr>
            <p:cNvGrpSpPr>
              <a:grpSpLocks noChangeAspect="1"/>
            </p:cNvGrpSpPr>
            <p:nvPr>
              <p:custDataLst>
                <p:tags r:id="rId3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DE5B7F2A-8FB0-41B4-8C1B-EA8A313794A0}"/>
                  </a:ext>
                </a:extLst>
              </p:cNvPr>
              <p:cNvSpPr/>
              <p:nvPr>
                <p:custDataLst>
                  <p:tags r:id="rId4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3" name="Arc 212">
                <a:extLst>
                  <a:ext uri="{FF2B5EF4-FFF2-40B4-BE49-F238E27FC236}">
                    <a16:creationId xmlns:a16="http://schemas.microsoft.com/office/drawing/2014/main" id="{D743921E-6D1E-4571-B683-6DAA333BDEC0}"/>
                  </a:ext>
                </a:extLst>
              </p:cNvPr>
              <p:cNvSpPr/>
              <p:nvPr>
                <p:custDataLst>
                  <p:tags r:id="rId4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3" name="MoonLegend3">
              <a:extLst>
                <a:ext uri="{FF2B5EF4-FFF2-40B4-BE49-F238E27FC236}">
                  <a16:creationId xmlns:a16="http://schemas.microsoft.com/office/drawing/2014/main" id="{EFE8AD28-8704-4A66-90FB-0D38F38CA97A}"/>
                </a:ext>
              </a:extLst>
            </p:cNvPr>
            <p:cNvGrpSpPr>
              <a:grpSpLocks noChangeAspect="1"/>
            </p:cNvGrpSpPr>
            <p:nvPr>
              <p:custDataLst>
                <p:tags r:id="rId3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9FF5ED0A-DB5E-486D-948E-C524BDCBA3FF}"/>
                  </a:ext>
                </a:extLst>
              </p:cNvPr>
              <p:cNvSpPr/>
              <p:nvPr>
                <p:custDataLst>
                  <p:tags r:id="rId4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11" name="Arc 210">
                <a:extLst>
                  <a:ext uri="{FF2B5EF4-FFF2-40B4-BE49-F238E27FC236}">
                    <a16:creationId xmlns:a16="http://schemas.microsoft.com/office/drawing/2014/main" id="{03D44525-7618-42C3-A26B-9CC5DF2D2566}"/>
                  </a:ext>
                </a:extLst>
              </p:cNvPr>
              <p:cNvSpPr/>
              <p:nvPr>
                <p:custDataLst>
                  <p:tags r:id="rId4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4" name="MoonLegend4">
              <a:extLst>
                <a:ext uri="{FF2B5EF4-FFF2-40B4-BE49-F238E27FC236}">
                  <a16:creationId xmlns:a16="http://schemas.microsoft.com/office/drawing/2014/main" id="{A5A294A2-58B5-4E0F-A069-8841C3D7E9E3}"/>
                </a:ext>
              </a:extLst>
            </p:cNvPr>
            <p:cNvGrpSpPr>
              <a:grpSpLocks noChangeAspect="1"/>
            </p:cNvGrpSpPr>
            <p:nvPr>
              <p:custDataLst>
                <p:tags r:id="rId3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132E0E44-FAA6-4DC8-BBFA-E67911DFBAD7}"/>
                  </a:ext>
                </a:extLst>
              </p:cNvPr>
              <p:cNvSpPr/>
              <p:nvPr>
                <p:custDataLst>
                  <p:tags r:id="rId4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9" name="Arc 208">
                <a:extLst>
                  <a:ext uri="{FF2B5EF4-FFF2-40B4-BE49-F238E27FC236}">
                    <a16:creationId xmlns:a16="http://schemas.microsoft.com/office/drawing/2014/main" id="{4EE447D4-D1F3-48FC-A5DF-CC5107A778A6}"/>
                  </a:ext>
                </a:extLst>
              </p:cNvPr>
              <p:cNvSpPr/>
              <p:nvPr>
                <p:custDataLst>
                  <p:tags r:id="rId4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nvGrpSpPr>
            <p:cNvPr id="205" name="MoonLegend5">
              <a:extLst>
                <a:ext uri="{FF2B5EF4-FFF2-40B4-BE49-F238E27FC236}">
                  <a16:creationId xmlns:a16="http://schemas.microsoft.com/office/drawing/2014/main" id="{8DC9BA04-93EE-4E6C-A59A-D77D8E3E66EF}"/>
                </a:ext>
              </a:extLst>
            </p:cNvPr>
            <p:cNvGrpSpPr>
              <a:grpSpLocks noChangeAspect="1"/>
            </p:cNvGrpSpPr>
            <p:nvPr>
              <p:custDataLst>
                <p:tags r:id="rId3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EE99225C-33E4-450B-9E02-9EAE60978205}"/>
                  </a:ext>
                </a:extLst>
              </p:cNvPr>
              <p:cNvSpPr/>
              <p:nvPr>
                <p:custDataLst>
                  <p:tags r:id="rId3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207" name="Arc 206">
                <a:extLst>
                  <a:ext uri="{FF2B5EF4-FFF2-40B4-BE49-F238E27FC236}">
                    <a16:creationId xmlns:a16="http://schemas.microsoft.com/office/drawing/2014/main" id="{044D8867-620D-4691-A0DD-79E16FC985B3}"/>
                  </a:ext>
                </a:extLst>
              </p:cNvPr>
              <p:cNvSpPr/>
              <p:nvPr>
                <p:custDataLst>
                  <p:tags r:id="rId3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t"/>
              <a:lstStyle/>
              <a:p>
                <a:pPr algn="ctr"/>
                <a:endParaRPr lang="en-US" sz="1400"/>
              </a:p>
            </p:txBody>
          </p:sp>
        </p:grpSp>
      </p:grpSp>
      <p:grpSp>
        <p:nvGrpSpPr>
          <p:cNvPr id="216" name="LegendBoxes" hidden="1">
            <a:extLst>
              <a:ext uri="{FF2B5EF4-FFF2-40B4-BE49-F238E27FC236}">
                <a16:creationId xmlns:a16="http://schemas.microsoft.com/office/drawing/2014/main" id="{A0E654AE-5F79-4BF0-8FB5-7F13C251CAAD}"/>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9DA215AB-9F91-423A-93B2-0C935900AD9C}"/>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8" name="RectangleLegend2">
              <a:extLst>
                <a:ext uri="{FF2B5EF4-FFF2-40B4-BE49-F238E27FC236}">
                  <a16:creationId xmlns:a16="http://schemas.microsoft.com/office/drawing/2014/main" id="{E73033B1-9970-4145-B36A-4ADB5EA17FD3}"/>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19" name="RectangleLegend3">
              <a:extLst>
                <a:ext uri="{FF2B5EF4-FFF2-40B4-BE49-F238E27FC236}">
                  <a16:creationId xmlns:a16="http://schemas.microsoft.com/office/drawing/2014/main" id="{CBF00C76-B394-4C0D-B57E-83F32D114FAC}"/>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0" name="RectangleLegend4">
              <a:extLst>
                <a:ext uri="{FF2B5EF4-FFF2-40B4-BE49-F238E27FC236}">
                  <a16:creationId xmlns:a16="http://schemas.microsoft.com/office/drawing/2014/main" id="{530948E3-0246-4F0C-B58A-498D999088C1}"/>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1" name="RectangleLegend5">
              <a:extLst>
                <a:ext uri="{FF2B5EF4-FFF2-40B4-BE49-F238E27FC236}">
                  <a16:creationId xmlns:a16="http://schemas.microsoft.com/office/drawing/2014/main" id="{CD801A43-CDAA-4DE6-95F8-A05BCF4CDA7C}"/>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a:solidFill>
                  <a:schemeClr val="tx1"/>
                </a:solidFill>
              </a:endParaRPr>
            </a:p>
          </p:txBody>
        </p:sp>
        <p:sp>
          <p:nvSpPr>
            <p:cNvPr id="222" name="Legend1">
              <a:extLst>
                <a:ext uri="{FF2B5EF4-FFF2-40B4-BE49-F238E27FC236}">
                  <a16:creationId xmlns:a16="http://schemas.microsoft.com/office/drawing/2014/main" id="{1A78357B-86E2-4C37-8D1D-92F48BB78A96}"/>
                </a:ext>
              </a:extLst>
            </p:cNvPr>
            <p:cNvSpPr txBox="1"/>
            <p:nvPr/>
          </p:nvSpPr>
          <p:spPr>
            <a:xfrm>
              <a:off x="10978546" y="4322824"/>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85737C2C-6F82-42F9-8CBB-E747145B866E}"/>
                </a:ext>
              </a:extLst>
            </p:cNvPr>
            <p:cNvSpPr txBox="1"/>
            <p:nvPr/>
          </p:nvSpPr>
          <p:spPr>
            <a:xfrm>
              <a:off x="10978546" y="470232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2A03EBFC-AC29-4924-8142-8B62E83E58D0}"/>
                </a:ext>
              </a:extLst>
            </p:cNvPr>
            <p:cNvSpPr txBox="1"/>
            <p:nvPr/>
          </p:nvSpPr>
          <p:spPr>
            <a:xfrm>
              <a:off x="10978546" y="5081820"/>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F950371F-39A1-4467-977F-0ED0F9F75DF4}"/>
                </a:ext>
              </a:extLst>
            </p:cNvPr>
            <p:cNvSpPr txBox="1"/>
            <p:nvPr/>
          </p:nvSpPr>
          <p:spPr>
            <a:xfrm>
              <a:off x="10978546" y="5453241"/>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E95AA835-DC23-4AEB-914C-A6D459337EA1}"/>
                </a:ext>
              </a:extLst>
            </p:cNvPr>
            <p:cNvSpPr txBox="1"/>
            <p:nvPr/>
          </p:nvSpPr>
          <p:spPr>
            <a:xfrm>
              <a:off x="10978545" y="5824662"/>
              <a:ext cx="596317" cy="215444"/>
            </a:xfrm>
            <a:prstGeom prst="rect">
              <a:avLst/>
            </a:prstGeom>
            <a:noFill/>
            <a:ln>
              <a:noFill/>
              <a:miter lim="800000"/>
            </a:ln>
          </p:spPr>
          <p:txBody>
            <a:bodyPr wrap="none" lIns="0" tIns="0" rIns="0" bIns="0" rtlCol="0" anchor="t" anchorCtr="0">
              <a:spAutoFit/>
            </a:bodyPr>
            <a:lstStyle/>
            <a:p>
              <a:pPr>
                <a:spcAft>
                  <a:spcPts val="600"/>
                </a:spcAft>
              </a:pPr>
              <a:r>
                <a:rPr lang="en-US" sz="1400"/>
                <a:t>Legend</a:t>
              </a:r>
            </a:p>
          </p:txBody>
        </p:sp>
      </p:grpSp>
      <p:cxnSp>
        <p:nvCxnSpPr>
          <p:cNvPr id="149" name="Straight Connector 148">
            <a:extLst>
              <a:ext uri="{FF2B5EF4-FFF2-40B4-BE49-F238E27FC236}">
                <a16:creationId xmlns:a16="http://schemas.microsoft.com/office/drawing/2014/main" id="{CF962E25-52A0-4B53-86F8-9B97218918E7}"/>
              </a:ext>
            </a:extLst>
          </p:cNvPr>
          <p:cNvCxnSpPr>
            <a:cxnSpLocks/>
          </p:cNvCxnSpPr>
          <p:nvPr userDrawn="1"/>
        </p:nvCxnSpPr>
        <p:spPr bwMode="ltGray">
          <a:xfrm>
            <a:off x="554736" y="6450133"/>
            <a:ext cx="11082528"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51" name="3. Subtitle">
            <a:extLst>
              <a:ext uri="{FF2B5EF4-FFF2-40B4-BE49-F238E27FC236}">
                <a16:creationId xmlns:a16="http://schemas.microsoft.com/office/drawing/2014/main" id="{7B14E5AB-DC67-ED42-B2F0-BCAEB0B0A5D6}"/>
              </a:ext>
            </a:extLst>
          </p:cNvPr>
          <p:cNvSpPr txBox="1">
            <a:spLocks/>
          </p:cNvSpPr>
          <p:nvPr userDrawn="1">
            <p:custDataLst>
              <p:tags r:id="rId31"/>
            </p:custDataLst>
          </p:nvPr>
        </p:nvSpPr>
        <p:spPr>
          <a:xfrm>
            <a:off x="554736" y="663224"/>
            <a:ext cx="11082527" cy="246221"/>
          </a:xfrm>
          <a:prstGeom prst="rect">
            <a:avLst/>
          </a:prstGeom>
        </p:spPr>
        <p:txBody>
          <a:bodyPr wrap="square">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None/>
              <a:defRPr lang="en-US" sz="1600" b="0" u="none" kern="1200" baseline="0">
                <a:solidFill>
                  <a:srgbClr val="002C5F"/>
                </a:solidFill>
                <a:latin typeface="+mn-lt"/>
                <a:ea typeface="+mn-ea"/>
                <a:cs typeface="Arial" panose="020B0604020202020204" pitchFamily="34" charset="0"/>
              </a:defRPr>
            </a:lvl1pPr>
            <a:lvl2pPr marL="457200" indent="0" algn="ctr" defTabSz="914400" rtl="0" eaLnBrk="1" latinLnBrk="0" hangingPunct="1">
              <a:lnSpc>
                <a:spcPct val="100000"/>
              </a:lnSpc>
              <a:spcBef>
                <a:spcPts val="0"/>
              </a:spcBef>
              <a:spcAft>
                <a:spcPts val="300"/>
              </a:spcAft>
              <a:buClr>
                <a:schemeClr val="tx1"/>
              </a:buClr>
              <a:buSzPct val="110000"/>
              <a:buFont typeface="Wingdings" panose="05000000000000000000" pitchFamily="2" charset="2"/>
              <a:buNone/>
              <a:defRPr lang="en-US" sz="2000" kern="1200">
                <a:solidFill>
                  <a:srgbClr val="002D5F"/>
                </a:solidFill>
                <a:latin typeface="+mn-lt"/>
                <a:ea typeface="+mn-ea"/>
                <a:cs typeface="+mn-cs"/>
              </a:defRPr>
            </a:lvl2pPr>
            <a:lvl3pPr marL="914400" indent="0" algn="ctr" defTabSz="914400" rtl="0" eaLnBrk="1" latinLnBrk="0" hangingPunct="1">
              <a:lnSpc>
                <a:spcPct val="100000"/>
              </a:lnSpc>
              <a:spcBef>
                <a:spcPts val="0"/>
              </a:spcBef>
              <a:spcAft>
                <a:spcPts val="300"/>
              </a:spcAft>
              <a:buClr>
                <a:schemeClr val="tx1"/>
              </a:buClr>
              <a:buSzPct val="110000"/>
              <a:buFont typeface="Arial" panose="020B0604020202020204" pitchFamily="34" charset="0"/>
              <a:buNone/>
              <a:defRPr lang="en-US" sz="1800" kern="1200">
                <a:solidFill>
                  <a:srgbClr val="002D5F"/>
                </a:solidFill>
                <a:latin typeface="+mn-lt"/>
                <a:ea typeface="+mn-ea"/>
                <a:cs typeface="+mn-cs"/>
              </a:defRPr>
            </a:lvl3pPr>
            <a:lvl4pPr marL="13716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4pPr>
            <a:lvl5pPr marL="1828800" indent="0" algn="ctr" defTabSz="914400" rtl="0" eaLnBrk="1" latinLnBrk="0" hangingPunct="1">
              <a:lnSpc>
                <a:spcPct val="100000"/>
              </a:lnSpc>
              <a:spcBef>
                <a:spcPts val="0"/>
              </a:spcBef>
              <a:spcAft>
                <a:spcPts val="300"/>
              </a:spcAft>
              <a:buClr>
                <a:schemeClr val="tx1"/>
              </a:buClr>
              <a:buSzPct val="100000"/>
              <a:buFont typeface="Arial" panose="020B0604020202020204" pitchFamily="34" charset="0"/>
              <a:buNone/>
              <a:defRPr lang="en-US" sz="1600" kern="1200">
                <a:solidFill>
                  <a:srgbClr val="002D5F"/>
                </a:solidFill>
                <a:latin typeface="+mn-lt"/>
                <a:ea typeface="+mn-ea"/>
                <a:cs typeface="+mn-cs"/>
              </a:defRPr>
            </a:lvl5pPr>
            <a:lvl6pPr marL="22860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6pPr>
            <a:lvl7pPr marL="27432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7pPr>
            <a:lvl8pPr marL="32004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8pPr>
            <a:lvl9pPr marL="3657600" indent="0" algn="ctr" defTabSz="914400" rtl="0" eaLnBrk="1" latinLnBrk="0" hangingPunct="1">
              <a:lnSpc>
                <a:spcPct val="100000"/>
              </a:lnSpc>
              <a:spcBef>
                <a:spcPts val="0"/>
              </a:spcBef>
              <a:spcAft>
                <a:spcPts val="300"/>
              </a:spcAft>
              <a:buSzPct val="100000"/>
              <a:buFont typeface="Arial" panose="020B0604020202020204" pitchFamily="34" charset="0"/>
              <a:buNone/>
              <a:defRPr sz="1600" kern="1200">
                <a:solidFill>
                  <a:schemeClr val="tx1"/>
                </a:solidFill>
                <a:latin typeface="+mn-lt"/>
                <a:ea typeface="+mn-ea"/>
                <a:cs typeface="Arial" panose="020B0604020202020204" pitchFamily="34" charset="0"/>
              </a:defRPr>
            </a:lvl9pPr>
          </a:lstStyle>
          <a:p>
            <a:r>
              <a:rPr lang="en-GB"/>
              <a:t>Click to edit Master subtitle style</a:t>
            </a:r>
          </a:p>
        </p:txBody>
      </p:sp>
      <p:sp>
        <p:nvSpPr>
          <p:cNvPr id="152" name="Slide Number">
            <a:extLst>
              <a:ext uri="{FF2B5EF4-FFF2-40B4-BE49-F238E27FC236}">
                <a16:creationId xmlns:a16="http://schemas.microsoft.com/office/drawing/2014/main" id="{26277347-D136-264B-B301-CC814D593BED}"/>
              </a:ext>
            </a:extLst>
          </p:cNvPr>
          <p:cNvSpPr>
            <a:spLocks noChangeArrowheads="1"/>
          </p:cNvSpPr>
          <p:nvPr userDrawn="1">
            <p:custDataLst>
              <p:tags r:id="rId32"/>
            </p:custDataLst>
          </p:nvPr>
        </p:nvSpPr>
        <p:spPr bwMode="black">
          <a:xfrm>
            <a:off x="11312525" y="6584817"/>
            <a:ext cx="325501" cy="138499"/>
          </a:xfrm>
          <a:prstGeom prst="rect">
            <a:avLst/>
          </a:prstGeom>
          <a:noFill/>
          <a:ln w="9525" algn="ctr">
            <a:noFill/>
            <a:miter lim="800000"/>
            <a:headEnd/>
            <a:tailEnd/>
          </a:ln>
          <a:effectLst/>
        </p:spPr>
        <p:txBody>
          <a:bodyPr wrap="square" lIns="0" tIns="0" rIns="0" bIns="0" anchor="ctr">
            <a:spAutoFit/>
          </a:bodyPr>
          <a:lstStyle/>
          <a:p>
            <a:pPr algn="r" defTabSz="610744" fontAlgn="auto">
              <a:spcBef>
                <a:spcPts val="0"/>
              </a:spcBef>
              <a:spcAft>
                <a:spcPts val="0"/>
              </a:spcAft>
              <a:defRPr/>
            </a:pPr>
            <a:fld id="{4ABDCABE-3F10-B64C-92F1-862014417034}" type="slidenum">
              <a:rPr lang="en-US" sz="900" b="0" smtClean="0">
                <a:solidFill>
                  <a:srgbClr val="002B5F"/>
                </a:solidFill>
                <a:latin typeface="+mn-lt"/>
                <a:ea typeface="+mn-ea"/>
                <a:cs typeface="Arial" panose="020B0604020202020204" pitchFamily="34" charset="0"/>
              </a:rPr>
              <a:pPr algn="r" defTabSz="610744" fontAlgn="auto">
                <a:spcBef>
                  <a:spcPts val="0"/>
                </a:spcBef>
                <a:spcAft>
                  <a:spcPts val="0"/>
                </a:spcAft>
                <a:defRPr/>
              </a:pPr>
              <a:t>‹#›</a:t>
            </a:fld>
            <a:endParaRPr lang="en-US" sz="900" b="0">
              <a:solidFill>
                <a:srgbClr val="002B5F"/>
              </a:solidFill>
              <a:latin typeface="+mn-lt"/>
              <a:ea typeface="+mn-ea"/>
              <a:cs typeface="Arial" panose="020B0604020202020204" pitchFamily="34" charset="0"/>
            </a:endParaRPr>
          </a:p>
        </p:txBody>
      </p:sp>
      <p:sp>
        <p:nvSpPr>
          <p:cNvPr id="153" name="Text Placeholder 4">
            <a:extLst>
              <a:ext uri="{FF2B5EF4-FFF2-40B4-BE49-F238E27FC236}">
                <a16:creationId xmlns:a16="http://schemas.microsoft.com/office/drawing/2014/main" id="{9A05F9B4-0979-6B44-AD35-83EA521C92CA}"/>
              </a:ext>
            </a:extLst>
          </p:cNvPr>
          <p:cNvSpPr txBox="1">
            <a:spLocks/>
          </p:cNvSpPr>
          <p:nvPr userDrawn="1"/>
        </p:nvSpPr>
        <p:spPr>
          <a:xfrm>
            <a:off x="8898990" y="6579535"/>
            <a:ext cx="2484655" cy="138499"/>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r>
              <a:rPr lang="en-US" sz="900" b="0" i="0" kern="1200">
                <a:solidFill>
                  <a:schemeClr val="accent1"/>
                </a:solidFill>
                <a:effectLst/>
                <a:latin typeface="+mn-lt"/>
                <a:ea typeface="+mn-ea"/>
                <a:cs typeface="Arial" panose="020B0604020202020204" pitchFamily="34" charset="0"/>
              </a:rPr>
              <a:t>COVID-19 Vaccine Delivery Partnership</a:t>
            </a:r>
            <a:endParaRPr lang="en-GB" sz="900">
              <a:solidFill>
                <a:schemeClr val="accent1"/>
              </a:solidFill>
            </a:endParaRPr>
          </a:p>
        </p:txBody>
      </p:sp>
    </p:spTree>
    <p:extLst>
      <p:ext uri="{BB962C8B-B14F-4D97-AF65-F5344CB8AC3E}">
        <p14:creationId xmlns:p14="http://schemas.microsoft.com/office/powerpoint/2010/main" val="3497737449"/>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Lst>
  <p:hf sldNum="0" hdr="0" ftr="0"/>
  <p:txStyles>
    <p:titleStyle>
      <a:lvl1pPr algn="l" defTabSz="914400" rtl="0" eaLnBrk="1" latinLnBrk="0" hangingPunct="1">
        <a:lnSpc>
          <a:spcPct val="100000"/>
        </a:lnSpc>
        <a:spcBef>
          <a:spcPct val="0"/>
        </a:spcBef>
        <a:buNone/>
        <a:defRPr lang="en-US" sz="2500" b="1" kern="1200" spc="0" baseline="0" dirty="0">
          <a:ln w="6350" cap="flat">
            <a:noFill/>
            <a:miter lim="800000"/>
          </a:ln>
          <a:solidFill>
            <a:srgbClr val="002D5F"/>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7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2.xml"/><Relationship Id="rId1" Type="http://schemas.openxmlformats.org/officeDocument/2006/relationships/slideLayout" Target="../slideLayouts/slideLayout7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46.pn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hyperlink" Target="https://www.who.int/europe/news/item/01-04-2022-community-nurses-in-rural-romania-go-the-extra-mile-for-covid-19-vaccination" TargetMode="External"/><Relationship Id="rId2" Type="http://schemas.openxmlformats.org/officeDocument/2006/relationships/diagramData" Target="../diagrams/data13.xml"/><Relationship Id="rId1" Type="http://schemas.openxmlformats.org/officeDocument/2006/relationships/slideLayout" Target="../slideLayouts/slideLayout7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8" Type="http://schemas.openxmlformats.org/officeDocument/2006/relationships/hyperlink" Target="https://www.afro.who.int/fr/node/16356" TargetMode="External"/><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5.xml"/><Relationship Id="rId11" Type="http://schemas.openxmlformats.org/officeDocument/2006/relationships/image" Target="../media/image49.png"/><Relationship Id="rId5" Type="http://schemas.openxmlformats.org/officeDocument/2006/relationships/diagramQuickStyle" Target="../diagrams/quickStyle15.xml"/><Relationship Id="rId10" Type="http://schemas.openxmlformats.org/officeDocument/2006/relationships/image" Target="../media/image48.jpeg"/><Relationship Id="rId4" Type="http://schemas.openxmlformats.org/officeDocument/2006/relationships/diagramLayout" Target="../diagrams/layout15.xml"/><Relationship Id="rId9"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Layout" Target="../diagrams/layout16.xml"/><Relationship Id="rId7" Type="http://schemas.openxmlformats.org/officeDocument/2006/relationships/image" Target="../media/image50.png"/><Relationship Id="rId2" Type="http://schemas.openxmlformats.org/officeDocument/2006/relationships/diagramData" Target="../diagrams/data16.xml"/><Relationship Id="rId1" Type="http://schemas.openxmlformats.org/officeDocument/2006/relationships/slideLayout" Target="../slideLayouts/slideLayout9.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hyperlink" Target="https://www.gavi.org/vaccineswork/how-can-we-boost-covid-19-vaccine-coverage-lower-income-countries"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17.xml"/><Relationship Id="rId7" Type="http://schemas.openxmlformats.org/officeDocument/2006/relationships/hyperlink" Target="https://apps.who.int/iris/bitstream/handle/10665/356373/CV-20220615-eng.pdf" TargetMode="Externa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diagramLayout" Target="../diagrams/layout19.xml"/><Relationship Id="rId7" Type="http://schemas.openxmlformats.org/officeDocument/2006/relationships/image" Target="../media/image55.jpeg"/><Relationship Id="rId2" Type="http://schemas.openxmlformats.org/officeDocument/2006/relationships/diagramData" Target="../diagrams/data19.xml"/><Relationship Id="rId1" Type="http://schemas.openxmlformats.org/officeDocument/2006/relationships/slideLayout" Target="../slideLayouts/slideLayout9.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hyperlink" Target="https://www.technet-21.org/en/library/main/8242-sierra-leone_rct-of-last-mile-vaccine-delivery"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fro.who.int/sites/default/files/2022-07/Liberias%20experience%20in%20COVID-19%20vaccination_0.pdf" TargetMode="External"/><Relationship Id="rId3" Type="http://schemas.openxmlformats.org/officeDocument/2006/relationships/diagramLayout" Target="../diagrams/layout20.xml"/><Relationship Id="rId7" Type="http://schemas.openxmlformats.org/officeDocument/2006/relationships/image" Target="../media/image57.png"/><Relationship Id="rId2" Type="http://schemas.openxmlformats.org/officeDocument/2006/relationships/diagramData" Target="../diagrams/data20.xml"/><Relationship Id="rId1" Type="http://schemas.openxmlformats.org/officeDocument/2006/relationships/slideLayout" Target="../slideLayouts/slideLayout9.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diagramLayout" Target="../diagrams/layout21.xml"/><Relationship Id="rId7" Type="http://schemas.openxmlformats.org/officeDocument/2006/relationships/image" Target="../media/image58.png"/><Relationship Id="rId2" Type="http://schemas.openxmlformats.org/officeDocument/2006/relationships/diagramData" Target="../diagrams/data21.xml"/><Relationship Id="rId1" Type="http://schemas.openxmlformats.org/officeDocument/2006/relationships/slideLayout" Target="../slideLayouts/slideLayout9.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hyperlink" Target="https://www.technet-21.org/media/com_resources/trl/8204/multi_upload/India_Assam_MobileVansandCommunityEngagementtoincreaseuptakeinhardtoreach.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Layout" Target="../diagrams/layout22.xml"/><Relationship Id="rId7" Type="http://schemas.openxmlformats.org/officeDocument/2006/relationships/image" Target="../media/image60.png"/><Relationship Id="rId2" Type="http://schemas.openxmlformats.org/officeDocument/2006/relationships/diagramData" Target="../diagrams/data22.xml"/><Relationship Id="rId1" Type="http://schemas.openxmlformats.org/officeDocument/2006/relationships/slideLayout" Target="../slideLayouts/slideLayout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9" Type="http://schemas.openxmlformats.org/officeDocument/2006/relationships/hyperlink" Target="https://www.technet-21.org/media/com_resources/trl/8281/multi_upload/Tanzania_Equityandaccessforolderpeoplemostrisk_HelpAge.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Layout" Target="../diagrams/layout23.xml"/><Relationship Id="rId7" Type="http://schemas.openxmlformats.org/officeDocument/2006/relationships/image" Target="../media/image62.png"/><Relationship Id="rId2" Type="http://schemas.openxmlformats.org/officeDocument/2006/relationships/diagramData" Target="../diagrams/data23.xml"/><Relationship Id="rId1" Type="http://schemas.openxmlformats.org/officeDocument/2006/relationships/slideLayout" Target="../slideLayouts/slideLayout9.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hyperlink" Target="https://www.technet-21.org/media/com_resources/trl/8203/multi_upload/DRC_HighVolumevaccinationSiteexperience.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24.xml"/><Relationship Id="rId7" Type="http://schemas.openxmlformats.org/officeDocument/2006/relationships/image" Target="../media/image64.png"/><Relationship Id="rId2" Type="http://schemas.openxmlformats.org/officeDocument/2006/relationships/diagramData" Target="../diagrams/data24.xml"/><Relationship Id="rId1" Type="http://schemas.openxmlformats.org/officeDocument/2006/relationships/slideLayout" Target="../slideLayouts/slideLayout9.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4.xml.rels><?xml version="1.0" encoding="UTF-8" standalone="yes"?>
<Relationships xmlns="http://schemas.openxmlformats.org/package/2006/relationships"><Relationship Id="rId8" Type="http://schemas.openxmlformats.org/officeDocument/2006/relationships/hyperlink" Target="https://iris.paho.org/bitstream/handle/10665.2/56231/OPASFPLIM220020_eng.pdf?sequence=5" TargetMode="External"/><Relationship Id="rId3" Type="http://schemas.openxmlformats.org/officeDocument/2006/relationships/diagramLayout" Target="../diagrams/layout25.xml"/><Relationship Id="rId7" Type="http://schemas.openxmlformats.org/officeDocument/2006/relationships/image" Target="../media/image66.png"/><Relationship Id="rId2" Type="http://schemas.openxmlformats.org/officeDocument/2006/relationships/diagramData" Target="../diagrams/data25.xml"/><Relationship Id="rId1" Type="http://schemas.openxmlformats.org/officeDocument/2006/relationships/slideLayout" Target="../slideLayouts/slideLayout9.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Layout" Target="../diagrams/layout26.xml"/><Relationship Id="rId7" Type="http://schemas.openxmlformats.org/officeDocument/2006/relationships/image" Target="../media/image67.png"/><Relationship Id="rId2" Type="http://schemas.openxmlformats.org/officeDocument/2006/relationships/diagramData" Target="../diagrams/data26.xml"/><Relationship Id="rId1" Type="http://schemas.openxmlformats.org/officeDocument/2006/relationships/slideLayout" Target="../slideLayouts/slideLayout9.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 Id="rId9" Type="http://schemas.openxmlformats.org/officeDocument/2006/relationships/hyperlink" Target="https://static1.squarespace.com/static/59bc3457ccc5c5890fe7cacd/t/60da3ff79cb90c4816f42c34/1624915961286/M%26M-brief-Bangladesh.pdf"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hyperlink" Target="https://www.unhcr.org/pk/12917-unhcr-welcomes-pakistans-inclusion-of-afghan-refugees-in-its-covid-19-vaccination-programme.html" TargetMode="External"/><Relationship Id="rId4" Type="http://schemas.openxmlformats.org/officeDocument/2006/relationships/diagramLayout" Target="../diagrams/layout27.xml"/><Relationship Id="rId9" Type="http://schemas.openxmlformats.org/officeDocument/2006/relationships/image" Target="../media/image7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29.xml"/><Relationship Id="rId3" Type="http://schemas.openxmlformats.org/officeDocument/2006/relationships/diagramLayout" Target="../diagrams/layout28.xml"/><Relationship Id="rId7" Type="http://schemas.openxmlformats.org/officeDocument/2006/relationships/diagramData" Target="../diagrams/data29.xml"/><Relationship Id="rId2" Type="http://schemas.openxmlformats.org/officeDocument/2006/relationships/diagramData" Target="../diagrams/data28.xml"/><Relationship Id="rId1" Type="http://schemas.openxmlformats.org/officeDocument/2006/relationships/slideLayout" Target="../slideLayouts/slideLayout76.xml"/><Relationship Id="rId6" Type="http://schemas.microsoft.com/office/2007/relationships/diagramDrawing" Target="../diagrams/drawing28.xml"/><Relationship Id="rId11" Type="http://schemas.microsoft.com/office/2007/relationships/diagramDrawing" Target="../diagrams/drawing29.xml"/><Relationship Id="rId5" Type="http://schemas.openxmlformats.org/officeDocument/2006/relationships/diagramColors" Target="../diagrams/colors28.xml"/><Relationship Id="rId10" Type="http://schemas.openxmlformats.org/officeDocument/2006/relationships/diagramColors" Target="../diagrams/colors29.xml"/><Relationship Id="rId4" Type="http://schemas.openxmlformats.org/officeDocument/2006/relationships/diagramQuickStyle" Target="../diagrams/quickStyle28.xml"/><Relationship Id="rId9" Type="http://schemas.openxmlformats.org/officeDocument/2006/relationships/diagramQuickStyle" Target="../diagrams/quickStyle29.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31.xml"/><Relationship Id="rId3" Type="http://schemas.openxmlformats.org/officeDocument/2006/relationships/diagramLayout" Target="../diagrams/layout30.xml"/><Relationship Id="rId7" Type="http://schemas.openxmlformats.org/officeDocument/2006/relationships/diagramData" Target="../diagrams/data31.xml"/><Relationship Id="rId2" Type="http://schemas.openxmlformats.org/officeDocument/2006/relationships/diagramData" Target="../diagrams/data30.xml"/><Relationship Id="rId1" Type="http://schemas.openxmlformats.org/officeDocument/2006/relationships/slideLayout" Target="../slideLayouts/slideLayout28.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33.xml"/><Relationship Id="rId3" Type="http://schemas.openxmlformats.org/officeDocument/2006/relationships/diagramLayout" Target="../diagrams/layout32.xml"/><Relationship Id="rId7" Type="http://schemas.openxmlformats.org/officeDocument/2006/relationships/diagramData" Target="../diagrams/data33.xml"/><Relationship Id="rId2" Type="http://schemas.openxmlformats.org/officeDocument/2006/relationships/diagramData" Target="../diagrams/data32.xml"/><Relationship Id="rId1" Type="http://schemas.openxmlformats.org/officeDocument/2006/relationships/slideLayout" Target="../slideLayouts/slideLayout3.xml"/><Relationship Id="rId6" Type="http://schemas.microsoft.com/office/2007/relationships/diagramDrawing" Target="../diagrams/drawing32.xml"/><Relationship Id="rId11" Type="http://schemas.microsoft.com/office/2007/relationships/diagramDrawing" Target="../diagrams/drawing33.xml"/><Relationship Id="rId5" Type="http://schemas.openxmlformats.org/officeDocument/2006/relationships/diagramColors" Target="../diagrams/colors32.xml"/><Relationship Id="rId10" Type="http://schemas.openxmlformats.org/officeDocument/2006/relationships/diagramColors" Target="../diagrams/colors33.xml"/><Relationship Id="rId4" Type="http://schemas.openxmlformats.org/officeDocument/2006/relationships/diagramQuickStyle" Target="../diagrams/quickStyle32.xml"/><Relationship Id="rId9" Type="http://schemas.openxmlformats.org/officeDocument/2006/relationships/diagramQuickStyle" Target="../diagrams/quickStyle33.xml"/></Relationships>
</file>

<file path=ppt/slides/_rels/slide31.xml.rels><?xml version="1.0" encoding="UTF-8" standalone="yes"?>
<Relationships xmlns="http://schemas.openxmlformats.org/package/2006/relationships"><Relationship Id="rId8" Type="http://schemas.openxmlformats.org/officeDocument/2006/relationships/hyperlink" Target="https://dhis2.org/rwanda-covid-lab-integration/" TargetMode="External"/><Relationship Id="rId3" Type="http://schemas.openxmlformats.org/officeDocument/2006/relationships/diagramLayout" Target="../diagrams/layout34.xml"/><Relationship Id="rId7" Type="http://schemas.openxmlformats.org/officeDocument/2006/relationships/image" Target="../media/image85.png"/><Relationship Id="rId2" Type="http://schemas.openxmlformats.org/officeDocument/2006/relationships/diagramData" Target="../diagrams/data34.xml"/><Relationship Id="rId1" Type="http://schemas.openxmlformats.org/officeDocument/2006/relationships/slideLayout" Target="../slideLayouts/slideLayout34.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24.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38.xml"/><Relationship Id="rId13" Type="http://schemas.openxmlformats.org/officeDocument/2006/relationships/hyperlink" Target="https://www.who.int/europe/news/item/10-12-2021-news-headline-cascade-training-enables-a-rapid-scale-up-of-covid-19-vaccination-in-ukraine" TargetMode="External"/><Relationship Id="rId3" Type="http://schemas.openxmlformats.org/officeDocument/2006/relationships/diagramData" Target="../diagrams/data37.xml"/><Relationship Id="rId7" Type="http://schemas.microsoft.com/office/2007/relationships/diagramDrawing" Target="../diagrams/drawing37.xml"/><Relationship Id="rId12" Type="http://schemas.microsoft.com/office/2007/relationships/diagramDrawing" Target="../diagrams/drawing38.xml"/><Relationship Id="rId2" Type="http://schemas.openxmlformats.org/officeDocument/2006/relationships/notesSlide" Target="../notesSlides/notesSlide6.xml"/><Relationship Id="rId1" Type="http://schemas.openxmlformats.org/officeDocument/2006/relationships/slideLayout" Target="../slideLayouts/slideLayout72.xml"/><Relationship Id="rId6" Type="http://schemas.openxmlformats.org/officeDocument/2006/relationships/diagramColors" Target="../diagrams/colors37.xml"/><Relationship Id="rId11" Type="http://schemas.openxmlformats.org/officeDocument/2006/relationships/diagramColors" Target="../diagrams/colors38.xml"/><Relationship Id="rId5" Type="http://schemas.openxmlformats.org/officeDocument/2006/relationships/diagramQuickStyle" Target="../diagrams/quickStyle37.xml"/><Relationship Id="rId10" Type="http://schemas.openxmlformats.org/officeDocument/2006/relationships/diagramQuickStyle" Target="../diagrams/quickStyle38.xml"/><Relationship Id="rId4" Type="http://schemas.openxmlformats.org/officeDocument/2006/relationships/diagramLayout" Target="../diagrams/layout37.xml"/><Relationship Id="rId9" Type="http://schemas.openxmlformats.org/officeDocument/2006/relationships/diagramLayout" Target="../diagrams/layout38.xml"/><Relationship Id="rId14" Type="http://schemas.openxmlformats.org/officeDocument/2006/relationships/image" Target="../media/image92.png"/></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Layout" Target="../diagrams/layout39.xml"/><Relationship Id="rId7" Type="http://schemas.openxmlformats.org/officeDocument/2006/relationships/hyperlink" Target="https://www.who.int/europe/news/item/10-12-2021-news-headline-cascade-training-enables-a-rapid-scale-up-of-covid-19-vaccination-in-ukraine" TargetMode="External"/><Relationship Id="rId2" Type="http://schemas.openxmlformats.org/officeDocument/2006/relationships/diagramData" Target="../diagrams/data39.xml"/><Relationship Id="rId1" Type="http://schemas.openxmlformats.org/officeDocument/2006/relationships/slideLayout" Target="../slideLayouts/slideLayout9.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41.xml"/><Relationship Id="rId3" Type="http://schemas.openxmlformats.org/officeDocument/2006/relationships/diagramLayout" Target="../diagrams/layout40.xml"/><Relationship Id="rId7" Type="http://schemas.openxmlformats.org/officeDocument/2006/relationships/diagramData" Target="../diagrams/data41.xml"/><Relationship Id="rId2" Type="http://schemas.openxmlformats.org/officeDocument/2006/relationships/diagramData" Target="../diagrams/data40.xml"/><Relationship Id="rId1" Type="http://schemas.openxmlformats.org/officeDocument/2006/relationships/slideLayout" Target="../slideLayouts/slideLayout72.xml"/><Relationship Id="rId6" Type="http://schemas.microsoft.com/office/2007/relationships/diagramDrawing" Target="../diagrams/drawing40.xml"/><Relationship Id="rId11" Type="http://schemas.microsoft.com/office/2007/relationships/diagramDrawing" Target="../diagrams/drawing41.xml"/><Relationship Id="rId5" Type="http://schemas.openxmlformats.org/officeDocument/2006/relationships/diagramColors" Target="../diagrams/colors40.xml"/><Relationship Id="rId10" Type="http://schemas.openxmlformats.org/officeDocument/2006/relationships/diagramColors" Target="../diagrams/colors41.xml"/><Relationship Id="rId4" Type="http://schemas.openxmlformats.org/officeDocument/2006/relationships/diagramQuickStyle" Target="../diagrams/quickStyle40.xml"/><Relationship Id="rId9" Type="http://schemas.openxmlformats.org/officeDocument/2006/relationships/diagramQuickStyle" Target="../diagrams/quickStyle41.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43.xml"/><Relationship Id="rId3" Type="http://schemas.openxmlformats.org/officeDocument/2006/relationships/diagramLayout" Target="../diagrams/layout42.xml"/><Relationship Id="rId7" Type="http://schemas.openxmlformats.org/officeDocument/2006/relationships/diagramData" Target="../diagrams/data43.xml"/><Relationship Id="rId2" Type="http://schemas.openxmlformats.org/officeDocument/2006/relationships/diagramData" Target="../diagrams/data42.xml"/><Relationship Id="rId1" Type="http://schemas.openxmlformats.org/officeDocument/2006/relationships/slideLayout" Target="../slideLayouts/slideLayout7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45.xml"/><Relationship Id="rId3" Type="http://schemas.openxmlformats.org/officeDocument/2006/relationships/diagramLayout" Target="../diagrams/layout44.xml"/><Relationship Id="rId7" Type="http://schemas.openxmlformats.org/officeDocument/2006/relationships/diagramData" Target="../diagrams/data45.xml"/><Relationship Id="rId2" Type="http://schemas.openxmlformats.org/officeDocument/2006/relationships/diagramData" Target="../diagrams/data44.xml"/><Relationship Id="rId1" Type="http://schemas.openxmlformats.org/officeDocument/2006/relationships/slideLayout" Target="../slideLayouts/slideLayout72.xml"/><Relationship Id="rId6" Type="http://schemas.microsoft.com/office/2007/relationships/diagramDrawing" Target="../diagrams/drawing44.xml"/><Relationship Id="rId11" Type="http://schemas.microsoft.com/office/2007/relationships/diagramDrawing" Target="../diagrams/drawing45.xml"/><Relationship Id="rId5" Type="http://schemas.openxmlformats.org/officeDocument/2006/relationships/diagramColors" Target="../diagrams/colors44.xml"/><Relationship Id="rId10" Type="http://schemas.openxmlformats.org/officeDocument/2006/relationships/diagramColors" Target="../diagrams/colors45.xml"/><Relationship Id="rId4" Type="http://schemas.openxmlformats.org/officeDocument/2006/relationships/diagramQuickStyle" Target="../diagrams/quickStyle44.xml"/><Relationship Id="rId9" Type="http://schemas.openxmlformats.org/officeDocument/2006/relationships/diagramQuickStyle" Target="../diagrams/quickStyle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47.xml"/><Relationship Id="rId3" Type="http://schemas.openxmlformats.org/officeDocument/2006/relationships/diagramLayout" Target="../diagrams/layout46.xml"/><Relationship Id="rId7" Type="http://schemas.openxmlformats.org/officeDocument/2006/relationships/diagramData" Target="../diagrams/data47.xml"/><Relationship Id="rId2" Type="http://schemas.openxmlformats.org/officeDocument/2006/relationships/diagramData" Target="../diagrams/data46.xml"/><Relationship Id="rId1" Type="http://schemas.openxmlformats.org/officeDocument/2006/relationships/slideLayout" Target="../slideLayouts/slideLayout24.xml"/><Relationship Id="rId6" Type="http://schemas.microsoft.com/office/2007/relationships/diagramDrawing" Target="../diagrams/drawing46.xml"/><Relationship Id="rId11" Type="http://schemas.microsoft.com/office/2007/relationships/diagramDrawing" Target="../diagrams/drawing47.xml"/><Relationship Id="rId5" Type="http://schemas.openxmlformats.org/officeDocument/2006/relationships/diagramColors" Target="../diagrams/colors46.xml"/><Relationship Id="rId10" Type="http://schemas.openxmlformats.org/officeDocument/2006/relationships/diagramColors" Target="../diagrams/colors47.xml"/><Relationship Id="rId4" Type="http://schemas.openxmlformats.org/officeDocument/2006/relationships/diagramQuickStyle" Target="../diagrams/quickStyle46.xml"/><Relationship Id="rId9" Type="http://schemas.openxmlformats.org/officeDocument/2006/relationships/diagramQuickStyle" Target="../diagrams/quickStyle47.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49.xml"/><Relationship Id="rId3" Type="http://schemas.openxmlformats.org/officeDocument/2006/relationships/diagramLayout" Target="../diagrams/layout48.xml"/><Relationship Id="rId7" Type="http://schemas.openxmlformats.org/officeDocument/2006/relationships/diagramData" Target="../diagrams/data49.xml"/><Relationship Id="rId2" Type="http://schemas.openxmlformats.org/officeDocument/2006/relationships/diagramData" Target="../diagrams/data48.xml"/><Relationship Id="rId1" Type="http://schemas.openxmlformats.org/officeDocument/2006/relationships/slideLayout" Target="../slideLayouts/slideLayout3.xml"/><Relationship Id="rId6" Type="http://schemas.microsoft.com/office/2007/relationships/diagramDrawing" Target="../diagrams/drawing48.xml"/><Relationship Id="rId11" Type="http://schemas.microsoft.com/office/2007/relationships/diagramDrawing" Target="../diagrams/drawing49.xml"/><Relationship Id="rId5" Type="http://schemas.openxmlformats.org/officeDocument/2006/relationships/diagramColors" Target="../diagrams/colors48.xml"/><Relationship Id="rId10" Type="http://schemas.openxmlformats.org/officeDocument/2006/relationships/diagramColors" Target="../diagrams/colors49.xml"/><Relationship Id="rId4" Type="http://schemas.openxmlformats.org/officeDocument/2006/relationships/diagramQuickStyle" Target="../diagrams/quickStyle48.xml"/><Relationship Id="rId9" Type="http://schemas.openxmlformats.org/officeDocument/2006/relationships/diagramQuickStyle" Target="../diagrams/quickStyle4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50.xml"/><Relationship Id="rId2" Type="http://schemas.openxmlformats.org/officeDocument/2006/relationships/diagramData" Target="../diagrams/data50.xml"/><Relationship Id="rId1" Type="http://schemas.openxmlformats.org/officeDocument/2006/relationships/slideLayout" Target="../slideLayouts/slideLayout9.xml"/><Relationship Id="rId6" Type="http://schemas.microsoft.com/office/2007/relationships/diagramDrawing" Target="../diagrams/drawing50.xml"/><Relationship Id="rId5" Type="http://schemas.openxmlformats.org/officeDocument/2006/relationships/diagramColors" Target="../diagrams/colors50.xml"/><Relationship Id="rId4" Type="http://schemas.openxmlformats.org/officeDocument/2006/relationships/diagramQuickStyle" Target="../diagrams/quickStyle50.xml"/></Relationships>
</file>

<file path=ppt/slides/_rels/slide43.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diagramLayout" Target="../diagrams/layout51.xml"/><Relationship Id="rId7" Type="http://schemas.openxmlformats.org/officeDocument/2006/relationships/image" Target="../media/image118.png"/><Relationship Id="rId2" Type="http://schemas.openxmlformats.org/officeDocument/2006/relationships/diagramData" Target="../diagrams/data51.xml"/><Relationship Id="rId1" Type="http://schemas.openxmlformats.org/officeDocument/2006/relationships/slideLayout" Target="../slideLayouts/slideLayout9.xml"/><Relationship Id="rId6" Type="http://schemas.microsoft.com/office/2007/relationships/diagramDrawing" Target="../diagrams/drawing51.xml"/><Relationship Id="rId5" Type="http://schemas.openxmlformats.org/officeDocument/2006/relationships/diagramColors" Target="../diagrams/colors51.xml"/><Relationship Id="rId4" Type="http://schemas.openxmlformats.org/officeDocument/2006/relationships/diagramQuickStyle" Target="../diagrams/quickStyle51.xml"/><Relationship Id="rId9" Type="http://schemas.openxmlformats.org/officeDocument/2006/relationships/hyperlink" Target="https://documents1.worldbank.org/curated/en/323621615393215068/pdf/Stakeholder-Engagement-Plan-SEP-Ethiopia-COVID-19-Emergency-Response-P173750.pdf"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2.xml"/><Relationship Id="rId5" Type="http://schemas.openxmlformats.org/officeDocument/2006/relationships/diagramQuickStyle" Target="../diagrams/quickStyle52.xml"/><Relationship Id="rId10" Type="http://schemas.openxmlformats.org/officeDocument/2006/relationships/hyperlink" Target="https://www.technet-21.org/en/library/main/8243-burkina-faso_awareness-campaigns-usaid" TargetMode="External"/><Relationship Id="rId4" Type="http://schemas.openxmlformats.org/officeDocument/2006/relationships/diagramLayout" Target="../diagrams/layout52.xml"/><Relationship Id="rId9" Type="http://schemas.openxmlformats.org/officeDocument/2006/relationships/image" Target="../media/image121.jpeg"/></Relationships>
</file>

<file path=ppt/slides/_rels/slide45.xml.rels><?xml version="1.0" encoding="UTF-8" standalone="yes"?>
<Relationships xmlns="http://schemas.openxmlformats.org/package/2006/relationships"><Relationship Id="rId8" Type="http://schemas.openxmlformats.org/officeDocument/2006/relationships/hyperlink" Target="https://www.technet-21.org/en/library/main/8252-ethiopia_enhanced-advocacy-and-social-mob_jsi" TargetMode="External"/><Relationship Id="rId3" Type="http://schemas.openxmlformats.org/officeDocument/2006/relationships/diagramLayout" Target="../diagrams/layout53.xml"/><Relationship Id="rId7" Type="http://schemas.openxmlformats.org/officeDocument/2006/relationships/image" Target="../media/image122.png"/><Relationship Id="rId2" Type="http://schemas.openxmlformats.org/officeDocument/2006/relationships/diagramData" Target="../diagrams/data53.xml"/><Relationship Id="rId1" Type="http://schemas.openxmlformats.org/officeDocument/2006/relationships/slideLayout" Target="../slideLayouts/slideLayout9.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4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diagramLayout" Target="../diagrams/layout54.xml"/><Relationship Id="rId7" Type="http://schemas.openxmlformats.org/officeDocument/2006/relationships/image" Target="../media/image123.png"/><Relationship Id="rId2" Type="http://schemas.openxmlformats.org/officeDocument/2006/relationships/diagramData" Target="../diagrams/data54.xml"/><Relationship Id="rId1" Type="http://schemas.openxmlformats.org/officeDocument/2006/relationships/slideLayout" Target="../slideLayouts/slideLayout9.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 Id="rId9" Type="http://schemas.openxmlformats.org/officeDocument/2006/relationships/hyperlink" Target="https://www.technet-21.org/en/library/main/8248-cameroon_community-dialogue-and-microplanning_value-health-africa"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unicef.org/vietnam/press-releases/vaccination-demand-observatory-launched-strengthen-local-communication-programmes" TargetMode="External"/><Relationship Id="rId3" Type="http://schemas.openxmlformats.org/officeDocument/2006/relationships/diagramLayout" Target="../diagrams/layout55.xml"/><Relationship Id="rId7" Type="http://schemas.openxmlformats.org/officeDocument/2006/relationships/image" Target="../media/image125.png"/><Relationship Id="rId2" Type="http://schemas.openxmlformats.org/officeDocument/2006/relationships/diagramData" Target="../diagrams/data55.xml"/><Relationship Id="rId1" Type="http://schemas.openxmlformats.org/officeDocument/2006/relationships/slideLayout" Target="../slideLayouts/slideLayout9.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48.xml.rels><?xml version="1.0" encoding="UTF-8" standalone="yes"?>
<Relationships xmlns="http://schemas.openxmlformats.org/package/2006/relationships"><Relationship Id="rId8" Type="http://schemas.openxmlformats.org/officeDocument/2006/relationships/hyperlink" Target="https://www.technet-21.org/en/library/main/8208-cote-d'ivoire_using%20rumor%20management%20system%20data%20to%20develop%20adaptive%20covid-19%20vaccination%20strategies" TargetMode="External"/><Relationship Id="rId3" Type="http://schemas.openxmlformats.org/officeDocument/2006/relationships/diagramLayout" Target="../diagrams/layout56.xml"/><Relationship Id="rId7" Type="http://schemas.openxmlformats.org/officeDocument/2006/relationships/image" Target="../media/image126.png"/><Relationship Id="rId2" Type="http://schemas.openxmlformats.org/officeDocument/2006/relationships/diagramData" Target="../diagrams/data56.xml"/><Relationship Id="rId1" Type="http://schemas.openxmlformats.org/officeDocument/2006/relationships/slideLayout" Target="../slideLayouts/slideLayout9.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49.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diagramLayout" Target="../diagrams/layout57.xml"/><Relationship Id="rId7" Type="http://schemas.openxmlformats.org/officeDocument/2006/relationships/image" Target="../media/image127.jpeg"/><Relationship Id="rId2" Type="http://schemas.openxmlformats.org/officeDocument/2006/relationships/diagramData" Target="../diagrams/data57.xml"/><Relationship Id="rId1" Type="http://schemas.openxmlformats.org/officeDocument/2006/relationships/slideLayout" Target="../slideLayouts/slideLayout9.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 Id="rId9" Type="http://schemas.openxmlformats.org/officeDocument/2006/relationships/hyperlink" Target="https://www.technet-21.org/en/library/main/8255-fiji_social-listening_unicef-pacific" TargetMode="Externa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 Id="rId9" Type="http://schemas.openxmlformats.org/officeDocument/2006/relationships/hyperlink" Target="https://www.technet-21.org/en/library/main/8256-ghana_closing-loop-digital-media_unicef-"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59.xml"/><Relationship Id="rId5" Type="http://schemas.openxmlformats.org/officeDocument/2006/relationships/diagramQuickStyle" Target="../diagrams/quickStyle59.xml"/><Relationship Id="rId10" Type="http://schemas.openxmlformats.org/officeDocument/2006/relationships/hyperlink" Target="https://www.technet-21.org/en/library/main/8269-pakistan_vaccination-related-restrictions_faisal-khalil" TargetMode="External"/><Relationship Id="rId4" Type="http://schemas.openxmlformats.org/officeDocument/2006/relationships/diagramLayout" Target="../diagrams/layout59.xml"/><Relationship Id="rId9" Type="http://schemas.openxmlformats.org/officeDocument/2006/relationships/image" Target="../media/image13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8" Type="http://schemas.openxmlformats.org/officeDocument/2006/relationships/diagramLayout" Target="../diagrams/layout61.xml"/><Relationship Id="rId13" Type="http://schemas.openxmlformats.org/officeDocument/2006/relationships/diagramLayout" Target="../diagrams/layout62.xml"/><Relationship Id="rId3" Type="http://schemas.openxmlformats.org/officeDocument/2006/relationships/diagramLayout" Target="../diagrams/layout60.xml"/><Relationship Id="rId7" Type="http://schemas.openxmlformats.org/officeDocument/2006/relationships/diagramData" Target="../diagrams/data61.xml"/><Relationship Id="rId12" Type="http://schemas.openxmlformats.org/officeDocument/2006/relationships/diagramData" Target="../diagrams/data62.xml"/><Relationship Id="rId2" Type="http://schemas.openxmlformats.org/officeDocument/2006/relationships/diagramData" Target="../diagrams/data60.xml"/><Relationship Id="rId16" Type="http://schemas.microsoft.com/office/2007/relationships/diagramDrawing" Target="../diagrams/drawing62.xml"/><Relationship Id="rId1" Type="http://schemas.openxmlformats.org/officeDocument/2006/relationships/slideLayout" Target="../slideLayouts/slideLayout72.xml"/><Relationship Id="rId6" Type="http://schemas.microsoft.com/office/2007/relationships/diagramDrawing" Target="../diagrams/drawing60.xml"/><Relationship Id="rId11" Type="http://schemas.microsoft.com/office/2007/relationships/diagramDrawing" Target="../diagrams/drawing61.xml"/><Relationship Id="rId5" Type="http://schemas.openxmlformats.org/officeDocument/2006/relationships/diagramColors" Target="../diagrams/colors60.xml"/><Relationship Id="rId15" Type="http://schemas.openxmlformats.org/officeDocument/2006/relationships/diagramColors" Target="../diagrams/colors62.xml"/><Relationship Id="rId10" Type="http://schemas.openxmlformats.org/officeDocument/2006/relationships/diagramColors" Target="../diagrams/colors61.xml"/><Relationship Id="rId4" Type="http://schemas.openxmlformats.org/officeDocument/2006/relationships/diagramQuickStyle" Target="../diagrams/quickStyle60.xml"/><Relationship Id="rId9" Type="http://schemas.openxmlformats.org/officeDocument/2006/relationships/diagramQuickStyle" Target="../diagrams/quickStyle61.xml"/><Relationship Id="rId14" Type="http://schemas.openxmlformats.org/officeDocument/2006/relationships/diagramQuickStyle" Target="../diagrams/quickStyle62.xml"/></Relationships>
</file>

<file path=ppt/slides/_rels/slide5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 Id="rId9" Type="http://schemas.openxmlformats.org/officeDocument/2006/relationships/hyperlink" Target="https://www.cowin.gov.in/"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dhis2.org/rwanda-covid-lab-integration/" TargetMode="External"/><Relationship Id="rId3" Type="http://schemas.openxmlformats.org/officeDocument/2006/relationships/diagramLayout" Target="../diagrams/layout64.xml"/><Relationship Id="rId7" Type="http://schemas.openxmlformats.org/officeDocument/2006/relationships/image" Target="../media/image85.png"/><Relationship Id="rId2" Type="http://schemas.openxmlformats.org/officeDocument/2006/relationships/diagramData" Target="../diagrams/data64.xml"/><Relationship Id="rId1" Type="http://schemas.openxmlformats.org/officeDocument/2006/relationships/slideLayout" Target="../slideLayouts/slideLayout9.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56.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diagramLayout" Target="../diagrams/layout65.xml"/><Relationship Id="rId7" Type="http://schemas.openxmlformats.org/officeDocument/2006/relationships/image" Target="../media/image136.jpeg"/><Relationship Id="rId2" Type="http://schemas.openxmlformats.org/officeDocument/2006/relationships/diagramData" Target="../diagrams/data65.xml"/><Relationship Id="rId1" Type="http://schemas.openxmlformats.org/officeDocument/2006/relationships/slideLayout" Target="../slideLayouts/slideLayout9.xml"/><Relationship Id="rId6" Type="http://schemas.microsoft.com/office/2007/relationships/diagramDrawing" Target="../diagrams/drawing65.xml"/><Relationship Id="rId5" Type="http://schemas.openxmlformats.org/officeDocument/2006/relationships/diagramColors" Target="../diagrams/colors65.xml"/><Relationship Id="rId10" Type="http://schemas.openxmlformats.org/officeDocument/2006/relationships/image" Target="../media/image138.png"/><Relationship Id="rId4" Type="http://schemas.openxmlformats.org/officeDocument/2006/relationships/diagramQuickStyle" Target="../diagrams/quickStyle65.xml"/><Relationship Id="rId9" Type="http://schemas.openxmlformats.org/officeDocument/2006/relationships/hyperlink" Target="https://surokkha.gov.bd/enroll"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67.xml"/><Relationship Id="rId3" Type="http://schemas.openxmlformats.org/officeDocument/2006/relationships/diagramLayout" Target="../diagrams/layout66.xml"/><Relationship Id="rId7" Type="http://schemas.openxmlformats.org/officeDocument/2006/relationships/diagramData" Target="../diagrams/data67.xml"/><Relationship Id="rId2" Type="http://schemas.openxmlformats.org/officeDocument/2006/relationships/diagramData" Target="../diagrams/data66.xml"/><Relationship Id="rId1" Type="http://schemas.openxmlformats.org/officeDocument/2006/relationships/slideLayout" Target="../slideLayouts/slideLayout72.xml"/><Relationship Id="rId6" Type="http://schemas.microsoft.com/office/2007/relationships/diagramDrawing" Target="../diagrams/drawing66.xml"/><Relationship Id="rId11" Type="http://schemas.microsoft.com/office/2007/relationships/diagramDrawing" Target="../diagrams/drawing67.xml"/><Relationship Id="rId5" Type="http://schemas.openxmlformats.org/officeDocument/2006/relationships/diagramColors" Target="../diagrams/colors66.xml"/><Relationship Id="rId10" Type="http://schemas.openxmlformats.org/officeDocument/2006/relationships/diagramColors" Target="../diagrams/colors67.xml"/><Relationship Id="rId4" Type="http://schemas.openxmlformats.org/officeDocument/2006/relationships/diagramQuickStyle" Target="../diagrams/quickStyle66.xml"/><Relationship Id="rId9" Type="http://schemas.openxmlformats.org/officeDocument/2006/relationships/diagramQuickStyle" Target="../diagrams/quickStyle67.xml"/></Relationships>
</file>

<file path=ppt/slides/_rels/slide59.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68.xml"/><Relationship Id="rId5" Type="http://schemas.openxmlformats.org/officeDocument/2006/relationships/diagramQuickStyle" Target="../diagrams/quickStyle68.xml"/><Relationship Id="rId10" Type="http://schemas.openxmlformats.org/officeDocument/2006/relationships/hyperlink" Target="https://www.technet-21.org/en/library/main/8240-lebanon_leveraging-the-covid-19-pandemic-to-strengthen-routine-immunizations" TargetMode="External"/><Relationship Id="rId4" Type="http://schemas.openxmlformats.org/officeDocument/2006/relationships/diagramLayout" Target="../diagrams/layout68.xml"/><Relationship Id="rId9" Type="http://schemas.openxmlformats.org/officeDocument/2006/relationships/image" Target="../media/image146.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5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diagramLayout" Target="../diagrams/layout69.xml"/><Relationship Id="rId7" Type="http://schemas.openxmlformats.org/officeDocument/2006/relationships/image" Target="../media/image147.png"/><Relationship Id="rId2" Type="http://schemas.openxmlformats.org/officeDocument/2006/relationships/diagramData" Target="../diagrams/data69.xml"/><Relationship Id="rId1" Type="http://schemas.openxmlformats.org/officeDocument/2006/relationships/slideLayout" Target="../slideLayouts/slideLayout9.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 Id="rId9" Type="http://schemas.openxmlformats.org/officeDocument/2006/relationships/hyperlink" Target="https://brightspots.boostcommunity.org/app/uploads/2021/09/Bright-Spot_Kenya_Final.pdf"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brightspots.boostcommunity.org/app/uploads/2022/06/Supporting-Vaccination-Efforts-through-Geospatial-Solutions.pdf" TargetMode="External"/><Relationship Id="rId3" Type="http://schemas.openxmlformats.org/officeDocument/2006/relationships/diagramLayout" Target="../diagrams/layout5.xml"/><Relationship Id="rId7" Type="http://schemas.openxmlformats.org/officeDocument/2006/relationships/image" Target="../media/image19.png"/><Relationship Id="rId2" Type="http://schemas.openxmlformats.org/officeDocument/2006/relationships/diagramData" Target="../diagrams/data5.xml"/><Relationship Id="rId1" Type="http://schemas.openxmlformats.org/officeDocument/2006/relationships/slideLayout" Target="../slideLayouts/slideLayout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hyperlink" Target="https://www.afro.who.int/health-topics/coronavirus-covid-19/vaccines/monthly-bulletin" TargetMode="External"/><Relationship Id="rId3" Type="http://schemas.openxmlformats.org/officeDocument/2006/relationships/diagramLayout" Target="../diagrams/layout6.xml"/><Relationship Id="rId7" Type="http://schemas.openxmlformats.org/officeDocument/2006/relationships/image" Target="../media/image20.png"/><Relationship Id="rId2" Type="http://schemas.openxmlformats.org/officeDocument/2006/relationships/diagramData" Target="../diagrams/data6.xml"/><Relationship Id="rId1" Type="http://schemas.openxmlformats.org/officeDocument/2006/relationships/slideLayout" Target="../slideLayouts/slideLayout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68BD1F-3499-7542-BE2F-BD778F45314F}"/>
              </a:ext>
            </a:extLst>
          </p:cNvPr>
          <p:cNvSpPr>
            <a:spLocks noGrp="1"/>
          </p:cNvSpPr>
          <p:nvPr>
            <p:ph type="title"/>
          </p:nvPr>
        </p:nvSpPr>
        <p:spPr>
          <a:xfrm>
            <a:off x="870652" y="4874285"/>
            <a:ext cx="10759373" cy="861774"/>
          </a:xfrm>
        </p:spPr>
        <p:txBody>
          <a:bodyPr/>
          <a:lstStyle/>
          <a:p>
            <a:pPr rtl="0"/>
            <a:r>
              <a:rPr lang="fr" b="1" i="0" u="none" baseline="0"/>
              <a:t>Expériences des pays en matière de vaccination contre la COVID-19 </a:t>
            </a:r>
            <a:br>
              <a:rPr lang="fr"/>
            </a:br>
            <a:r>
              <a:rPr lang="fr" sz="2000" b="1" i="0" u="none" baseline="0"/>
              <a:t>(une </a:t>
            </a:r>
            <a:r>
              <a:rPr lang="fr" sz="2000" b="1" i="0" u="none" baseline="0">
                <a:effectLst/>
                <a:latin typeface="Arial"/>
                <a:ea typeface="Arial"/>
                <a:cs typeface="Arial"/>
                <a:sym typeface="Arial"/>
              </a:rPr>
              <a:t>synthèse des documents du compendium)</a:t>
            </a:r>
            <a:endParaRPr lang="fr" sz="2000"/>
          </a:p>
        </p:txBody>
      </p:sp>
      <p:sp>
        <p:nvSpPr>
          <p:cNvPr id="2" name="TextBox 1">
            <a:extLst>
              <a:ext uri="{FF2B5EF4-FFF2-40B4-BE49-F238E27FC236}">
                <a16:creationId xmlns:a16="http://schemas.microsoft.com/office/drawing/2014/main" id="{7B04949F-0ADB-CB8A-5D71-5CFE318D84AD}"/>
              </a:ext>
            </a:extLst>
          </p:cNvPr>
          <p:cNvSpPr txBox="1"/>
          <p:nvPr/>
        </p:nvSpPr>
        <p:spPr>
          <a:xfrm>
            <a:off x="9620249" y="6222712"/>
            <a:ext cx="1857375" cy="247650"/>
          </a:xfrm>
          <a:prstGeom prst="rect">
            <a:avLst/>
          </a:prstGeom>
          <a:ln w="6350">
            <a:noFill/>
            <a:miter lim="800000"/>
          </a:ln>
        </p:spPr>
        <p:txBody>
          <a:bodyPr vert="horz" wrap="square" lIns="0" tIns="0" rIns="0" bIns="0" rtlCol="0">
            <a:noAutofit/>
          </a:bodyPr>
          <a:lstStyle/>
          <a:p>
            <a:pPr algn="r" rtl="0">
              <a:spcBef>
                <a:spcPts val="300"/>
              </a:spcBef>
              <a:spcAft>
                <a:spcPts val="300"/>
              </a:spcAft>
              <a:buNone/>
            </a:pPr>
            <a:r>
              <a:rPr lang="fr" sz="1600" b="1" i="0" u="none" baseline="0">
                <a:solidFill>
                  <a:srgbClr val="FFC000"/>
                </a:solidFill>
              </a:rPr>
              <a:t>23 septembre 2022</a:t>
            </a:r>
          </a:p>
        </p:txBody>
      </p:sp>
      <p:sp>
        <p:nvSpPr>
          <p:cNvPr id="3" name="TextBox 2">
            <a:extLst>
              <a:ext uri="{FF2B5EF4-FFF2-40B4-BE49-F238E27FC236}">
                <a16:creationId xmlns:a16="http://schemas.microsoft.com/office/drawing/2014/main" id="{18122D55-CB98-D784-3EB6-92C4FE04D295}"/>
              </a:ext>
            </a:extLst>
          </p:cNvPr>
          <p:cNvSpPr txBox="1"/>
          <p:nvPr/>
        </p:nvSpPr>
        <p:spPr>
          <a:xfrm>
            <a:off x="9039225" y="6324600"/>
            <a:ext cx="3019425" cy="438150"/>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200"/>
          </a:p>
        </p:txBody>
      </p:sp>
    </p:spTree>
    <p:extLst>
      <p:ext uri="{BB962C8B-B14F-4D97-AF65-F5344CB8AC3E}">
        <p14:creationId xmlns:p14="http://schemas.microsoft.com/office/powerpoint/2010/main" val="13670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1"/>
          </p:nvPr>
        </p:nvSpPr>
        <p:spPr>
          <a:xfrm>
            <a:off x="554736" y="663224"/>
            <a:ext cx="11082527" cy="184666"/>
          </a:xfrm>
        </p:spPr>
        <p:txBody>
          <a:bodyPr/>
          <a:lstStyle/>
          <a:p>
            <a:pPr algn="l" rtl="0"/>
            <a:r>
              <a:rPr lang="fr" sz="1200" b="0" i="0" u="none" baseline="0"/>
              <a:t>PRESTATION ET INTÉGRATION DES SERVICES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251664143"/>
              </p:ext>
            </p:extLst>
          </p:nvPr>
        </p:nvGraphicFramePr>
        <p:xfrm>
          <a:off x="182560"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1089205433"/>
              </p:ext>
            </p:extLst>
          </p:nvPr>
        </p:nvGraphicFramePr>
        <p:xfrm>
          <a:off x="6271766" y="1160579"/>
          <a:ext cx="5767837"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4147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kumimoji="0" lang="fr" sz="2000" b="1" i="0" u="none" strike="noStrike" kern="1200" cap="none" spc="0" normalizeH="0" baseline="0">
                <a:ln w="6350" cap="flat">
                  <a:noFill/>
                  <a:miter lim="800000"/>
                </a:ln>
                <a:solidFill>
                  <a:srgbClr val="002C5F"/>
                </a:solidFill>
                <a:effectLst/>
                <a:uLnTx/>
                <a:uFillTx/>
                <a:latin typeface="Arial"/>
                <a:ea typeface="+mj-ea"/>
                <a:cs typeface="+mj-cs"/>
              </a:rPr>
              <a:t>Bonnes pratiques et innovation pour accroître la vaccination contre la COVID-19</a:t>
            </a:r>
            <a:endParaRPr lang="fr" sz="2000"/>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dirty="0"/>
              <a:t>PRESTATION ET INTÉGRATION DES SERVICES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736535894"/>
              </p:ext>
            </p:extLst>
          </p:nvPr>
        </p:nvGraphicFramePr>
        <p:xfrm>
          <a:off x="415637"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1438226853"/>
              </p:ext>
            </p:extLst>
          </p:nvPr>
        </p:nvGraphicFramePr>
        <p:xfrm>
          <a:off x="6424163" y="1226650"/>
          <a:ext cx="5767837"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87667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kumimoji="0" lang="fr" sz="2000" b="1" i="0" u="none" strike="noStrike" kern="1200" cap="none" spc="0" normalizeH="0" baseline="0" dirty="0">
                <a:ln w="6350" cap="flat">
                  <a:noFill/>
                  <a:miter lim="800000"/>
                </a:ln>
                <a:solidFill>
                  <a:srgbClr val="002C5F"/>
                </a:solidFill>
                <a:effectLst/>
                <a:uLnTx/>
                <a:uFillTx/>
                <a:latin typeface="Arial"/>
                <a:ea typeface="+mj-ea"/>
                <a:cs typeface="+mj-cs"/>
              </a:rPr>
              <a:t>Bonnes pratiques et innovation pour accroître la vaccination contre la COVID-19</a:t>
            </a:r>
            <a:endParaRPr lang="fr" sz="2000" dirty="0"/>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PRESTATION ET INTÉGRATION DES SERVICES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099286460"/>
              </p:ext>
            </p:extLst>
          </p:nvPr>
        </p:nvGraphicFramePr>
        <p:xfrm>
          <a:off x="203200" y="1308131"/>
          <a:ext cx="5892799" cy="4536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3417492776"/>
              </p:ext>
            </p:extLst>
          </p:nvPr>
        </p:nvGraphicFramePr>
        <p:xfrm>
          <a:off x="6095999" y="1308131"/>
          <a:ext cx="5767837" cy="453684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30799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kumimoji="0" lang="fr" sz="2000" b="1" i="0" u="none" strike="noStrike" kern="1200" cap="none" spc="0" normalizeH="0" baseline="0" dirty="0">
                <a:ln w="6350" cap="flat">
                  <a:noFill/>
                  <a:miter lim="800000"/>
                </a:ln>
                <a:solidFill>
                  <a:srgbClr val="002C5F"/>
                </a:solidFill>
                <a:effectLst/>
                <a:uLnTx/>
                <a:uFillTx/>
                <a:latin typeface="Arial"/>
                <a:ea typeface="+mj-ea"/>
                <a:cs typeface="+mj-cs"/>
              </a:rPr>
              <a:t>Bonnes pratiques et innovation pour accroître la vaccination contre la COVID-19</a:t>
            </a:r>
            <a:endParaRPr lang="fr" sz="2000" dirty="0"/>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PRESTATION ET INTÉGRATION DES SERVICES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943672271"/>
              </p:ext>
            </p:extLst>
          </p:nvPr>
        </p:nvGraphicFramePr>
        <p:xfrm>
          <a:off x="115727" y="1160579"/>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225423573"/>
              </p:ext>
            </p:extLst>
          </p:nvPr>
        </p:nvGraphicFramePr>
        <p:xfrm>
          <a:off x="6183476" y="389973"/>
          <a:ext cx="5767837"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2" name="Group 1">
            <a:extLst>
              <a:ext uri="{FF2B5EF4-FFF2-40B4-BE49-F238E27FC236}">
                <a16:creationId xmlns:a16="http://schemas.microsoft.com/office/drawing/2014/main" id="{3FF7C768-6249-83DE-F69D-8FE9418A372B}"/>
              </a:ext>
            </a:extLst>
          </p:cNvPr>
          <p:cNvGrpSpPr/>
          <p:nvPr/>
        </p:nvGrpSpPr>
        <p:grpSpPr>
          <a:xfrm>
            <a:off x="6699211" y="4377308"/>
            <a:ext cx="5095077" cy="1320113"/>
            <a:chOff x="567583" y="1711830"/>
            <a:chExt cx="5340585" cy="1320113"/>
          </a:xfrm>
        </p:grpSpPr>
        <p:sp>
          <p:nvSpPr>
            <p:cNvPr id="4" name="Arrow: Pentagon 3">
              <a:extLst>
                <a:ext uri="{FF2B5EF4-FFF2-40B4-BE49-F238E27FC236}">
                  <a16:creationId xmlns:a16="http://schemas.microsoft.com/office/drawing/2014/main" id="{79875F03-269A-FE5C-9E3B-3D91E3968EE4}"/>
                </a:ext>
              </a:extLst>
            </p:cNvPr>
            <p:cNvSpPr/>
            <p:nvPr/>
          </p:nvSpPr>
          <p:spPr>
            <a:xfrm rot="10800000">
              <a:off x="567583" y="1711830"/>
              <a:ext cx="5175994" cy="1260794"/>
            </a:xfrm>
            <a:prstGeom prst="homePlate">
              <a:avLst/>
            </a:prstGeom>
          </p:spPr>
          <p:style>
            <a:lnRef idx="1">
              <a:schemeClr val="accent2"/>
            </a:lnRef>
            <a:fillRef idx="2">
              <a:schemeClr val="accent2"/>
            </a:fillRef>
            <a:effectRef idx="1">
              <a:schemeClr val="accent2"/>
            </a:effectRef>
            <a:fontRef idx="minor">
              <a:schemeClr val="dk1"/>
            </a:fontRef>
          </p:style>
        </p:sp>
        <p:sp>
          <p:nvSpPr>
            <p:cNvPr id="7" name="Arrow: Pentagon 4">
              <a:extLst>
                <a:ext uri="{FF2B5EF4-FFF2-40B4-BE49-F238E27FC236}">
                  <a16:creationId xmlns:a16="http://schemas.microsoft.com/office/drawing/2014/main" id="{C3CD2B58-7A63-A002-2712-94EAD382033A}"/>
                </a:ext>
              </a:extLst>
            </p:cNvPr>
            <p:cNvSpPr txBox="1"/>
            <p:nvPr/>
          </p:nvSpPr>
          <p:spPr>
            <a:xfrm>
              <a:off x="898151" y="1771149"/>
              <a:ext cx="5010017" cy="126079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555975" tIns="45720" rIns="85344" bIns="45720" numCol="1" spcCol="1270" anchor="ctr" anchorCtr="0">
              <a:noAutofit/>
            </a:bodyPr>
            <a:lstStyle/>
            <a:p>
              <a:pPr marL="0" lvl="0" indent="0" algn="l" defTabSz="533400" rtl="0">
                <a:lnSpc>
                  <a:spcPct val="90000"/>
                </a:lnSpc>
                <a:spcBef>
                  <a:spcPct val="0"/>
                </a:spcBef>
                <a:spcAft>
                  <a:spcPct val="35000"/>
                </a:spcAft>
                <a:buNone/>
              </a:pPr>
              <a:r>
                <a:rPr lang="fr" sz="1200" b="1" i="0" u="none" kern="1200" baseline="0" dirty="0">
                  <a:solidFill>
                    <a:srgbClr val="092C3A">
                      <a:lumMod val="75000"/>
                      <a:lumOff val="25000"/>
                    </a:srgbClr>
                  </a:solidFill>
                  <a:latin typeface="Arial"/>
                  <a:ea typeface="+mn-ea"/>
                  <a:cs typeface="+mn-cs"/>
                </a:rPr>
                <a:t>EFFORT SUPPLÉMENTAIRE DES INFIRMIÈRES COMMUNAUTAIRES</a:t>
              </a:r>
            </a:p>
            <a:p>
              <a:pPr marL="0" lvl="0" algn="l" defTabSz="533400" rtl="0">
                <a:lnSpc>
                  <a:spcPct val="90000"/>
                </a:lnSpc>
                <a:spcBef>
                  <a:spcPct val="0"/>
                </a:spcBef>
                <a:spcAft>
                  <a:spcPct val="35000"/>
                </a:spcAft>
                <a:buNone/>
              </a:pPr>
              <a:r>
                <a:rPr lang="fr" sz="1200" b="0" i="0" u="none" kern="1200" baseline="0" dirty="0">
                  <a:solidFill>
                    <a:schemeClr val="accent2">
                      <a:lumMod val="50000"/>
                    </a:schemeClr>
                  </a:solidFill>
                  <a:hlinkClick r:id="rId12">
                    <a:extLst>
                      <a:ext uri="{A12FA001-AC4F-418D-AE19-62706E023703}">
                        <ahyp:hlinkClr xmlns:ahyp="http://schemas.microsoft.com/office/drawing/2018/hyperlinkcolor" val="tx"/>
                      </a:ext>
                    </a:extLst>
                  </a:hlinkClick>
                </a:rPr>
                <a:t>En </a:t>
              </a:r>
              <a:r>
                <a:rPr lang="fr" sz="1200" b="1" i="0" u="none" kern="1200" baseline="0" dirty="0">
                  <a:solidFill>
                    <a:schemeClr val="accent2">
                      <a:lumMod val="50000"/>
                    </a:schemeClr>
                  </a:solidFill>
                  <a:hlinkClick r:id="rId12">
                    <a:extLst>
                      <a:ext uri="{A12FA001-AC4F-418D-AE19-62706E023703}">
                        <ahyp:hlinkClr xmlns:ahyp="http://schemas.microsoft.com/office/drawing/2018/hyperlinkcolor" val="tx"/>
                      </a:ext>
                    </a:extLst>
                  </a:hlinkClick>
                </a:rPr>
                <a:t>Roumanie</a:t>
              </a:r>
              <a:r>
                <a:rPr lang="fr" sz="1200" b="0" i="0" u="none" kern="1200" baseline="0" dirty="0">
                  <a:solidFill>
                    <a:schemeClr val="tx1"/>
                  </a:solidFill>
                </a:rPr>
                <a:t>, les infirmières communautaires ont déployé des efforts supplémentaires pour mieux s’engager auprès des communautés, fournir des informations, dissiper les craintes et aider les équipes de vaccination à administrer le vaccin contre la COVID-19</a:t>
              </a:r>
              <a:r>
                <a:rPr lang="ro-RO" sz="1200" b="0" i="0" u="none" kern="1200" baseline="0" dirty="0">
                  <a:solidFill>
                    <a:schemeClr val="tx1"/>
                  </a:solidFill>
                </a:rPr>
                <a:t>.</a:t>
              </a:r>
              <a:endParaRPr lang="fr" sz="1200" b="0" i="0" u="none" kern="1200" baseline="0" dirty="0">
                <a:solidFill>
                  <a:schemeClr val="tx1"/>
                </a:solidFill>
              </a:endParaRPr>
            </a:p>
          </p:txBody>
        </p:sp>
      </p:grpSp>
      <p:sp>
        <p:nvSpPr>
          <p:cNvPr id="3" name="Oval 2">
            <a:extLst>
              <a:ext uri="{FF2B5EF4-FFF2-40B4-BE49-F238E27FC236}">
                <a16:creationId xmlns:a16="http://schemas.microsoft.com/office/drawing/2014/main" id="{705FC3B6-FC4F-28E4-6646-1D05469495DD}"/>
              </a:ext>
            </a:extLst>
          </p:cNvPr>
          <p:cNvSpPr/>
          <p:nvPr/>
        </p:nvSpPr>
        <p:spPr>
          <a:xfrm>
            <a:off x="6183476" y="4377384"/>
            <a:ext cx="1209202" cy="1260794"/>
          </a:xfrm>
          <a:prstGeom prst="ellipse">
            <a:avLst/>
          </a:prstGeom>
          <a:blipFill rotWithShape="1">
            <a:blip r:embed="rId13">
              <a:extLst>
                <a:ext uri="{28A0092B-C50C-407E-A947-70E740481C1C}">
                  <a14:useLocalDpi xmlns:a14="http://schemas.microsoft.com/office/drawing/2010/main" val="0"/>
                </a:ext>
              </a:extLst>
            </a:blip>
            <a:srcRect/>
            <a:stretch>
              <a:fillRect/>
            </a:stretch>
          </a:blipFill>
          <a:ln>
            <a:solidFill>
              <a:srgbClr val="7F7F7F"/>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42166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6337" y="197614"/>
            <a:ext cx="8766433" cy="490450"/>
          </a:xfrm>
        </p:spPr>
        <p:txBody>
          <a:bodyPr/>
          <a:lstStyle/>
          <a:p>
            <a:pPr algn="l" rtl="0"/>
            <a:r>
              <a:rPr lang="fr" sz="2000" b="1" i="0" u="none" baseline="0" dirty="0"/>
              <a:t>Impliquer les partenaires pour améliorer l’adoption du vaccin contre la COVID-19</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6337" y="882779"/>
            <a:ext cx="8509231" cy="246221"/>
          </a:xfrm>
        </p:spPr>
        <p:txBody>
          <a:bodyPr/>
          <a:lstStyle/>
          <a:p>
            <a:pPr algn="l" rtl="0"/>
            <a:r>
              <a:rPr lang="fr" b="1" i="0" u="none" baseline="0" dirty="0">
                <a:solidFill>
                  <a:srgbClr val="FFC000"/>
                </a:solidFill>
              </a:rPr>
              <a:t>TANZANIE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291115538"/>
              </p:ext>
            </p:extLst>
          </p:nvPr>
        </p:nvGraphicFramePr>
        <p:xfrm>
          <a:off x="135989" y="1323715"/>
          <a:ext cx="8931811" cy="5369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75062" y="89856"/>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1955571"/>
            <a:ext cx="2630603" cy="2481654"/>
          </a:xfrm>
          <a:prstGeom prst="rect">
            <a:avLst/>
          </a:prstGeom>
          <a:ln w="6350">
            <a:noFill/>
            <a:miter lim="800000"/>
          </a:ln>
        </p:spPr>
        <p:txBody>
          <a:bodyPr vert="horz" wrap="square" lIns="0" tIns="0" rIns="0" bIns="0" rtlCol="0" anchor="ctr">
            <a:noAutofit/>
          </a:bodyPr>
          <a:lstStyle/>
          <a:p>
            <a:pPr algn="l" rtl="0">
              <a:spcBef>
                <a:spcPts val="300"/>
              </a:spcBef>
              <a:spcAft>
                <a:spcPts val="300"/>
              </a:spcAft>
            </a:pPr>
            <a:r>
              <a:rPr lang="fr" sz="1400" b="0" i="0" u="none" baseline="0" dirty="0">
                <a:solidFill>
                  <a:schemeClr val="accent1">
                    <a:lumMod val="75000"/>
                    <a:lumOff val="25000"/>
                  </a:schemeClr>
                </a:solidFill>
              </a:rPr>
              <a:t>Après une année de faible comportement en matière de recherche et d’adoption des vaccins, l’engagement coordonné des partenaires a contribué à une augmentation de la couverture vaccinale contre la COVID-19 de la région de Manyara, qui est passée de 3,7 % à 20 %</a:t>
            </a:r>
            <a:endParaRPr lang="fr" sz="1400" dirty="0"/>
          </a:p>
        </p:txBody>
      </p:sp>
      <p:sp>
        <p:nvSpPr>
          <p:cNvPr id="12" name="TextBox 11">
            <a:extLst>
              <a:ext uri="{FF2B5EF4-FFF2-40B4-BE49-F238E27FC236}">
                <a16:creationId xmlns:a16="http://schemas.microsoft.com/office/drawing/2014/main" id="{9E3CA864-0ABB-7939-8248-1D20979319AE}"/>
              </a:ext>
            </a:extLst>
          </p:cNvPr>
          <p:cNvSpPr txBox="1"/>
          <p:nvPr/>
        </p:nvSpPr>
        <p:spPr>
          <a:xfrm>
            <a:off x="9400032" y="6310349"/>
            <a:ext cx="2791968" cy="177871"/>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1000" b="0" i="0" u="none" baseline="0">
                <a:hlinkClick r:id="rId8"/>
              </a:rPr>
              <a:t>https://www.afro.who.int/fr/node/16356</a:t>
            </a:r>
            <a:r>
              <a:rPr lang="fr" sz="1000" b="0" i="0" u="none" baseline="0"/>
              <a:t> </a:t>
            </a:r>
          </a:p>
        </p:txBody>
      </p:sp>
      <p:pic>
        <p:nvPicPr>
          <p:cNvPr id="14" name="Picture 13" descr="A group of people standing outside&#10;&#10;Description automatically generated with low confidence">
            <a:extLst>
              <a:ext uri="{FF2B5EF4-FFF2-40B4-BE49-F238E27FC236}">
                <a16:creationId xmlns:a16="http://schemas.microsoft.com/office/drawing/2014/main" id="{8095E753-33C9-8A7B-C044-CA8A02DB92CD}"/>
              </a:ext>
            </a:extLst>
          </p:cNvPr>
          <p:cNvPicPr>
            <a:picLocks noChangeAspect="1"/>
          </p:cNvPicPr>
          <p:nvPr/>
        </p:nvPicPr>
        <p:blipFill>
          <a:blip r:embed="rId9"/>
          <a:stretch>
            <a:fillRect/>
          </a:stretch>
        </p:blipFill>
        <p:spPr>
          <a:xfrm>
            <a:off x="10747797" y="56212"/>
            <a:ext cx="1424520" cy="1899359"/>
          </a:xfrm>
          <a:prstGeom prst="rect">
            <a:avLst/>
          </a:prstGeom>
        </p:spPr>
      </p:pic>
      <p:pic>
        <p:nvPicPr>
          <p:cNvPr id="16" name="Picture 15" descr="A group of people sitting on the ground&#10;&#10;Description automatically generated with medium confidence">
            <a:extLst>
              <a:ext uri="{FF2B5EF4-FFF2-40B4-BE49-F238E27FC236}">
                <a16:creationId xmlns:a16="http://schemas.microsoft.com/office/drawing/2014/main" id="{0C5577E5-2C15-6C31-21E4-0E06606F48E9}"/>
              </a:ext>
            </a:extLst>
          </p:cNvPr>
          <p:cNvPicPr>
            <a:picLocks noChangeAspect="1"/>
          </p:cNvPicPr>
          <p:nvPr/>
        </p:nvPicPr>
        <p:blipFill>
          <a:blip r:embed="rId10"/>
          <a:stretch>
            <a:fillRect/>
          </a:stretch>
        </p:blipFill>
        <p:spPr>
          <a:xfrm>
            <a:off x="9217860" y="52163"/>
            <a:ext cx="1430592" cy="1907455"/>
          </a:xfrm>
          <a:prstGeom prst="rect">
            <a:avLst/>
          </a:prstGeom>
        </p:spPr>
      </p:pic>
      <p:pic>
        <p:nvPicPr>
          <p:cNvPr id="7" name="Picture 6">
            <a:extLst>
              <a:ext uri="{FF2B5EF4-FFF2-40B4-BE49-F238E27FC236}">
                <a16:creationId xmlns:a16="http://schemas.microsoft.com/office/drawing/2014/main" id="{9AFEA376-9C65-21D1-CA57-02E52A13943C}"/>
              </a:ext>
            </a:extLst>
          </p:cNvPr>
          <p:cNvPicPr>
            <a:picLocks noChangeAspect="1"/>
          </p:cNvPicPr>
          <p:nvPr/>
        </p:nvPicPr>
        <p:blipFill>
          <a:blip r:embed="rId11"/>
          <a:stretch>
            <a:fillRect/>
          </a:stretch>
        </p:blipFill>
        <p:spPr>
          <a:xfrm>
            <a:off x="9218140" y="4574790"/>
            <a:ext cx="2945728" cy="1485207"/>
          </a:xfrm>
          <a:prstGeom prst="rect">
            <a:avLst/>
          </a:prstGeom>
        </p:spPr>
      </p:pic>
    </p:spTree>
    <p:extLst>
      <p:ext uri="{BB962C8B-B14F-4D97-AF65-F5344CB8AC3E}">
        <p14:creationId xmlns:p14="http://schemas.microsoft.com/office/powerpoint/2010/main" val="2403457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780161"/>
          </a:xfrm>
        </p:spPr>
        <p:txBody>
          <a:bodyPr/>
          <a:lstStyle/>
          <a:p>
            <a:pPr algn="l" rtl="0"/>
            <a:r>
              <a:rPr lang="fr" sz="2400" b="1" i="0" u="none" baseline="0" dirty="0"/>
              <a:t>Utilisation de campagnes de vaccination de masse pour étendre la couverture vaccinale contre la COVID-19</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1060454"/>
            <a:ext cx="8511187" cy="246221"/>
          </a:xfrm>
        </p:spPr>
        <p:txBody>
          <a:bodyPr/>
          <a:lstStyle/>
          <a:p>
            <a:pPr algn="l" rtl="0"/>
            <a:r>
              <a:rPr lang="fr" b="1" i="0" u="none" baseline="0">
                <a:solidFill>
                  <a:srgbClr val="FFC000"/>
                </a:solidFill>
              </a:rPr>
              <a:t>TCHAD</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933062650"/>
              </p:ext>
            </p:extLst>
          </p:nvPr>
        </p:nvGraphicFramePr>
        <p:xfrm>
          <a:off x="97536" y="1601191"/>
          <a:ext cx="8931811" cy="50356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79336" y="1456674"/>
            <a:ext cx="2792403" cy="3247397"/>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r>
              <a:rPr lang="fr" sz="1200" b="0" i="0" u="none" baseline="0" dirty="0">
                <a:solidFill>
                  <a:schemeClr val="accent1">
                    <a:lumMod val="75000"/>
                    <a:lumOff val="25000"/>
                  </a:schemeClr>
                </a:solidFill>
              </a:rPr>
              <a:t>Le Tchad a rapidement </a:t>
            </a:r>
            <a:r>
              <a:rPr lang="fr" sz="1200" b="1" i="0" u="none" baseline="0" dirty="0">
                <a:solidFill>
                  <a:schemeClr val="accent1">
                    <a:lumMod val="75000"/>
                    <a:lumOff val="25000"/>
                  </a:schemeClr>
                </a:solidFill>
              </a:rPr>
              <a:t>augmenté sa couverture de série primaire </a:t>
            </a:r>
            <a:r>
              <a:rPr lang="fr" sz="1200" b="0" i="0" u="none" baseline="0" dirty="0">
                <a:solidFill>
                  <a:schemeClr val="accent1">
                    <a:lumMod val="75000"/>
                    <a:lumOff val="25000"/>
                  </a:schemeClr>
                </a:solidFill>
              </a:rPr>
              <a:t>des vaccins contre la COVID-19 de 0,9 % à 12,7 % grâce à des campagnes de vaccination de masse</a:t>
            </a:r>
          </a:p>
          <a:p>
            <a:pPr algn="l" rtl="0">
              <a:spcBef>
                <a:spcPts val="300"/>
              </a:spcBef>
              <a:spcAft>
                <a:spcPts val="300"/>
              </a:spcAft>
              <a:buNone/>
            </a:pPr>
            <a:r>
              <a:rPr lang="fr" sz="1200" b="1" i="0" u="none" baseline="0" dirty="0">
                <a:solidFill>
                  <a:schemeClr val="accent1">
                    <a:lumMod val="75000"/>
                    <a:lumOff val="25000"/>
                  </a:schemeClr>
                </a:solidFill>
              </a:rPr>
              <a:t>La couverture des travailleurs de la santé est passée</a:t>
            </a:r>
            <a:r>
              <a:rPr lang="fr" sz="1200" b="0" i="0" u="none" baseline="0" dirty="0">
                <a:solidFill>
                  <a:schemeClr val="accent1">
                    <a:lumMod val="75000"/>
                    <a:lumOff val="25000"/>
                  </a:schemeClr>
                </a:solidFill>
              </a:rPr>
              <a:t> de 23 % à 59 % et celle des adultes plus âgés de 0,7 % à 12 %</a:t>
            </a:r>
          </a:p>
          <a:p>
            <a:pPr algn="l" rtl="0">
              <a:spcBef>
                <a:spcPts val="300"/>
              </a:spcBef>
              <a:spcAft>
                <a:spcPts val="300"/>
              </a:spcAft>
              <a:buNone/>
            </a:pPr>
            <a:r>
              <a:rPr lang="fr" sz="1200" b="0" i="0" u="none" baseline="0" dirty="0">
                <a:solidFill>
                  <a:schemeClr val="accent1">
                    <a:lumMod val="75000"/>
                    <a:lumOff val="25000"/>
                  </a:schemeClr>
                </a:solidFill>
              </a:rPr>
              <a:t>Non seulement le Tchad a résisté à la tempête de la pandémie, mais il a également </a:t>
            </a:r>
            <a:r>
              <a:rPr lang="fr" sz="1200" b="1" i="0" u="none" baseline="0" dirty="0">
                <a:solidFill>
                  <a:schemeClr val="accent1">
                    <a:lumMod val="75000"/>
                    <a:lumOff val="25000"/>
                  </a:schemeClr>
                </a:solidFill>
              </a:rPr>
              <a:t>amélioré la couverture de la vaccination systématique des enfants </a:t>
            </a:r>
            <a:r>
              <a:rPr lang="fr" sz="1200" b="0" i="0" u="none" baseline="0" dirty="0">
                <a:solidFill>
                  <a:schemeClr val="accent1">
                    <a:lumMod val="75000"/>
                    <a:lumOff val="25000"/>
                  </a:schemeClr>
                </a:solidFill>
              </a:rPr>
              <a:t>de 8 % par rapport à 2019</a:t>
            </a:r>
          </a:p>
          <a:p>
            <a:pPr algn="l" rtl="0">
              <a:spcBef>
                <a:spcPts val="300"/>
              </a:spcBef>
              <a:spcAft>
                <a:spcPts val="300"/>
              </a:spcAft>
              <a:buNone/>
            </a:pPr>
            <a:endParaRPr lang="fr" sz="1200" dirty="0">
              <a:solidFill>
                <a:schemeClr val="accent1">
                  <a:lumMod val="75000"/>
                  <a:lumOff val="25000"/>
                </a:schemeClr>
              </a:solidFill>
            </a:endParaRPr>
          </a:p>
        </p:txBody>
      </p:sp>
      <p:pic>
        <p:nvPicPr>
          <p:cNvPr id="5" name="Picture 4">
            <a:extLst>
              <a:ext uri="{FF2B5EF4-FFF2-40B4-BE49-F238E27FC236}">
                <a16:creationId xmlns:a16="http://schemas.microsoft.com/office/drawing/2014/main" id="{79C03A31-3B3E-7CF1-79B6-00732756093A}"/>
              </a:ext>
            </a:extLst>
          </p:cNvPr>
          <p:cNvPicPr>
            <a:picLocks noChangeAspect="1"/>
          </p:cNvPicPr>
          <p:nvPr/>
        </p:nvPicPr>
        <p:blipFill>
          <a:blip r:embed="rId7"/>
          <a:stretch>
            <a:fillRect/>
          </a:stretch>
        </p:blipFill>
        <p:spPr>
          <a:xfrm>
            <a:off x="9267497" y="116935"/>
            <a:ext cx="2783424" cy="1066701"/>
          </a:xfrm>
          <a:prstGeom prst="rect">
            <a:avLst/>
          </a:prstGeom>
        </p:spPr>
      </p:pic>
      <p:pic>
        <p:nvPicPr>
          <p:cNvPr id="10" name="Picture 9">
            <a:extLst>
              <a:ext uri="{FF2B5EF4-FFF2-40B4-BE49-F238E27FC236}">
                <a16:creationId xmlns:a16="http://schemas.microsoft.com/office/drawing/2014/main" id="{BDA5C591-1136-D31A-6027-D6F9AE7303EF}"/>
              </a:ext>
            </a:extLst>
          </p:cNvPr>
          <p:cNvPicPr>
            <a:picLocks noChangeAspect="1"/>
          </p:cNvPicPr>
          <p:nvPr/>
        </p:nvPicPr>
        <p:blipFill>
          <a:blip r:embed="rId8"/>
          <a:stretch>
            <a:fillRect/>
          </a:stretch>
        </p:blipFill>
        <p:spPr>
          <a:xfrm>
            <a:off x="9773877" y="4703949"/>
            <a:ext cx="1596492" cy="1206970"/>
          </a:xfrm>
          <a:prstGeom prst="rect">
            <a:avLst/>
          </a:prstGeom>
        </p:spPr>
      </p:pic>
      <p:sp>
        <p:nvSpPr>
          <p:cNvPr id="23" name="TextBox 22">
            <a:extLst>
              <a:ext uri="{FF2B5EF4-FFF2-40B4-BE49-F238E27FC236}">
                <a16:creationId xmlns:a16="http://schemas.microsoft.com/office/drawing/2014/main" id="{69BAFEAC-9767-62C8-3009-A77DB16ADFF9}"/>
              </a:ext>
            </a:extLst>
          </p:cNvPr>
          <p:cNvSpPr txBox="1"/>
          <p:nvPr/>
        </p:nvSpPr>
        <p:spPr>
          <a:xfrm>
            <a:off x="9274629" y="6172201"/>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t>h</a:t>
            </a:r>
            <a:r>
              <a:rPr lang="fr" sz="800" b="0" i="0" u="none" baseline="0">
                <a:hlinkClick r:id="rId9"/>
              </a:rPr>
              <a:t>ttps://www.gavi.org/vaccineswork/how-can-we-boost-covid-19-vaccine-coverage-lower-income-countries</a:t>
            </a:r>
            <a:endParaRPr lang="fr" sz="800">
              <a:cs typeface="Arial"/>
            </a:endParaRPr>
          </a:p>
        </p:txBody>
      </p:sp>
    </p:spTree>
    <p:extLst>
      <p:ext uri="{BB962C8B-B14F-4D97-AF65-F5344CB8AC3E}">
        <p14:creationId xmlns:p14="http://schemas.microsoft.com/office/powerpoint/2010/main" val="2699284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6337" y="197613"/>
            <a:ext cx="8766433" cy="862841"/>
          </a:xfrm>
        </p:spPr>
        <p:txBody>
          <a:bodyPr/>
          <a:lstStyle/>
          <a:p>
            <a:pPr algn="l" rtl="0"/>
            <a:r>
              <a:rPr lang="fr" sz="2000" b="1" i="0" u="none" baseline="0" dirty="0"/>
              <a:t>Engagement communautaire grâce à des programmes de sensibilisation visant à accroître la couverture vaccinale contre la COVID-19</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6337" y="1060454"/>
            <a:ext cx="8509231" cy="246221"/>
          </a:xfrm>
        </p:spPr>
        <p:txBody>
          <a:bodyPr/>
          <a:lstStyle/>
          <a:p>
            <a:pPr algn="l" rtl="0"/>
            <a:r>
              <a:rPr lang="fr" b="1" i="0" u="none" baseline="0">
                <a:solidFill>
                  <a:srgbClr val="FFC000"/>
                </a:solidFill>
              </a:rPr>
              <a:t>TANZANIE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938410559"/>
              </p:ext>
            </p:extLst>
          </p:nvPr>
        </p:nvGraphicFramePr>
        <p:xfrm>
          <a:off x="135989" y="1478080"/>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2112205"/>
            <a:ext cx="2630603" cy="4201117"/>
          </a:xfrm>
          <a:prstGeom prst="rect">
            <a:avLst/>
          </a:prstGeom>
          <a:ln w="6350">
            <a:noFill/>
            <a:miter lim="800000"/>
          </a:ln>
        </p:spPr>
        <p:txBody>
          <a:bodyPr vert="horz" wrap="square" lIns="0" tIns="0" rIns="0" bIns="0" rtlCol="0" anchor="ctr">
            <a:noAutofit/>
          </a:bodyPr>
          <a:lstStyle/>
          <a:p>
            <a:pPr algn="l" rtl="0">
              <a:spcBef>
                <a:spcPts val="300"/>
              </a:spcBef>
              <a:spcAft>
                <a:spcPts val="300"/>
              </a:spcAft>
            </a:pPr>
            <a:r>
              <a:rPr lang="fr" sz="1600" b="0" i="0" u="none" baseline="0" dirty="0">
                <a:solidFill>
                  <a:schemeClr val="accent1">
                    <a:lumMod val="75000"/>
                    <a:lumOff val="25000"/>
                  </a:schemeClr>
                </a:solidFill>
              </a:rPr>
              <a:t>En raison de la mise en œuvre de l'approche </a:t>
            </a:r>
            <a:r>
              <a:rPr lang="fr" sz="1600" b="1" i="1" u="none" baseline="0" dirty="0">
                <a:solidFill>
                  <a:schemeClr val="accent1">
                    <a:lumMod val="75000"/>
                    <a:lumOff val="25000"/>
                  </a:schemeClr>
                </a:solidFill>
              </a:rPr>
              <a:t>Timua Vumbi (« Dust off »)</a:t>
            </a:r>
            <a:r>
              <a:rPr lang="fr" sz="1600" b="0" i="0" u="none" baseline="0" dirty="0">
                <a:solidFill>
                  <a:schemeClr val="accent1">
                    <a:lumMod val="75000"/>
                    <a:lumOff val="25000"/>
                  </a:schemeClr>
                </a:solidFill>
              </a:rPr>
              <a:t> dans la région de Ruvuma en Tanzanie, le taux de vaccination contre la COVID 19 est passé de 300 par jour à 10 600 par jour</a:t>
            </a:r>
            <a:endParaRPr lang="fr" sz="1600" dirty="0">
              <a:solidFill>
                <a:schemeClr val="accent1">
                  <a:lumMod val="75000"/>
                  <a:lumOff val="25000"/>
                </a:schemeClr>
              </a:solidFill>
              <a:cs typeface="Arial"/>
            </a:endParaRPr>
          </a:p>
          <a:p>
            <a:pPr algn="l" rtl="0">
              <a:spcBef>
                <a:spcPts val="300"/>
              </a:spcBef>
              <a:spcAft>
                <a:spcPts val="300"/>
              </a:spcAft>
            </a:pPr>
            <a:endParaRPr lang="fr" sz="1600" dirty="0">
              <a:solidFill>
                <a:schemeClr val="accent1">
                  <a:lumMod val="75000"/>
                  <a:lumOff val="25000"/>
                </a:schemeClr>
              </a:solidFill>
              <a:cs typeface="Arial"/>
            </a:endParaRPr>
          </a:p>
          <a:p>
            <a:pPr algn="l" rtl="0">
              <a:spcBef>
                <a:spcPts val="300"/>
              </a:spcBef>
              <a:spcAft>
                <a:spcPts val="300"/>
              </a:spcAft>
            </a:pPr>
            <a:r>
              <a:rPr lang="fr" sz="1600" b="0" i="0" u="none" baseline="0" dirty="0">
                <a:solidFill>
                  <a:schemeClr val="accent1">
                    <a:lumMod val="75000"/>
                    <a:lumOff val="25000"/>
                  </a:schemeClr>
                </a:solidFill>
              </a:rPr>
              <a:t>La couverture avec la série primaire a atteint 12 %, ce qui est supérieur à la couverture nationale moyenne de 5 %</a:t>
            </a:r>
            <a:endParaRPr lang="fr" sz="1600" dirty="0">
              <a:solidFill>
                <a:schemeClr val="accent1">
                  <a:lumMod val="75000"/>
                  <a:lumOff val="25000"/>
                </a:schemeClr>
              </a:solidFill>
              <a:cs typeface="Arial"/>
            </a:endParaRPr>
          </a:p>
          <a:p>
            <a:pPr algn="l" rtl="0">
              <a:spcBef>
                <a:spcPts val="600"/>
              </a:spcBef>
              <a:spcAft>
                <a:spcPts val="600"/>
              </a:spcAft>
              <a:buNone/>
            </a:pPr>
            <a:endParaRPr lang="fr" sz="1400" dirty="0"/>
          </a:p>
        </p:txBody>
      </p:sp>
      <p:sp>
        <p:nvSpPr>
          <p:cNvPr id="17" name="TextBox 16">
            <a:extLst>
              <a:ext uri="{FF2B5EF4-FFF2-40B4-BE49-F238E27FC236}">
                <a16:creationId xmlns:a16="http://schemas.microsoft.com/office/drawing/2014/main" id="{976F1D7B-20D6-87A7-01E3-3963C4533B78}"/>
              </a:ext>
            </a:extLst>
          </p:cNvPr>
          <p:cNvSpPr txBox="1"/>
          <p:nvPr/>
        </p:nvSpPr>
        <p:spPr>
          <a:xfrm>
            <a:off x="9345468" y="6125822"/>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defRPr/>
            </a:pPr>
            <a:r>
              <a:rPr kumimoji="0" lang="fr" sz="800" b="0" i="0" u="none" strike="noStrike" kern="1200" cap="none" spc="0" normalizeH="0" baseline="0">
                <a:ln>
                  <a:noFill/>
                </a:ln>
                <a:solidFill>
                  <a:srgbClr val="0070C0"/>
                </a:solidFill>
                <a:effectLst/>
                <a:uLnTx/>
                <a:uFillTx/>
                <a:latin typeface="Arial"/>
                <a:ea typeface="+mn-ea"/>
                <a:cs typeface="+mn-cs"/>
                <a:hlinkClick r:id="rId7"/>
              </a:rPr>
              <a:t>https://apps.who.int/iris/bitstream/handle/10665/356373/CV-20220615-eng.pdf</a:t>
            </a:r>
            <a:r>
              <a:rPr lang="fr" sz="800" b="0" i="0" u="none" baseline="0">
                <a:solidFill>
                  <a:srgbClr val="0070C0"/>
                </a:solidFill>
                <a:latin typeface="Arial"/>
                <a:ea typeface="Arial"/>
                <a:cs typeface="Arial"/>
                <a:sym typeface="Arial"/>
              </a:rPr>
              <a:t> </a:t>
            </a:r>
            <a:endParaRPr lang="fr" sz="800" b="0" i="0" u="none" strike="noStrike" kern="1200" cap="none" spc="0" normalizeH="0" baseline="0" noProof="0">
              <a:ln>
                <a:noFill/>
              </a:ln>
              <a:solidFill>
                <a:srgbClr val="0070C0"/>
              </a:solidFill>
              <a:effectLst/>
              <a:uLnTx/>
              <a:uFillTx/>
              <a:latin typeface="Arial"/>
              <a:cs typeface="Arial"/>
            </a:endParaRPr>
          </a:p>
        </p:txBody>
      </p:sp>
      <p:pic>
        <p:nvPicPr>
          <p:cNvPr id="15" name="Picture 15">
            <a:extLst>
              <a:ext uri="{FF2B5EF4-FFF2-40B4-BE49-F238E27FC236}">
                <a16:creationId xmlns:a16="http://schemas.microsoft.com/office/drawing/2014/main" id="{6562DCF8-6042-A93A-624F-C4373CE41FA8}"/>
              </a:ext>
            </a:extLst>
          </p:cNvPr>
          <p:cNvPicPr>
            <a:picLocks noChangeAspect="1"/>
          </p:cNvPicPr>
          <p:nvPr/>
        </p:nvPicPr>
        <p:blipFill>
          <a:blip r:embed="rId8"/>
          <a:stretch>
            <a:fillRect/>
          </a:stretch>
        </p:blipFill>
        <p:spPr>
          <a:xfrm>
            <a:off x="9285027" y="193912"/>
            <a:ext cx="2743200" cy="2057400"/>
          </a:xfrm>
          <a:prstGeom prst="rect">
            <a:avLst/>
          </a:prstGeom>
        </p:spPr>
      </p:pic>
    </p:spTree>
    <p:extLst>
      <p:ext uri="{BB962C8B-B14F-4D97-AF65-F5344CB8AC3E}">
        <p14:creationId xmlns:p14="http://schemas.microsoft.com/office/powerpoint/2010/main" val="3207013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389973"/>
            <a:ext cx="8931811" cy="384721"/>
          </a:xfrm>
        </p:spPr>
        <p:txBody>
          <a:bodyPr/>
          <a:lstStyle/>
          <a:p>
            <a:pPr algn="l" rtl="0"/>
            <a:r>
              <a:rPr lang="fr" sz="2400" b="1" i="0" u="none" baseline="0"/>
              <a:t>Améliorer l'équité entre les sexes en matière de vaccination</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851921"/>
            <a:ext cx="8511187" cy="246221"/>
          </a:xfrm>
        </p:spPr>
        <p:txBody>
          <a:bodyPr/>
          <a:lstStyle/>
          <a:p>
            <a:pPr algn="l" rtl="0"/>
            <a:r>
              <a:rPr lang="fr" b="1" i="0" u="none" baseline="0">
                <a:solidFill>
                  <a:srgbClr val="FFC000"/>
                </a:solidFill>
              </a:rPr>
              <a:t>AFGHANISTAN</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042312249"/>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343165" y="2446550"/>
            <a:ext cx="2630603" cy="2822409"/>
          </a:xfrm>
          <a:prstGeom prst="rect">
            <a:avLst/>
          </a:prstGeom>
          <a:ln w="6350">
            <a:noFill/>
            <a:miter lim="800000"/>
          </a:ln>
        </p:spPr>
        <p:txBody>
          <a:bodyPr vert="horz" wrap="square" lIns="0" tIns="0" rIns="0" bIns="0" rtlCol="0" anchor="t">
            <a:noAutofit/>
          </a:bodyPr>
          <a:lstStyle/>
          <a:p>
            <a:pPr algn="l" rtl="0">
              <a:spcBef>
                <a:spcPts val="300"/>
              </a:spcBef>
              <a:spcAft>
                <a:spcPts val="300"/>
              </a:spcAft>
              <a:buNone/>
            </a:pPr>
            <a:r>
              <a:rPr lang="fr" sz="1200" b="0" i="0" u="none" baseline="0" dirty="0">
                <a:solidFill>
                  <a:schemeClr val="accent1">
                    <a:lumMod val="75000"/>
                    <a:lumOff val="25000"/>
                  </a:schemeClr>
                </a:solidFill>
              </a:rPr>
              <a:t>La part des doses cumulées administrées aux femmes a augmenté</a:t>
            </a:r>
            <a:endParaRPr lang="fr" sz="1200" dirty="0">
              <a:solidFill>
                <a:schemeClr val="accent1">
                  <a:lumMod val="75000"/>
                  <a:lumOff val="25000"/>
                </a:schemeClr>
              </a:solidFill>
              <a:cs typeface="Arial"/>
            </a:endParaRPr>
          </a:p>
          <a:p>
            <a:pPr algn="l" rtl="0">
              <a:spcBef>
                <a:spcPts val="300"/>
              </a:spcBef>
              <a:spcAft>
                <a:spcPts val="300"/>
              </a:spcAft>
              <a:buNone/>
            </a:pPr>
            <a:r>
              <a:rPr lang="fr" sz="1200" b="0" i="0" u="none" baseline="0" dirty="0">
                <a:solidFill>
                  <a:schemeClr val="accent1">
                    <a:lumMod val="75000"/>
                    <a:lumOff val="25000"/>
                  </a:schemeClr>
                </a:solidFill>
              </a:rPr>
              <a:t>En avril 2022, dans 24 des 34 provinces, le pourcentage de doses administrées aux femmes était &gt; 50 % ; seules les petites provinces ont une proportion inférieure à 50 %.</a:t>
            </a:r>
            <a:endParaRPr lang="fr" sz="1200" dirty="0">
              <a:solidFill>
                <a:schemeClr val="accent1">
                  <a:lumMod val="75000"/>
                  <a:lumOff val="25000"/>
                </a:schemeClr>
              </a:solidFill>
              <a:cs typeface="Arial"/>
            </a:endParaRPr>
          </a:p>
          <a:p>
            <a:pPr algn="l" rtl="0">
              <a:spcBef>
                <a:spcPts val="300"/>
              </a:spcBef>
              <a:spcAft>
                <a:spcPts val="300"/>
              </a:spcAft>
              <a:buNone/>
            </a:pPr>
            <a:r>
              <a:rPr lang="fr" sz="1200" b="1" i="0" u="none" baseline="0" dirty="0">
                <a:solidFill>
                  <a:schemeClr val="accent1">
                    <a:lumMod val="75000"/>
                    <a:lumOff val="25000"/>
                  </a:schemeClr>
                </a:solidFill>
              </a:rPr>
              <a:t>En avril 2022, les femmes représentaient 57 % des personnes qui ont terminé la première série vaccinale</a:t>
            </a:r>
            <a:endParaRPr lang="fr" sz="1200" b="1" dirty="0">
              <a:solidFill>
                <a:schemeClr val="accent1">
                  <a:lumMod val="75000"/>
                  <a:lumOff val="25000"/>
                </a:schemeClr>
              </a:solidFill>
              <a:cs typeface="Arial"/>
            </a:endParaRPr>
          </a:p>
          <a:p>
            <a:pPr algn="l" rtl="0">
              <a:spcBef>
                <a:spcPts val="300"/>
              </a:spcBef>
              <a:spcAft>
                <a:spcPts val="300"/>
              </a:spcAft>
              <a:buNone/>
            </a:pPr>
            <a:endParaRPr lang="fr" sz="1200" dirty="0">
              <a:cs typeface="Arial"/>
            </a:endParaRPr>
          </a:p>
          <a:p>
            <a:pPr algn="l" rtl="0">
              <a:spcBef>
                <a:spcPts val="300"/>
              </a:spcBef>
              <a:spcAft>
                <a:spcPts val="300"/>
              </a:spcAft>
              <a:buNone/>
            </a:pPr>
            <a:endParaRPr lang="fr" sz="1200" dirty="0">
              <a:cs typeface="Arial"/>
            </a:endParaRPr>
          </a:p>
          <a:p>
            <a:pPr algn="l" rtl="0">
              <a:spcBef>
                <a:spcPts val="300"/>
              </a:spcBef>
              <a:spcAft>
                <a:spcPts val="300"/>
              </a:spcAft>
              <a:buNone/>
            </a:pPr>
            <a:endParaRPr lang="fr" sz="1200" dirty="0">
              <a:cs typeface="Arial"/>
            </a:endParaRPr>
          </a:p>
          <a:p>
            <a:pPr algn="l" rtl="0">
              <a:spcBef>
                <a:spcPts val="300"/>
              </a:spcBef>
              <a:spcAft>
                <a:spcPts val="300"/>
              </a:spcAft>
              <a:buNone/>
            </a:pPr>
            <a:endParaRPr lang="fr" sz="1200" dirty="0">
              <a:cs typeface="Arial"/>
            </a:endParaRPr>
          </a:p>
        </p:txBody>
      </p:sp>
      <p:pic>
        <p:nvPicPr>
          <p:cNvPr id="16" name="Picture 16" descr="Chart, bar chart&#10;&#10;Description automatically generated">
            <a:extLst>
              <a:ext uri="{FF2B5EF4-FFF2-40B4-BE49-F238E27FC236}">
                <a16:creationId xmlns:a16="http://schemas.microsoft.com/office/drawing/2014/main" id="{450BAEE5-F4FB-ABA5-9A63-66DB0F403CDE}"/>
              </a:ext>
            </a:extLst>
          </p:cNvPr>
          <p:cNvPicPr>
            <a:picLocks noChangeAspect="1"/>
          </p:cNvPicPr>
          <p:nvPr/>
        </p:nvPicPr>
        <p:blipFill>
          <a:blip r:embed="rId8"/>
          <a:stretch>
            <a:fillRect/>
          </a:stretch>
        </p:blipFill>
        <p:spPr>
          <a:xfrm>
            <a:off x="9523862" y="66137"/>
            <a:ext cx="2436126" cy="2176472"/>
          </a:xfrm>
          <a:prstGeom prst="rect">
            <a:avLst/>
          </a:prstGeom>
        </p:spPr>
      </p:pic>
      <p:pic>
        <p:nvPicPr>
          <p:cNvPr id="17" name="Picture 17">
            <a:extLst>
              <a:ext uri="{FF2B5EF4-FFF2-40B4-BE49-F238E27FC236}">
                <a16:creationId xmlns:a16="http://schemas.microsoft.com/office/drawing/2014/main" id="{DF38AD1B-2CDA-0FDF-7ABE-64E1C1F1E27C}"/>
              </a:ext>
            </a:extLst>
          </p:cNvPr>
          <p:cNvPicPr>
            <a:picLocks noChangeAspect="1"/>
          </p:cNvPicPr>
          <p:nvPr/>
        </p:nvPicPr>
        <p:blipFill>
          <a:blip r:embed="rId9"/>
          <a:stretch>
            <a:fillRect/>
          </a:stretch>
        </p:blipFill>
        <p:spPr>
          <a:xfrm>
            <a:off x="9523862" y="5375328"/>
            <a:ext cx="2094932" cy="1145642"/>
          </a:xfrm>
          <a:prstGeom prst="rect">
            <a:avLst/>
          </a:prstGeom>
        </p:spPr>
      </p:pic>
    </p:spTree>
    <p:extLst>
      <p:ext uri="{BB962C8B-B14F-4D97-AF65-F5344CB8AC3E}">
        <p14:creationId xmlns:p14="http://schemas.microsoft.com/office/powerpoint/2010/main" val="13909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155073" y="199410"/>
            <a:ext cx="9130026" cy="398735"/>
          </a:xfrm>
        </p:spPr>
        <p:txBody>
          <a:bodyPr/>
          <a:lstStyle/>
          <a:p>
            <a:pPr algn="l" rtl="0"/>
            <a:r>
              <a:rPr lang="fr" sz="2000" b="1" i="0" u="none" baseline="0" dirty="0"/>
              <a:t>Programme de vaccination mobile pour garantir la livraison au dernier kilomètre </a:t>
            </a:r>
            <a:br>
              <a:rPr lang="fr" sz="1400" dirty="0"/>
            </a:br>
            <a:br>
              <a:rPr lang="fr" sz="1050" dirty="0"/>
            </a:br>
            <a:br>
              <a:rPr lang="fr" sz="1400" dirty="0"/>
            </a:br>
            <a:r>
              <a:rPr lang="fr" sz="2000" b="0" i="0" u="none" baseline="0" dirty="0"/>
              <a:t> </a:t>
            </a:r>
            <a:endParaRPr lang="fr" sz="2000" dirty="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155073" y="839943"/>
            <a:ext cx="8344254" cy="246221"/>
          </a:xfrm>
        </p:spPr>
        <p:txBody>
          <a:bodyPr/>
          <a:lstStyle/>
          <a:p>
            <a:pPr algn="l" rtl="0"/>
            <a:r>
              <a:rPr lang="fr" b="1" i="0" u="none" baseline="0" dirty="0">
                <a:solidFill>
                  <a:srgbClr val="FFC000"/>
                </a:solidFill>
              </a:rPr>
              <a:t>SIERRA LEONE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199045963"/>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443185" y="2528935"/>
            <a:ext cx="2630603" cy="1607574"/>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r>
              <a:rPr lang="fr" sz="1600" b="0" i="0" u="none" baseline="0" dirty="0">
                <a:solidFill>
                  <a:schemeClr val="accent1">
                    <a:lumMod val="75000"/>
                    <a:lumOff val="25000"/>
                  </a:schemeClr>
                </a:solidFill>
              </a:rPr>
              <a:t>Pendant la brève période d’intervention</a:t>
            </a:r>
            <a:r>
              <a:rPr lang="fr" sz="1600" b="1" i="0" u="none" baseline="0" dirty="0">
                <a:solidFill>
                  <a:schemeClr val="accent1">
                    <a:lumMod val="75000"/>
                    <a:lumOff val="25000"/>
                  </a:schemeClr>
                </a:solidFill>
              </a:rPr>
              <a:t>, une augmentation de 27 points de pourcentage des taux de vaccination des adultes fut constatée</a:t>
            </a:r>
            <a:r>
              <a:rPr lang="ro-RO" sz="1600" b="1" i="0" u="none" baseline="0" dirty="0">
                <a:solidFill>
                  <a:schemeClr val="accent1">
                    <a:lumMod val="75000"/>
                    <a:lumOff val="25000"/>
                  </a:schemeClr>
                </a:solidFill>
              </a:rPr>
              <a:t>.</a:t>
            </a:r>
            <a:endParaRPr lang="fr" sz="1600" b="1" i="0" u="none" baseline="0" dirty="0">
              <a:solidFill>
                <a:schemeClr val="accent1">
                  <a:lumMod val="75000"/>
                  <a:lumOff val="25000"/>
                </a:schemeClr>
              </a:solidFill>
            </a:endParaRPr>
          </a:p>
        </p:txBody>
      </p:sp>
      <p:pic>
        <p:nvPicPr>
          <p:cNvPr id="16" name="Picture 16" descr="Graphical user interface&#10;&#10;Description automatically generated">
            <a:extLst>
              <a:ext uri="{FF2B5EF4-FFF2-40B4-BE49-F238E27FC236}">
                <a16:creationId xmlns:a16="http://schemas.microsoft.com/office/drawing/2014/main" id="{ABA075EC-5F58-BFA5-7BBC-B39C8F5ADF5E}"/>
              </a:ext>
            </a:extLst>
          </p:cNvPr>
          <p:cNvPicPr>
            <a:picLocks noChangeAspect="1"/>
          </p:cNvPicPr>
          <p:nvPr/>
        </p:nvPicPr>
        <p:blipFill>
          <a:blip r:embed="rId7"/>
          <a:stretch>
            <a:fillRect/>
          </a:stretch>
        </p:blipFill>
        <p:spPr>
          <a:xfrm>
            <a:off x="9330519" y="378315"/>
            <a:ext cx="2743200" cy="1802325"/>
          </a:xfrm>
          <a:prstGeom prst="rect">
            <a:avLst/>
          </a:prstGeom>
        </p:spPr>
      </p:pic>
      <p:pic>
        <p:nvPicPr>
          <p:cNvPr id="17" name="Picture 17">
            <a:extLst>
              <a:ext uri="{FF2B5EF4-FFF2-40B4-BE49-F238E27FC236}">
                <a16:creationId xmlns:a16="http://schemas.microsoft.com/office/drawing/2014/main" id="{FD37E76E-49B1-6D43-DCAC-FED237495ED1}"/>
              </a:ext>
            </a:extLst>
          </p:cNvPr>
          <p:cNvPicPr>
            <a:picLocks noChangeAspect="1"/>
          </p:cNvPicPr>
          <p:nvPr/>
        </p:nvPicPr>
        <p:blipFill>
          <a:blip r:embed="rId8"/>
          <a:stretch>
            <a:fillRect/>
          </a:stretch>
        </p:blipFill>
        <p:spPr>
          <a:xfrm>
            <a:off x="9375648" y="4319602"/>
            <a:ext cx="2743200" cy="1607574"/>
          </a:xfrm>
          <a:prstGeom prst="rect">
            <a:avLst/>
          </a:prstGeom>
        </p:spPr>
      </p:pic>
      <p:sp>
        <p:nvSpPr>
          <p:cNvPr id="40" name="TextBox 39">
            <a:extLst>
              <a:ext uri="{FF2B5EF4-FFF2-40B4-BE49-F238E27FC236}">
                <a16:creationId xmlns:a16="http://schemas.microsoft.com/office/drawing/2014/main" id="{D336ED26-0BE4-0849-B5D6-D277ADA61FC9}"/>
              </a:ext>
            </a:extLst>
          </p:cNvPr>
          <p:cNvSpPr txBox="1"/>
          <p:nvPr/>
        </p:nvSpPr>
        <p:spPr>
          <a:xfrm>
            <a:off x="9329057" y="6204858"/>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solidFill>
                  <a:srgbClr val="0070C0"/>
                </a:solidFill>
                <a:latin typeface="Arial"/>
                <a:ea typeface="Arial"/>
                <a:cs typeface="Arial"/>
                <a:sym typeface="Arial"/>
                <a:hlinkClick r:id="rId9"/>
              </a:rPr>
              <a:t>https://www.technet-21.org/en/library/main/8242-sierra-leone_rct-of-last-mile-vaccine-delivery</a:t>
            </a:r>
            <a:endParaRPr lang="fr" sz="800">
              <a:solidFill>
                <a:srgbClr val="0070C0"/>
              </a:solidFill>
              <a:cs typeface="Arial"/>
            </a:endParaRPr>
          </a:p>
        </p:txBody>
      </p:sp>
    </p:spTree>
    <p:extLst>
      <p:ext uri="{BB962C8B-B14F-4D97-AF65-F5344CB8AC3E}">
        <p14:creationId xmlns:p14="http://schemas.microsoft.com/office/powerpoint/2010/main" val="543340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8600" y="197613"/>
            <a:ext cx="9157458" cy="815947"/>
          </a:xfrm>
        </p:spPr>
        <p:txBody>
          <a:bodyPr/>
          <a:lstStyle/>
          <a:p>
            <a:pPr algn="l" rtl="0"/>
            <a:r>
              <a:rPr lang="fr" sz="2400" b="1" i="0" u="none" baseline="0"/>
              <a:t>Faire progresser les services de vaccination avec une approche intégrée.</a:t>
            </a:r>
            <a:br>
              <a:rPr lang="fr" sz="2400"/>
            </a:br>
            <a:br>
              <a:rPr lang="fr" sz="2400"/>
            </a:br>
            <a:br>
              <a:rPr lang="fr" sz="24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14626" y="1013560"/>
            <a:ext cx="8520942" cy="246221"/>
          </a:xfrm>
        </p:spPr>
        <p:txBody>
          <a:bodyPr/>
          <a:lstStyle/>
          <a:p>
            <a:pPr algn="l" rtl="0"/>
            <a:r>
              <a:rPr lang="fr" b="1" i="0" u="none" baseline="0">
                <a:solidFill>
                  <a:srgbClr val="FFC000"/>
                </a:solidFill>
              </a:rPr>
              <a:t>LIBERIA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686816494"/>
              </p:ext>
            </p:extLst>
          </p:nvPr>
        </p:nvGraphicFramePr>
        <p:xfrm>
          <a:off x="87098" y="1344706"/>
          <a:ext cx="8931811" cy="5315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198710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319050" y="2136201"/>
            <a:ext cx="2878873" cy="367266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r>
              <a:rPr lang="fr" sz="1600" b="0" i="0" u="none" baseline="0" dirty="0">
                <a:solidFill>
                  <a:schemeClr val="accent1">
                    <a:lumMod val="75000"/>
                    <a:lumOff val="25000"/>
                  </a:schemeClr>
                </a:solidFill>
              </a:rPr>
              <a:t>À la première semaine de juillet 2022, 2 498 022 personnes, représentant 54 % de la population cible, avaient terminé la première série vaccinale.</a:t>
            </a:r>
            <a:endParaRPr lang="fr" sz="1600" dirty="0">
              <a:solidFill>
                <a:schemeClr val="accent1">
                  <a:lumMod val="75000"/>
                  <a:lumOff val="25000"/>
                </a:schemeClr>
              </a:solidFill>
              <a:cs typeface="Arial"/>
            </a:endParaRPr>
          </a:p>
          <a:p>
            <a:pPr algn="l" rtl="0">
              <a:spcBef>
                <a:spcPts val="300"/>
              </a:spcBef>
              <a:spcAft>
                <a:spcPts val="300"/>
              </a:spcAft>
            </a:pPr>
            <a:r>
              <a:rPr lang="fr" sz="1600" b="0" i="0" u="none" baseline="0" dirty="0">
                <a:solidFill>
                  <a:schemeClr val="accent1">
                    <a:lumMod val="75000"/>
                    <a:lumOff val="25000"/>
                  </a:schemeClr>
                </a:solidFill>
              </a:rPr>
              <a:t>Une couverture équitable de la vaccination chez les hommes et les femmes est constatée. </a:t>
            </a:r>
            <a:endParaRPr lang="fr" sz="1600" dirty="0">
              <a:solidFill>
                <a:schemeClr val="accent1">
                  <a:lumMod val="75000"/>
                  <a:lumOff val="25000"/>
                </a:schemeClr>
              </a:solidFill>
              <a:cs typeface="Arial"/>
            </a:endParaRPr>
          </a:p>
          <a:p>
            <a:pPr algn="l" rtl="0">
              <a:spcBef>
                <a:spcPts val="300"/>
              </a:spcBef>
              <a:spcAft>
                <a:spcPts val="300"/>
              </a:spcAft>
              <a:buNone/>
            </a:pPr>
            <a:r>
              <a:rPr lang="fr" sz="1600" b="0" i="0" u="none" baseline="0" dirty="0">
                <a:solidFill>
                  <a:schemeClr val="accent1">
                    <a:lumMod val="75000"/>
                    <a:lumOff val="25000"/>
                  </a:schemeClr>
                </a:solidFill>
              </a:rPr>
              <a:t>Le Liberia est prêt à entreprendre la prochaine phase d'intégration de la vaccination contre la COVID-19 avec l’objectif d'atteindre une couverture de 90 %.</a:t>
            </a:r>
            <a:endParaRPr lang="fr" sz="1600" dirty="0">
              <a:solidFill>
                <a:schemeClr val="accent1">
                  <a:lumMod val="75000"/>
                  <a:lumOff val="25000"/>
                </a:schemeClr>
              </a:solidFill>
              <a:cs typeface="Arial"/>
            </a:endParaRPr>
          </a:p>
        </p:txBody>
      </p:sp>
      <p:pic>
        <p:nvPicPr>
          <p:cNvPr id="10" name="Picture 9">
            <a:extLst>
              <a:ext uri="{FF2B5EF4-FFF2-40B4-BE49-F238E27FC236}">
                <a16:creationId xmlns:a16="http://schemas.microsoft.com/office/drawing/2014/main" id="{6C805ADF-3883-F766-541F-310F17C1ED8E}"/>
              </a:ext>
            </a:extLst>
          </p:cNvPr>
          <p:cNvPicPr>
            <a:picLocks noChangeAspect="1"/>
          </p:cNvPicPr>
          <p:nvPr/>
        </p:nvPicPr>
        <p:blipFill>
          <a:blip r:embed="rId7"/>
          <a:stretch>
            <a:fillRect/>
          </a:stretch>
        </p:blipFill>
        <p:spPr>
          <a:xfrm>
            <a:off x="9277746" y="593260"/>
            <a:ext cx="2860469" cy="1244922"/>
          </a:xfrm>
          <a:prstGeom prst="rect">
            <a:avLst/>
          </a:prstGeom>
        </p:spPr>
      </p:pic>
      <p:sp>
        <p:nvSpPr>
          <p:cNvPr id="38" name="TextBox 37">
            <a:extLst>
              <a:ext uri="{FF2B5EF4-FFF2-40B4-BE49-F238E27FC236}">
                <a16:creationId xmlns:a16="http://schemas.microsoft.com/office/drawing/2014/main" id="{28C89AA4-5246-EA5B-30BA-8FD100C598FD}"/>
              </a:ext>
            </a:extLst>
          </p:cNvPr>
          <p:cNvSpPr txBox="1"/>
          <p:nvPr/>
        </p:nvSpPr>
        <p:spPr>
          <a:xfrm>
            <a:off x="9318171" y="6106885"/>
            <a:ext cx="3026228"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https://www.afro.who.int/sites/default/files/2022-07/Liberias%20experience%20in%20COVID-19%20vaccination_0.pdf</a:t>
            </a:r>
            <a:endParaRPr lang="fr" sz="800">
              <a:cs typeface="Arial"/>
            </a:endParaRPr>
          </a:p>
        </p:txBody>
      </p:sp>
    </p:spTree>
    <p:extLst>
      <p:ext uri="{BB962C8B-B14F-4D97-AF65-F5344CB8AC3E}">
        <p14:creationId xmlns:p14="http://schemas.microsoft.com/office/powerpoint/2010/main" val="4280453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7785-D078-6D20-6683-120A3A25DDF6}"/>
              </a:ext>
            </a:extLst>
          </p:cNvPr>
          <p:cNvSpPr>
            <a:spLocks noGrp="1"/>
          </p:cNvSpPr>
          <p:nvPr>
            <p:ph type="title"/>
          </p:nvPr>
        </p:nvSpPr>
        <p:spPr/>
        <p:txBody>
          <a:bodyPr/>
          <a:lstStyle/>
          <a:p>
            <a:pPr algn="l" rtl="0"/>
            <a:r>
              <a:rPr lang="fr" b="1" i="0" u="none" baseline="0"/>
              <a:t>Contexte et objectif</a:t>
            </a:r>
          </a:p>
        </p:txBody>
      </p:sp>
      <p:sp>
        <p:nvSpPr>
          <p:cNvPr id="3" name="TextBox 2">
            <a:extLst>
              <a:ext uri="{FF2B5EF4-FFF2-40B4-BE49-F238E27FC236}">
                <a16:creationId xmlns:a16="http://schemas.microsoft.com/office/drawing/2014/main" id="{75E0ACE0-C704-F5F6-E960-7EC2C300AA4F}"/>
              </a:ext>
            </a:extLst>
          </p:cNvPr>
          <p:cNvSpPr txBox="1"/>
          <p:nvPr/>
        </p:nvSpPr>
        <p:spPr>
          <a:xfrm>
            <a:off x="3782355" y="289140"/>
            <a:ext cx="8031872" cy="5931469"/>
          </a:xfrm>
          <a:prstGeom prst="rect">
            <a:avLst/>
          </a:prstGeom>
          <a:ln w="6350">
            <a:noFill/>
            <a:miter lim="800000"/>
          </a:ln>
        </p:spPr>
        <p:txBody>
          <a:bodyPr vert="horz" wrap="square" lIns="0" tIns="0" rIns="0" bIns="0" rtlCol="0" anchor="t">
            <a:noAutofit/>
          </a:bodyPr>
          <a:lstStyle/>
          <a:p>
            <a:pPr algn="l" rtl="0">
              <a:spcBef>
                <a:spcPts val="300"/>
              </a:spcBef>
              <a:spcAft>
                <a:spcPts val="300"/>
              </a:spcAft>
              <a:buNone/>
            </a:pPr>
            <a:r>
              <a:rPr lang="fr" sz="1600" b="1" i="0" u="none" baseline="0" dirty="0">
                <a:solidFill>
                  <a:srgbClr val="002060"/>
                </a:solidFill>
                <a:latin typeface="+mj-lt"/>
                <a:ea typeface="+mj-lt"/>
                <a:cs typeface="+mj-lt"/>
                <a:sym typeface="+mj-lt"/>
              </a:rPr>
              <a:t>Objectif :  </a:t>
            </a:r>
          </a:p>
          <a:p>
            <a:pPr marL="285750" indent="-285750" algn="l" rtl="0">
              <a:spcBef>
                <a:spcPts val="300"/>
              </a:spcBef>
              <a:spcAft>
                <a:spcPts val="300"/>
              </a:spcAft>
              <a:buFont typeface="Arial" panose="020B0604020202020204" pitchFamily="34" charset="0"/>
              <a:buChar char="•"/>
            </a:pPr>
            <a:r>
              <a:rPr lang="fr" sz="1400" b="0" i="0" u="none" baseline="0" dirty="0">
                <a:latin typeface="+mj-lt"/>
                <a:ea typeface="+mj-lt"/>
                <a:cs typeface="+mj-lt"/>
                <a:sym typeface="+mj-lt"/>
              </a:rPr>
              <a:t>Un </a:t>
            </a:r>
            <a:r>
              <a:rPr lang="fr" sz="1400" b="1" i="0" u="none" baseline="0" dirty="0">
                <a:latin typeface="+mj-lt"/>
                <a:ea typeface="+mj-lt"/>
                <a:cs typeface="+mj-lt"/>
                <a:sym typeface="+mj-lt"/>
              </a:rPr>
              <a:t>guide de référence rapide</a:t>
            </a:r>
            <a:r>
              <a:rPr lang="fr" sz="1400" b="0" i="0" u="none" baseline="0" dirty="0">
                <a:latin typeface="+mj-lt"/>
                <a:ea typeface="+mj-lt"/>
                <a:cs typeface="+mj-lt"/>
                <a:sym typeface="+mj-lt"/>
              </a:rPr>
              <a:t> sur les différentes expériences des pays en matière de vaccination contre la COVID-19</a:t>
            </a:r>
          </a:p>
          <a:p>
            <a:pPr marL="742950" lvl="1" indent="-285750" algn="l" rtl="0">
              <a:spcBef>
                <a:spcPts val="300"/>
              </a:spcBef>
              <a:spcAft>
                <a:spcPts val="300"/>
              </a:spcAft>
              <a:buFont typeface="Arial" panose="020B0604020202020204" pitchFamily="34" charset="0"/>
              <a:buChar char="•"/>
            </a:pPr>
            <a:r>
              <a:rPr lang="fr" sz="1200" b="1" i="0" u="none" baseline="0" dirty="0"/>
              <a:t>Phrases d’accroche </a:t>
            </a:r>
            <a:r>
              <a:rPr lang="fr" sz="1200" b="0" i="0" u="none" baseline="0" dirty="0"/>
              <a:t>:  Bref paragraphe de description de l'exemple du pays. Certaines des phrases d’accroche contiennent également des détails supplémentaires dans les diapositives d’approfondissement et d’autres contiennent des liens vers des informations supplémentaires disponibles sur le Web (</a:t>
            </a:r>
            <a:r>
              <a:rPr lang="fr" sz="1200" b="0" i="0" u="none" baseline="0" dirty="0">
                <a:solidFill>
                  <a:srgbClr val="F06669"/>
                </a:solidFill>
              </a:rPr>
              <a:t>les liens apparaissent sous forme de noms de pays </a:t>
            </a:r>
            <a:r>
              <a:rPr lang="fr" sz="1200" b="0" i="0" u="sng" baseline="0" dirty="0">
                <a:solidFill>
                  <a:srgbClr val="F06669"/>
                </a:solidFill>
              </a:rPr>
              <a:t>soulignés</a:t>
            </a:r>
            <a:r>
              <a:rPr lang="fr" sz="1200" b="0" i="0" u="none" baseline="0" dirty="0">
                <a:solidFill>
                  <a:srgbClr val="F06669"/>
                </a:solidFill>
              </a:rPr>
              <a:t> et sont disponibles en mode présentation</a:t>
            </a:r>
            <a:r>
              <a:rPr lang="fr" sz="1200" b="0" i="0" u="none" baseline="0" dirty="0"/>
              <a:t>)</a:t>
            </a:r>
            <a:endParaRPr lang="fr" sz="1200" dirty="0">
              <a:cs typeface="Arial"/>
            </a:endParaRPr>
          </a:p>
          <a:p>
            <a:pPr marL="742950" lvl="1" indent="-285750" algn="l" rtl="0">
              <a:spcBef>
                <a:spcPts val="300"/>
              </a:spcBef>
              <a:spcAft>
                <a:spcPts val="300"/>
              </a:spcAft>
              <a:buFont typeface="Arial" panose="020B0604020202020204" pitchFamily="34" charset="0"/>
              <a:buChar char="•"/>
            </a:pPr>
            <a:r>
              <a:rPr lang="fr" sz="1200" b="1" i="0" u="none" baseline="0" dirty="0"/>
              <a:t>Approfondissement</a:t>
            </a:r>
            <a:r>
              <a:rPr lang="fr" sz="1200" b="0" i="0" u="none" baseline="0" dirty="0"/>
              <a:t> :  Description plus détaillée de l'exemple du pays.  Inclut le contexte, le défi, la solution et l’impact.</a:t>
            </a:r>
          </a:p>
          <a:p>
            <a:pPr algn="l" rtl="0">
              <a:spcBef>
                <a:spcPts val="300"/>
              </a:spcBef>
              <a:spcAft>
                <a:spcPts val="300"/>
              </a:spcAft>
              <a:buNone/>
            </a:pPr>
            <a:r>
              <a:rPr lang="fr" sz="1600" b="1" i="0" u="none" baseline="0" dirty="0">
                <a:solidFill>
                  <a:srgbClr val="002060"/>
                </a:solidFill>
                <a:latin typeface="+mj-lt"/>
                <a:ea typeface="+mj-lt"/>
                <a:cs typeface="+mj-lt"/>
                <a:sym typeface="+mj-lt"/>
              </a:rPr>
              <a:t>Comment les diapositives peuvent-elles être utilisées par les membres du Partenariat pour l’administration des vaccins contre la COVID-19 (CoVDP) :</a:t>
            </a:r>
          </a:p>
          <a:p>
            <a:pPr marL="285750" indent="-285750" algn="l" rtl="0">
              <a:spcBef>
                <a:spcPts val="300"/>
              </a:spcBef>
              <a:spcAft>
                <a:spcPts val="300"/>
              </a:spcAft>
              <a:buFont typeface="Arial" panose="020B0604020202020204" pitchFamily="34" charset="0"/>
              <a:buChar char="•"/>
            </a:pPr>
            <a:r>
              <a:rPr lang="fr" sz="1400" b="0" i="0" u="none" baseline="0" dirty="0"/>
              <a:t>Inclure des diapositives pertinentes dans les présentations pour illustrer les points de discussion ou citer des exemples de pays pertinents dans différents domaines thématiques.</a:t>
            </a:r>
          </a:p>
          <a:p>
            <a:pPr marL="285750" indent="-285750" algn="l" rtl="0">
              <a:spcBef>
                <a:spcPts val="300"/>
              </a:spcBef>
              <a:spcAft>
                <a:spcPts val="300"/>
              </a:spcAft>
              <a:buFont typeface="Arial" panose="020B0604020202020204" pitchFamily="34" charset="0"/>
              <a:buChar char="•"/>
            </a:pPr>
            <a:r>
              <a:rPr lang="fr" sz="1400" b="0" i="0" u="none" baseline="0" dirty="0"/>
              <a:t>Source d’inspiration pour des solutions potentielles visant à relever les défis ou éliminer les goulots d’étranglement dans les différents domaines thématiques (cela nécessitera une collecte de données supplémentaires pour la planification et la mise en œuvre).</a:t>
            </a:r>
          </a:p>
          <a:p>
            <a:pPr algn="l" rtl="0">
              <a:spcBef>
                <a:spcPts val="300"/>
              </a:spcBef>
              <a:spcAft>
                <a:spcPts val="300"/>
              </a:spcAft>
            </a:pPr>
            <a:r>
              <a:rPr lang="fr" sz="1200" b="1" i="1" u="none" baseline="0" dirty="0"/>
              <a:t>Remarque :  Ce jeu de diapositives n'est pas destiné à être utilisé comme une présentation autonome</a:t>
            </a:r>
          </a:p>
          <a:p>
            <a:pPr algn="l" rtl="0">
              <a:spcBef>
                <a:spcPts val="300"/>
              </a:spcBef>
              <a:spcAft>
                <a:spcPts val="300"/>
              </a:spcAft>
              <a:buNone/>
            </a:pPr>
            <a:r>
              <a:rPr lang="fr" sz="1600" b="1" i="0" u="none" baseline="0" dirty="0">
                <a:solidFill>
                  <a:srgbClr val="002060"/>
                </a:solidFill>
                <a:latin typeface="+mj-lt"/>
                <a:ea typeface="+mj-lt"/>
                <a:cs typeface="+mj-lt"/>
                <a:sym typeface="+mj-lt"/>
              </a:rPr>
              <a:t>Documents de référence :</a:t>
            </a:r>
          </a:p>
          <a:p>
            <a:pPr marL="285750" indent="-285750" algn="l" rtl="0">
              <a:spcBef>
                <a:spcPts val="300"/>
              </a:spcBef>
              <a:spcAft>
                <a:spcPts val="300"/>
              </a:spcAft>
              <a:buFont typeface="Arial" panose="020B0604020202020204" pitchFamily="34" charset="0"/>
              <a:buChar char="•"/>
            </a:pPr>
            <a:r>
              <a:rPr lang="fr" sz="1400" b="0" i="0" u="none" baseline="0" dirty="0"/>
              <a:t>Les présentations des pays sont mises à la disposition du CoVDP</a:t>
            </a:r>
          </a:p>
          <a:p>
            <a:pPr marL="285750" indent="-285750" algn="l" rtl="0">
              <a:spcBef>
                <a:spcPts val="300"/>
              </a:spcBef>
              <a:spcAft>
                <a:spcPts val="300"/>
              </a:spcAft>
              <a:buFont typeface="Arial" panose="020B0604020202020204" pitchFamily="34" charset="0"/>
              <a:buChar char="•"/>
            </a:pPr>
            <a:r>
              <a:rPr lang="fr" sz="1400" b="0" i="0" u="none" baseline="0" dirty="0"/>
              <a:t>Rapports de revue intra-action (RIA)</a:t>
            </a:r>
          </a:p>
          <a:p>
            <a:pPr marL="285750" indent="-285750" algn="l" rtl="0">
              <a:spcBef>
                <a:spcPts val="300"/>
              </a:spcBef>
              <a:spcAft>
                <a:spcPts val="300"/>
              </a:spcAft>
              <a:buFont typeface="Arial" panose="020B0604020202020204" pitchFamily="34" charset="0"/>
              <a:buChar char="•"/>
            </a:pPr>
            <a:r>
              <a:rPr lang="fr" sz="1400" b="0" i="0" u="none" baseline="0" dirty="0"/>
              <a:t>Sites Web des partenaires</a:t>
            </a:r>
          </a:p>
          <a:p>
            <a:pPr marL="285750" indent="-285750" algn="l" rtl="0">
              <a:spcBef>
                <a:spcPts val="300"/>
              </a:spcBef>
              <a:spcAft>
                <a:spcPts val="300"/>
              </a:spcAft>
              <a:buFont typeface="Arial" panose="020B0604020202020204" pitchFamily="34" charset="0"/>
              <a:buChar char="•"/>
            </a:pPr>
            <a:r>
              <a:rPr lang="fr" sz="1400" b="0" i="0" u="none" baseline="0" dirty="0"/>
              <a:t>Newsletters régionales inhérentes à la COVID-19</a:t>
            </a:r>
          </a:p>
          <a:p>
            <a:pPr algn="l" rtl="0">
              <a:spcBef>
                <a:spcPts val="300"/>
              </a:spcBef>
              <a:spcAft>
                <a:spcPts val="300"/>
              </a:spcAft>
            </a:pPr>
            <a:r>
              <a:rPr lang="fr" sz="1200" b="0" i="1" u="none" baseline="0" dirty="0"/>
              <a:t>Remarque :  Les bonnes pratiques, les défis, l'impact, etc., sont présentés comme décrits dans les documents de référence.  Les documents de référence n'ont pas été évalués ou validés.  </a:t>
            </a:r>
          </a:p>
          <a:p>
            <a:pPr algn="l" rtl="0">
              <a:spcBef>
                <a:spcPts val="300"/>
              </a:spcBef>
              <a:spcAft>
                <a:spcPts val="300"/>
              </a:spcAft>
              <a:buNone/>
            </a:pPr>
            <a:endParaRPr lang="fr" sz="1400" dirty="0"/>
          </a:p>
          <a:p>
            <a:pPr algn="l" rtl="0">
              <a:spcBef>
                <a:spcPts val="300"/>
              </a:spcBef>
              <a:spcAft>
                <a:spcPts val="300"/>
              </a:spcAft>
              <a:buNone/>
            </a:pPr>
            <a:endParaRPr lang="fr" sz="1600" dirty="0">
              <a:latin typeface="+mj-lt"/>
            </a:endParaRPr>
          </a:p>
          <a:p>
            <a:pPr algn="l" rtl="0">
              <a:spcBef>
                <a:spcPts val="300"/>
              </a:spcBef>
              <a:spcAft>
                <a:spcPts val="300"/>
              </a:spcAft>
              <a:buNone/>
            </a:pPr>
            <a:endParaRPr lang="fr" sz="1400" dirty="0"/>
          </a:p>
        </p:txBody>
      </p:sp>
    </p:spTree>
    <p:extLst>
      <p:ext uri="{BB962C8B-B14F-4D97-AF65-F5344CB8AC3E}">
        <p14:creationId xmlns:p14="http://schemas.microsoft.com/office/powerpoint/2010/main" val="1562093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98735"/>
          </a:xfrm>
        </p:spPr>
        <p:txBody>
          <a:bodyPr/>
          <a:lstStyle/>
          <a:p>
            <a:pPr algn="l" rtl="0"/>
            <a:r>
              <a:rPr lang="fr" sz="2400" b="1" i="0" u="none" baseline="0"/>
              <a:t>Les fourgons mobiles combinés à l'engagement communautaire pour augmenter l'utilisation des vaccins</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175339" y="1013560"/>
            <a:ext cx="8560229" cy="246221"/>
          </a:xfrm>
        </p:spPr>
        <p:txBody>
          <a:bodyPr/>
          <a:lstStyle/>
          <a:p>
            <a:pPr algn="l" rtl="0"/>
            <a:r>
              <a:rPr lang="fr" b="1" i="0" u="none" baseline="0">
                <a:solidFill>
                  <a:srgbClr val="FFC000"/>
                </a:solidFill>
              </a:rPr>
              <a:t>INDE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270499659"/>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00275"/>
            <a:ext cx="29432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403389" y="1713892"/>
            <a:ext cx="2630603" cy="2957191"/>
          </a:xfrm>
          <a:prstGeom prst="rect">
            <a:avLst/>
          </a:prstGeom>
          <a:ln w="6350">
            <a:noFill/>
            <a:miter lim="800000"/>
          </a:ln>
        </p:spPr>
        <p:txBody>
          <a:bodyPr vert="horz" wrap="square" lIns="0" tIns="0" rIns="0" bIns="0" rtlCol="0" anchor="t">
            <a:noAutofit/>
          </a:bodyPr>
          <a:lstStyle/>
          <a:p>
            <a:pPr algn="l" rtl="0">
              <a:spcBef>
                <a:spcPts val="300"/>
              </a:spcBef>
              <a:spcAft>
                <a:spcPts val="300"/>
              </a:spcAft>
              <a:buNone/>
            </a:pPr>
            <a:r>
              <a:rPr lang="fr" sz="1600" b="0" i="0" u="none" baseline="0">
                <a:solidFill>
                  <a:schemeClr val="accent1">
                    <a:lumMod val="75000"/>
                    <a:lumOff val="25000"/>
                  </a:schemeClr>
                </a:solidFill>
              </a:rPr>
              <a:t>Dans 15 districts d'Assam, par le biais de fourgons mobiles, les interventions de promotion de la demande et d'engagement communautaire ont atteint 300 000 membres de la communauté.</a:t>
            </a:r>
            <a:endParaRPr lang="fr" sz="1600">
              <a:solidFill>
                <a:schemeClr val="accent1">
                  <a:lumMod val="75000"/>
                  <a:lumOff val="25000"/>
                </a:schemeClr>
              </a:solidFill>
              <a:cs typeface="Arial"/>
            </a:endParaRPr>
          </a:p>
          <a:p>
            <a:pPr algn="l" rtl="0">
              <a:spcBef>
                <a:spcPts val="300"/>
              </a:spcBef>
              <a:spcAft>
                <a:spcPts val="300"/>
              </a:spcAft>
            </a:pPr>
            <a:r>
              <a:rPr lang="fr" sz="1600" b="1" i="0" u="none" baseline="0">
                <a:solidFill>
                  <a:schemeClr val="accent1">
                    <a:lumMod val="75000"/>
                    <a:lumOff val="25000"/>
                  </a:schemeClr>
                </a:solidFill>
              </a:rPr>
              <a:t>Les fourgons mobiles ont administré 10 127 doses de vaccins contre la COVID-19 dans des zones géographiquement difficiles à atteindre de ces districts</a:t>
            </a:r>
            <a:r>
              <a:rPr lang="fr" sz="1600" b="0" i="0" u="none" baseline="0">
                <a:solidFill>
                  <a:schemeClr val="accent1">
                    <a:lumMod val="75000"/>
                    <a:lumOff val="25000"/>
                  </a:schemeClr>
                </a:solidFill>
              </a:rPr>
              <a:t>. </a:t>
            </a:r>
            <a:endParaRPr lang="fr" sz="1600">
              <a:solidFill>
                <a:schemeClr val="accent1">
                  <a:lumMod val="75000"/>
                  <a:lumOff val="25000"/>
                </a:schemeClr>
              </a:solidFill>
              <a:cs typeface="Arial"/>
            </a:endParaRPr>
          </a:p>
        </p:txBody>
      </p:sp>
      <p:pic>
        <p:nvPicPr>
          <p:cNvPr id="16" name="Picture 16" descr="A picture containing text&#10;&#10;Description automatically generated">
            <a:extLst>
              <a:ext uri="{FF2B5EF4-FFF2-40B4-BE49-F238E27FC236}">
                <a16:creationId xmlns:a16="http://schemas.microsoft.com/office/drawing/2014/main" id="{04356F13-F9CE-6C23-6559-7A141F3372E5}"/>
              </a:ext>
            </a:extLst>
          </p:cNvPr>
          <p:cNvPicPr>
            <a:picLocks noChangeAspect="1"/>
          </p:cNvPicPr>
          <p:nvPr/>
        </p:nvPicPr>
        <p:blipFill>
          <a:blip r:embed="rId7"/>
          <a:stretch>
            <a:fillRect/>
          </a:stretch>
        </p:blipFill>
        <p:spPr>
          <a:xfrm>
            <a:off x="9328499" y="199163"/>
            <a:ext cx="1226004" cy="1175658"/>
          </a:xfrm>
          <a:prstGeom prst="rect">
            <a:avLst/>
          </a:prstGeom>
        </p:spPr>
      </p:pic>
      <p:pic>
        <p:nvPicPr>
          <p:cNvPr id="17" name="Picture 17" descr="A picture containing outdoor, tree, person, transport&#10;&#10;Description automatically generated">
            <a:extLst>
              <a:ext uri="{FF2B5EF4-FFF2-40B4-BE49-F238E27FC236}">
                <a16:creationId xmlns:a16="http://schemas.microsoft.com/office/drawing/2014/main" id="{D6D2B8CE-514A-1C8B-700B-E609E0A2E734}"/>
              </a:ext>
            </a:extLst>
          </p:cNvPr>
          <p:cNvPicPr>
            <a:picLocks noChangeAspect="1"/>
          </p:cNvPicPr>
          <p:nvPr/>
        </p:nvPicPr>
        <p:blipFill>
          <a:blip r:embed="rId8"/>
          <a:stretch>
            <a:fillRect/>
          </a:stretch>
        </p:blipFill>
        <p:spPr>
          <a:xfrm>
            <a:off x="10533601" y="258728"/>
            <a:ext cx="1531800" cy="1061601"/>
          </a:xfrm>
          <a:prstGeom prst="rect">
            <a:avLst/>
          </a:prstGeom>
        </p:spPr>
      </p:pic>
      <p:sp>
        <p:nvSpPr>
          <p:cNvPr id="40" name="TextBox 39">
            <a:extLst>
              <a:ext uri="{FF2B5EF4-FFF2-40B4-BE49-F238E27FC236}">
                <a16:creationId xmlns:a16="http://schemas.microsoft.com/office/drawing/2014/main" id="{2CE269E3-E854-883F-C8C4-F02BF41EE433}"/>
              </a:ext>
            </a:extLst>
          </p:cNvPr>
          <p:cNvSpPr txBox="1"/>
          <p:nvPr/>
        </p:nvSpPr>
        <p:spPr>
          <a:xfrm>
            <a:off x="9285515" y="5954487"/>
            <a:ext cx="2862942" cy="492443"/>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https://www.technet-21.org/media/com_resources/trl/8204/multi_upload/India_Assam_MobileVansandCommunityEngagementtoincreaseuptakeinhardtoreach.pdf</a:t>
            </a:r>
            <a:endParaRPr lang="fr" sz="800">
              <a:cs typeface="Arial"/>
            </a:endParaRPr>
          </a:p>
        </p:txBody>
      </p:sp>
    </p:spTree>
    <p:extLst>
      <p:ext uri="{BB962C8B-B14F-4D97-AF65-F5344CB8AC3E}">
        <p14:creationId xmlns:p14="http://schemas.microsoft.com/office/powerpoint/2010/main" val="1541703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175339" y="197613"/>
            <a:ext cx="8980853" cy="815947"/>
          </a:xfrm>
        </p:spPr>
        <p:txBody>
          <a:bodyPr/>
          <a:lstStyle/>
          <a:p>
            <a:pPr algn="l" rtl="0"/>
            <a:r>
              <a:rPr lang="fr" sz="2400" b="1" i="0" u="none" baseline="0"/>
              <a:t>Engagement communautaire et dialogues intergénérationnels ciblant les populations à haut risque</a:t>
            </a:r>
            <a:br>
              <a:rPr lang="fr" sz="16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175339" y="1013560"/>
            <a:ext cx="8560229" cy="246221"/>
          </a:xfrm>
        </p:spPr>
        <p:txBody>
          <a:bodyPr/>
          <a:lstStyle/>
          <a:p>
            <a:pPr algn="l" rtl="0"/>
            <a:r>
              <a:rPr lang="fr" b="1" i="0" u="none" baseline="0">
                <a:solidFill>
                  <a:srgbClr val="FFC000"/>
                </a:solidFill>
              </a:rPr>
              <a:t>TANZANIE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906890407"/>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238967" y="1357331"/>
            <a:ext cx="2812572" cy="2865849"/>
          </a:xfrm>
          <a:prstGeom prst="rect">
            <a:avLst/>
          </a:prstGeom>
          <a:ln w="6350">
            <a:noFill/>
            <a:miter lim="800000"/>
          </a:ln>
        </p:spPr>
        <p:txBody>
          <a:bodyPr vert="horz" wrap="square" lIns="0" tIns="0" rIns="0" bIns="0" rtlCol="0" anchor="ctr">
            <a:noAutofit/>
          </a:bodyPr>
          <a:lstStyle/>
          <a:p>
            <a:pPr algn="l" rtl="0">
              <a:spcBef>
                <a:spcPts val="300"/>
              </a:spcBef>
              <a:spcAft>
                <a:spcPts val="300"/>
              </a:spcAft>
            </a:pPr>
            <a:r>
              <a:rPr lang="fr" sz="1200" b="0" i="0" u="none" baseline="0" dirty="0">
                <a:solidFill>
                  <a:schemeClr val="accent1">
                    <a:lumMod val="75000"/>
                    <a:lumOff val="25000"/>
                  </a:schemeClr>
                </a:solidFill>
              </a:rPr>
              <a:t>L'intervention initiale de trois mois dans les 2 régions pilotes de Mwanza et de Kigoma a entraîné une augmentation de 99 % de la vaccination contre la COVID-19 chez les personnes âgées et de 88 % dans les autres groupes d'âge. </a:t>
            </a:r>
            <a:endParaRPr lang="fr" sz="1200" dirty="0">
              <a:solidFill>
                <a:schemeClr val="accent1">
                  <a:lumMod val="75000"/>
                  <a:lumOff val="25000"/>
                </a:schemeClr>
              </a:solidFill>
              <a:cs typeface="Arial"/>
            </a:endParaRPr>
          </a:p>
          <a:p>
            <a:pPr algn="l" rtl="0">
              <a:spcBef>
                <a:spcPts val="300"/>
              </a:spcBef>
              <a:spcAft>
                <a:spcPts val="300"/>
              </a:spcAft>
            </a:pPr>
            <a:r>
              <a:rPr lang="fr" sz="1200" b="0" i="0" u="none" baseline="0" dirty="0">
                <a:solidFill>
                  <a:schemeClr val="accent1">
                    <a:lumMod val="75000"/>
                    <a:lumOff val="25000"/>
                  </a:schemeClr>
                </a:solidFill>
              </a:rPr>
              <a:t>Plus tard, dans les cinq régions du programme avec l'intervention HelpAge couvrant 600 communautés villageoises, </a:t>
            </a:r>
            <a:r>
              <a:rPr lang="fr" sz="1200" b="1" i="0" u="none" baseline="0" dirty="0">
                <a:solidFill>
                  <a:schemeClr val="accent1">
                    <a:lumMod val="75000"/>
                    <a:lumOff val="25000"/>
                  </a:schemeClr>
                </a:solidFill>
              </a:rPr>
              <a:t>le nombre de personnes âgées vaccinées est passé de 7 830 en février 2022 à 18 469 en mai 2022</a:t>
            </a:r>
            <a:r>
              <a:rPr lang="fr" sz="1200" b="0" i="0" u="none" baseline="0" dirty="0">
                <a:solidFill>
                  <a:schemeClr val="accent1">
                    <a:lumMod val="75000"/>
                    <a:lumOff val="25000"/>
                  </a:schemeClr>
                </a:solidFill>
              </a:rPr>
              <a:t>. </a:t>
            </a:r>
          </a:p>
        </p:txBody>
      </p:sp>
      <p:pic>
        <p:nvPicPr>
          <p:cNvPr id="16" name="Picture 16" descr="Chart, histogram&#10;&#10;Description automatically generated">
            <a:extLst>
              <a:ext uri="{FF2B5EF4-FFF2-40B4-BE49-F238E27FC236}">
                <a16:creationId xmlns:a16="http://schemas.microsoft.com/office/drawing/2014/main" id="{839721D2-73CC-1C43-EDF8-5236E1CA9750}"/>
              </a:ext>
            </a:extLst>
          </p:cNvPr>
          <p:cNvPicPr>
            <a:picLocks noChangeAspect="1"/>
          </p:cNvPicPr>
          <p:nvPr/>
        </p:nvPicPr>
        <p:blipFill>
          <a:blip r:embed="rId7"/>
          <a:stretch>
            <a:fillRect/>
          </a:stretch>
        </p:blipFill>
        <p:spPr>
          <a:xfrm>
            <a:off x="9228161" y="120163"/>
            <a:ext cx="2834185" cy="1158572"/>
          </a:xfrm>
          <a:prstGeom prst="rect">
            <a:avLst/>
          </a:prstGeom>
        </p:spPr>
      </p:pic>
      <p:pic>
        <p:nvPicPr>
          <p:cNvPr id="17" name="Picture 17" descr="A picture containing person, outdoor, sky, people&#10;&#10;Description automatically generated">
            <a:extLst>
              <a:ext uri="{FF2B5EF4-FFF2-40B4-BE49-F238E27FC236}">
                <a16:creationId xmlns:a16="http://schemas.microsoft.com/office/drawing/2014/main" id="{AEA69661-6851-54C7-661F-0A74AA2FD7D0}"/>
              </a:ext>
            </a:extLst>
          </p:cNvPr>
          <p:cNvPicPr>
            <a:picLocks noChangeAspect="1"/>
          </p:cNvPicPr>
          <p:nvPr/>
        </p:nvPicPr>
        <p:blipFill>
          <a:blip r:embed="rId8"/>
          <a:stretch>
            <a:fillRect/>
          </a:stretch>
        </p:blipFill>
        <p:spPr>
          <a:xfrm>
            <a:off x="9956257" y="4306041"/>
            <a:ext cx="1300438" cy="1447440"/>
          </a:xfrm>
          <a:prstGeom prst="rect">
            <a:avLst/>
          </a:prstGeom>
        </p:spPr>
      </p:pic>
      <p:sp>
        <p:nvSpPr>
          <p:cNvPr id="26" name="TextBox 25">
            <a:extLst>
              <a:ext uri="{FF2B5EF4-FFF2-40B4-BE49-F238E27FC236}">
                <a16:creationId xmlns:a16="http://schemas.microsoft.com/office/drawing/2014/main" id="{875884B5-0DE0-11F6-49EB-40CE33B458F4}"/>
              </a:ext>
            </a:extLst>
          </p:cNvPr>
          <p:cNvSpPr txBox="1"/>
          <p:nvPr/>
        </p:nvSpPr>
        <p:spPr>
          <a:xfrm>
            <a:off x="9252858" y="6052457"/>
            <a:ext cx="2928256"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solidFill>
                  <a:srgbClr val="002060"/>
                </a:solidFill>
                <a:hlinkClick r:id="rId9"/>
              </a:rPr>
              <a:t>https://www.technet-21.org/media/com_resources/trl/8281/multi_upload/Tanzania_Equityandaccessforolderpeoplemostrisk_HelpAge.pdf</a:t>
            </a:r>
            <a:endParaRPr lang="fr" sz="800">
              <a:solidFill>
                <a:srgbClr val="002060"/>
              </a:solidFill>
              <a:cs typeface="Arial"/>
            </a:endParaRPr>
          </a:p>
        </p:txBody>
      </p:sp>
    </p:spTree>
    <p:extLst>
      <p:ext uri="{BB962C8B-B14F-4D97-AF65-F5344CB8AC3E}">
        <p14:creationId xmlns:p14="http://schemas.microsoft.com/office/powerpoint/2010/main" val="3025743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173736" y="197613"/>
            <a:ext cx="9212322" cy="398735"/>
          </a:xfrm>
        </p:spPr>
        <p:txBody>
          <a:bodyPr/>
          <a:lstStyle/>
          <a:p>
            <a:pPr algn="l" rtl="0"/>
            <a:r>
              <a:rPr lang="fr" sz="2400" b="1" i="0" u="none" baseline="0"/>
              <a:t>Multiplication des sites de vaccination et implication des agents de santé communautaires  </a:t>
            </a:r>
            <a:br>
              <a:rPr lang="fr" sz="1600"/>
            </a:br>
            <a:br>
              <a:rPr lang="fr" sz="1100"/>
            </a:br>
            <a:br>
              <a:rPr lang="fr" sz="16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173736" y="1013560"/>
            <a:ext cx="8561832" cy="246221"/>
          </a:xfrm>
        </p:spPr>
        <p:txBody>
          <a:bodyPr/>
          <a:lstStyle/>
          <a:p>
            <a:pPr algn="l" rtl="0"/>
            <a:r>
              <a:rPr lang="fr" b="1" i="0" u="none" baseline="0">
                <a:solidFill>
                  <a:srgbClr val="FFC000"/>
                </a:solidFill>
              </a:rPr>
              <a:t>RÉPUBLIQUE DÉMOCRATIQUE DU CONGO</a:t>
            </a:r>
            <a:endParaRPr lang="fr" b="1">
              <a:solidFill>
                <a:srgbClr val="FFC000"/>
              </a:solidFill>
            </a:endParaRP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4024965666"/>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249581" y="3401354"/>
            <a:ext cx="2926303" cy="2418421"/>
          </a:xfrm>
          <a:prstGeom prst="rect">
            <a:avLst/>
          </a:prstGeom>
          <a:ln w="6350">
            <a:noFill/>
            <a:miter lim="800000"/>
          </a:ln>
        </p:spPr>
        <p:txBody>
          <a:bodyPr vert="horz" wrap="square" lIns="0" tIns="0" rIns="0" bIns="0" rtlCol="0" anchor="t">
            <a:noAutofit/>
          </a:bodyPr>
          <a:lstStyle/>
          <a:p>
            <a:pPr algn="l" rtl="0">
              <a:spcBef>
                <a:spcPts val="300"/>
              </a:spcBef>
              <a:spcAft>
                <a:spcPts val="300"/>
              </a:spcAft>
            </a:pPr>
            <a:r>
              <a:rPr lang="fr" sz="1400" b="0" i="0" u="none" baseline="0" dirty="0">
                <a:solidFill>
                  <a:schemeClr val="accent1">
                    <a:lumMod val="75000"/>
                    <a:lumOff val="25000"/>
                  </a:schemeClr>
                </a:solidFill>
              </a:rPr>
              <a:t>Augmentation du nombre de personnes vaccinées aux « vaccinodromes », ce qui indique que les efforts de mobilisation sociale impliquant les travailleurs communautaires ont eu un impact. </a:t>
            </a:r>
            <a:endParaRPr lang="fr" sz="1400" dirty="0">
              <a:solidFill>
                <a:schemeClr val="accent1">
                  <a:lumMod val="75000"/>
                  <a:lumOff val="25000"/>
                </a:schemeClr>
              </a:solidFill>
              <a:cs typeface="Arial"/>
            </a:endParaRPr>
          </a:p>
          <a:p>
            <a:pPr algn="l" rtl="0">
              <a:spcBef>
                <a:spcPts val="300"/>
              </a:spcBef>
              <a:spcAft>
                <a:spcPts val="300"/>
              </a:spcAft>
            </a:pPr>
            <a:r>
              <a:rPr lang="fr" sz="1400" b="1" i="0" u="none" baseline="0" dirty="0">
                <a:solidFill>
                  <a:schemeClr val="accent1">
                    <a:lumMod val="75000"/>
                    <a:lumOff val="25000"/>
                  </a:schemeClr>
                </a:solidFill>
              </a:rPr>
              <a:t>Les personnes vaccinées au cours des séances de sensibilisation sont passées de 516 en mars 2022 à 14 908 en juin 2022</a:t>
            </a:r>
            <a:r>
              <a:rPr lang="fr" sz="1600" b="1" i="0" u="none" baseline="0" dirty="0">
                <a:solidFill>
                  <a:schemeClr val="accent1">
                    <a:lumMod val="75000"/>
                    <a:lumOff val="25000"/>
                  </a:schemeClr>
                </a:solidFill>
              </a:rPr>
              <a:t>. </a:t>
            </a:r>
            <a:endParaRPr lang="fr" sz="1600" b="1" dirty="0">
              <a:solidFill>
                <a:schemeClr val="accent1">
                  <a:lumMod val="75000"/>
                  <a:lumOff val="25000"/>
                </a:schemeClr>
              </a:solidFill>
              <a:cs typeface="Arial"/>
            </a:endParaRPr>
          </a:p>
        </p:txBody>
      </p:sp>
      <p:pic>
        <p:nvPicPr>
          <p:cNvPr id="16" name="Picture 16" descr="Chart, line chart&#10;&#10;Description automatically generated">
            <a:extLst>
              <a:ext uri="{FF2B5EF4-FFF2-40B4-BE49-F238E27FC236}">
                <a16:creationId xmlns:a16="http://schemas.microsoft.com/office/drawing/2014/main" id="{04BD0BFB-3242-D660-962A-8C2EFD547634}"/>
              </a:ext>
            </a:extLst>
          </p:cNvPr>
          <p:cNvPicPr>
            <a:picLocks noChangeAspect="1"/>
          </p:cNvPicPr>
          <p:nvPr/>
        </p:nvPicPr>
        <p:blipFill>
          <a:blip r:embed="rId7"/>
          <a:stretch>
            <a:fillRect/>
          </a:stretch>
        </p:blipFill>
        <p:spPr>
          <a:xfrm>
            <a:off x="9262281" y="85251"/>
            <a:ext cx="2743200" cy="1546841"/>
          </a:xfrm>
          <a:prstGeom prst="rect">
            <a:avLst/>
          </a:prstGeom>
        </p:spPr>
      </p:pic>
      <p:pic>
        <p:nvPicPr>
          <p:cNvPr id="17" name="Picture 17" descr="Chart, bar chart&#10;&#10;Description automatically generated">
            <a:extLst>
              <a:ext uri="{FF2B5EF4-FFF2-40B4-BE49-F238E27FC236}">
                <a16:creationId xmlns:a16="http://schemas.microsoft.com/office/drawing/2014/main" id="{732AEBAC-1A3E-ED8A-54CA-BE059FF885E0}"/>
              </a:ext>
            </a:extLst>
          </p:cNvPr>
          <p:cNvPicPr>
            <a:picLocks noChangeAspect="1"/>
          </p:cNvPicPr>
          <p:nvPr/>
        </p:nvPicPr>
        <p:blipFill>
          <a:blip r:embed="rId8"/>
          <a:stretch>
            <a:fillRect/>
          </a:stretch>
        </p:blipFill>
        <p:spPr>
          <a:xfrm>
            <a:off x="9262281" y="1651807"/>
            <a:ext cx="2743200" cy="1686995"/>
          </a:xfrm>
          <a:prstGeom prst="rect">
            <a:avLst/>
          </a:prstGeom>
        </p:spPr>
      </p:pic>
      <p:sp>
        <p:nvSpPr>
          <p:cNvPr id="7" name="TextBox 6">
            <a:extLst>
              <a:ext uri="{FF2B5EF4-FFF2-40B4-BE49-F238E27FC236}">
                <a16:creationId xmlns:a16="http://schemas.microsoft.com/office/drawing/2014/main" id="{C2C48D96-2FE6-C287-333D-024F314B68B3}"/>
              </a:ext>
            </a:extLst>
          </p:cNvPr>
          <p:cNvSpPr txBox="1"/>
          <p:nvPr/>
        </p:nvSpPr>
        <p:spPr>
          <a:xfrm>
            <a:off x="9262281" y="5985783"/>
            <a:ext cx="2842621" cy="362502"/>
          </a:xfrm>
          <a:prstGeom prst="rect">
            <a:avLst/>
          </a:prstGeom>
          <a:ln w="6350">
            <a:noFill/>
            <a:miter lim="800000"/>
          </a:ln>
        </p:spPr>
        <p:txBody>
          <a:bodyPr vert="horz" wrap="square" lIns="0" tIns="0" rIns="0" bIns="0" rtlCol="0" anchor="t">
            <a:noAutofit/>
          </a:bodyPr>
          <a:lstStyle/>
          <a:p>
            <a:pPr algn="l" rtl="0"/>
            <a:r>
              <a:rPr lang="fr" sz="800" b="0" i="0" u="none" baseline="0">
                <a:latin typeface="+mn-lt"/>
                <a:ea typeface="+mn-lt"/>
                <a:cs typeface="+mn-lt"/>
                <a:sym typeface="+mn-lt"/>
                <a:hlinkClick r:id="rId9"/>
              </a:rPr>
              <a:t>https://www.technet-21.org/media/com_resources/trl/8203/multi_upload/DRC_HighVolumevaccinationSiteexperience.pdf</a:t>
            </a:r>
            <a:endParaRPr lang="fr" sz="800">
              <a:cs typeface="Arial"/>
            </a:endParaRPr>
          </a:p>
          <a:p>
            <a:pPr algn="l" rtl="0">
              <a:spcBef>
                <a:spcPts val="300"/>
              </a:spcBef>
              <a:spcAft>
                <a:spcPts val="300"/>
              </a:spcAft>
              <a:buNone/>
            </a:pPr>
            <a:endParaRPr lang="fr" sz="800">
              <a:cs typeface="Arial"/>
            </a:endParaRPr>
          </a:p>
        </p:txBody>
      </p:sp>
    </p:spTree>
    <p:extLst>
      <p:ext uri="{BB962C8B-B14F-4D97-AF65-F5344CB8AC3E}">
        <p14:creationId xmlns:p14="http://schemas.microsoft.com/office/powerpoint/2010/main" val="30071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31552" y="414660"/>
            <a:ext cx="8994744" cy="398735"/>
          </a:xfrm>
        </p:spPr>
        <p:txBody>
          <a:bodyPr/>
          <a:lstStyle/>
          <a:p>
            <a:pPr algn="l" rtl="0"/>
            <a:r>
              <a:rPr lang="fr" sz="2400" b="1" i="0" u="none" baseline="0"/>
              <a:t>Diversification des stratégies de prestation de services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5194" y="883063"/>
            <a:ext cx="8344254" cy="246221"/>
          </a:xfrm>
        </p:spPr>
        <p:txBody>
          <a:bodyPr/>
          <a:lstStyle/>
          <a:p>
            <a:pPr algn="l" rtl="0"/>
            <a:r>
              <a:rPr lang="fr" b="1" i="0" u="none" baseline="0">
                <a:solidFill>
                  <a:srgbClr val="FFC000"/>
                </a:solidFill>
              </a:rPr>
              <a:t>MAURICE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806675749"/>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279338" y="1779546"/>
            <a:ext cx="2755706" cy="2860250"/>
          </a:xfrm>
          <a:prstGeom prst="rect">
            <a:avLst/>
          </a:prstGeom>
          <a:ln w="6350">
            <a:noFill/>
            <a:miter lim="800000"/>
          </a:ln>
        </p:spPr>
        <p:txBody>
          <a:bodyPr vert="horz" wrap="square" lIns="0" tIns="0" rIns="0" bIns="0" rtlCol="0" anchor="ctr">
            <a:noAutofit/>
          </a:bodyPr>
          <a:lstStyle/>
          <a:p>
            <a:pPr algn="l" rtl="0">
              <a:spcBef>
                <a:spcPts val="300"/>
              </a:spcBef>
              <a:spcAft>
                <a:spcPts val="300"/>
              </a:spcAft>
            </a:pPr>
            <a:r>
              <a:rPr lang="fr" sz="1200" b="1" i="0" u="none" baseline="0" dirty="0">
                <a:solidFill>
                  <a:schemeClr val="accent1">
                    <a:lumMod val="75000"/>
                    <a:lumOff val="25000"/>
                  </a:schemeClr>
                </a:solidFill>
              </a:rPr>
              <a:t>Le gaspillage de vaccins a été minimisé </a:t>
            </a:r>
            <a:r>
              <a:rPr lang="fr" sz="1200" b="0" i="0" u="none" baseline="0" dirty="0">
                <a:solidFill>
                  <a:schemeClr val="accent1">
                    <a:lumMod val="75000"/>
                    <a:lumOff val="25000"/>
                  </a:schemeClr>
                </a:solidFill>
              </a:rPr>
              <a:t>grâce aux efforts déployés via la promotion de la santé et la recherche (NCD-HPR) sur les maladies non transmissibles.</a:t>
            </a:r>
            <a:endParaRPr lang="fr" sz="1200" dirty="0">
              <a:solidFill>
                <a:schemeClr val="accent1">
                  <a:lumMod val="75000"/>
                  <a:lumOff val="25000"/>
                </a:schemeClr>
              </a:solidFill>
              <a:cs typeface="Arial"/>
            </a:endParaRPr>
          </a:p>
          <a:p>
            <a:pPr algn="l" rtl="0">
              <a:spcBef>
                <a:spcPts val="300"/>
              </a:spcBef>
              <a:spcAft>
                <a:spcPts val="300"/>
              </a:spcAft>
            </a:pPr>
            <a:r>
              <a:rPr lang="fr" sz="1200" b="1" i="0" u="none" baseline="0" dirty="0">
                <a:solidFill>
                  <a:schemeClr val="accent1">
                    <a:lumMod val="75000"/>
                    <a:lumOff val="25000"/>
                  </a:schemeClr>
                </a:solidFill>
              </a:rPr>
              <a:t>Taux de réponse élevé pour la deuxième dose </a:t>
            </a:r>
            <a:r>
              <a:rPr lang="fr" sz="1200" b="0" i="0" u="none" baseline="0" dirty="0">
                <a:solidFill>
                  <a:schemeClr val="accent1">
                    <a:lumMod val="75000"/>
                    <a:lumOff val="25000"/>
                  </a:schemeClr>
                </a:solidFill>
              </a:rPr>
              <a:t>de Covaxin (99,2 %) et d'AstraZeneca/Covishield (98,2 %). </a:t>
            </a:r>
            <a:endParaRPr lang="fr" sz="1200" dirty="0">
              <a:solidFill>
                <a:schemeClr val="accent1">
                  <a:lumMod val="75000"/>
                  <a:lumOff val="25000"/>
                </a:schemeClr>
              </a:solidFill>
              <a:cs typeface="Arial"/>
            </a:endParaRPr>
          </a:p>
          <a:p>
            <a:pPr algn="l" rtl="0">
              <a:spcBef>
                <a:spcPts val="300"/>
              </a:spcBef>
              <a:spcAft>
                <a:spcPts val="300"/>
              </a:spcAft>
            </a:pPr>
            <a:r>
              <a:rPr lang="fr" sz="1200" b="0" i="0" u="none" baseline="0" dirty="0">
                <a:solidFill>
                  <a:schemeClr val="accent1">
                    <a:lumMod val="75000"/>
                    <a:lumOff val="25000"/>
                  </a:schemeClr>
                </a:solidFill>
              </a:rPr>
              <a:t>Au 18 juillet 2022, </a:t>
            </a:r>
            <a:r>
              <a:rPr lang="fr" sz="1200" b="1" i="0" u="none" baseline="0" dirty="0">
                <a:solidFill>
                  <a:schemeClr val="accent1">
                    <a:lumMod val="75000"/>
                    <a:lumOff val="25000"/>
                  </a:schemeClr>
                </a:solidFill>
              </a:rPr>
              <a:t>77 %</a:t>
            </a:r>
            <a:r>
              <a:rPr lang="fr" sz="1200" b="0" i="0" u="none" baseline="0" dirty="0">
                <a:solidFill>
                  <a:schemeClr val="accent1">
                    <a:lumMod val="75000"/>
                    <a:lumOff val="25000"/>
                  </a:schemeClr>
                </a:solidFill>
              </a:rPr>
              <a:t> de la population totale avaient </a:t>
            </a:r>
            <a:r>
              <a:rPr lang="fr" sz="1200" b="1" i="0" u="none" baseline="0" dirty="0">
                <a:solidFill>
                  <a:schemeClr val="accent1">
                    <a:lumMod val="75000"/>
                    <a:lumOff val="25000"/>
                  </a:schemeClr>
                </a:solidFill>
              </a:rPr>
              <a:t>terminé la série de vaccination primaire</a:t>
            </a:r>
            <a:r>
              <a:rPr lang="fr" sz="1200" b="0" i="0" u="none" baseline="0" dirty="0">
                <a:solidFill>
                  <a:schemeClr val="accent1">
                    <a:lumMod val="75000"/>
                    <a:lumOff val="25000"/>
                  </a:schemeClr>
                </a:solidFill>
              </a:rPr>
              <a:t>.</a:t>
            </a:r>
            <a:r>
              <a:rPr lang="fr" sz="1400" b="0" i="0" u="none" baseline="0" dirty="0">
                <a:solidFill>
                  <a:schemeClr val="accent1">
                    <a:lumMod val="75000"/>
                    <a:lumOff val="25000"/>
                  </a:schemeClr>
                </a:solidFill>
              </a:rPr>
              <a:t> </a:t>
            </a:r>
            <a:endParaRPr lang="fr" sz="1400" dirty="0">
              <a:solidFill>
                <a:schemeClr val="accent1">
                  <a:lumMod val="75000"/>
                  <a:lumOff val="25000"/>
                </a:schemeClr>
              </a:solidFill>
              <a:cs typeface="Arial"/>
            </a:endParaRPr>
          </a:p>
        </p:txBody>
      </p:sp>
      <p:pic>
        <p:nvPicPr>
          <p:cNvPr id="23" name="Picture 23" descr="Chart&#10;&#10;Description automatically generated">
            <a:extLst>
              <a:ext uri="{FF2B5EF4-FFF2-40B4-BE49-F238E27FC236}">
                <a16:creationId xmlns:a16="http://schemas.microsoft.com/office/drawing/2014/main" id="{06DAB82A-C64C-8B29-8BE5-48E8A5CBEEA6}"/>
              </a:ext>
            </a:extLst>
          </p:cNvPr>
          <p:cNvPicPr>
            <a:picLocks noChangeAspect="1"/>
          </p:cNvPicPr>
          <p:nvPr/>
        </p:nvPicPr>
        <p:blipFill>
          <a:blip r:embed="rId7"/>
          <a:stretch>
            <a:fillRect/>
          </a:stretch>
        </p:blipFill>
        <p:spPr>
          <a:xfrm>
            <a:off x="9273654" y="90555"/>
            <a:ext cx="2743200" cy="1581724"/>
          </a:xfrm>
          <a:prstGeom prst="rect">
            <a:avLst/>
          </a:prstGeom>
        </p:spPr>
      </p:pic>
      <p:pic>
        <p:nvPicPr>
          <p:cNvPr id="16" name="Picture 16">
            <a:extLst>
              <a:ext uri="{FF2B5EF4-FFF2-40B4-BE49-F238E27FC236}">
                <a16:creationId xmlns:a16="http://schemas.microsoft.com/office/drawing/2014/main" id="{82C62636-025B-9F9C-E104-641729BB897C}"/>
              </a:ext>
            </a:extLst>
          </p:cNvPr>
          <p:cNvPicPr>
            <a:picLocks noChangeAspect="1"/>
          </p:cNvPicPr>
          <p:nvPr/>
        </p:nvPicPr>
        <p:blipFill rotWithShape="1">
          <a:blip r:embed="rId8"/>
          <a:srcRect l="138" r="-553" b="16225"/>
          <a:stretch/>
        </p:blipFill>
        <p:spPr>
          <a:xfrm>
            <a:off x="9573145" y="4656625"/>
            <a:ext cx="1901601" cy="1853741"/>
          </a:xfrm>
          <a:prstGeom prst="rect">
            <a:avLst/>
          </a:prstGeom>
        </p:spPr>
      </p:pic>
    </p:spTree>
    <p:extLst>
      <p:ext uri="{BB962C8B-B14F-4D97-AF65-F5344CB8AC3E}">
        <p14:creationId xmlns:p14="http://schemas.microsoft.com/office/powerpoint/2010/main" val="2813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173736" y="197613"/>
            <a:ext cx="9212322" cy="398735"/>
          </a:xfrm>
        </p:spPr>
        <p:txBody>
          <a:bodyPr/>
          <a:lstStyle/>
          <a:p>
            <a:pPr algn="l" rtl="0"/>
            <a:r>
              <a:rPr lang="fr" sz="2400" b="1" i="0" u="none" baseline="0"/>
              <a:t>Les activités de la Semaine de la vaccination dans les Amériques (VWA) pour la vaccination contre la COVID-19 </a:t>
            </a:r>
            <a:br>
              <a:rPr lang="fr" sz="1600"/>
            </a:br>
            <a:br>
              <a:rPr lang="fr" sz="1100"/>
            </a:br>
            <a:br>
              <a:rPr lang="fr" sz="16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161365" y="1013560"/>
            <a:ext cx="8574203" cy="246221"/>
          </a:xfrm>
        </p:spPr>
        <p:txBody>
          <a:bodyPr/>
          <a:lstStyle/>
          <a:p>
            <a:pPr algn="l" rtl="0"/>
            <a:r>
              <a:rPr lang="fr" b="1" i="0" u="none" baseline="0">
                <a:solidFill>
                  <a:srgbClr val="FFC000"/>
                </a:solidFill>
              </a:rPr>
              <a:t>RÉGION AMÉRICAINE DE L'OMS</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428075662"/>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252182" y="2383115"/>
            <a:ext cx="2778453" cy="3108670"/>
          </a:xfrm>
          <a:prstGeom prst="rect">
            <a:avLst/>
          </a:prstGeom>
          <a:ln w="6350">
            <a:noFill/>
            <a:miter lim="800000"/>
          </a:ln>
        </p:spPr>
        <p:txBody>
          <a:bodyPr vert="horz" wrap="square" lIns="0" tIns="0" rIns="0" bIns="0" rtlCol="0" anchor="t">
            <a:noAutofit/>
          </a:bodyPr>
          <a:lstStyle/>
          <a:p>
            <a:pPr algn="l" rtl="0">
              <a:spcBef>
                <a:spcPts val="300"/>
              </a:spcBef>
              <a:spcAft>
                <a:spcPts val="300"/>
              </a:spcAft>
              <a:buNone/>
            </a:pPr>
            <a:r>
              <a:rPr lang="fr" sz="1200" b="0" i="0" u="none" baseline="0" dirty="0">
                <a:solidFill>
                  <a:schemeClr val="accent1">
                    <a:lumMod val="75000"/>
                    <a:lumOff val="25000"/>
                  </a:schemeClr>
                </a:solidFill>
              </a:rPr>
              <a:t>L’Organisation panaméricaine de la santé a facilité l’approvisionnement en équipement de protection individuelle comme des masques, des blouses et des gants sans oublier l’approvisionnement de plus de 20 millions de doses de vaccins.</a:t>
            </a:r>
          </a:p>
          <a:p>
            <a:pPr algn="l" rtl="0">
              <a:spcBef>
                <a:spcPts val="300"/>
              </a:spcBef>
              <a:spcAft>
                <a:spcPts val="300"/>
              </a:spcAft>
              <a:buNone/>
            </a:pPr>
            <a:endParaRPr lang="fr" sz="1200" dirty="0">
              <a:solidFill>
                <a:schemeClr val="accent1">
                  <a:lumMod val="75000"/>
                  <a:lumOff val="25000"/>
                </a:schemeClr>
              </a:solidFill>
              <a:cs typeface="Arial"/>
            </a:endParaRPr>
          </a:p>
          <a:p>
            <a:pPr algn="l" rtl="0">
              <a:spcBef>
                <a:spcPts val="300"/>
              </a:spcBef>
              <a:spcAft>
                <a:spcPts val="300"/>
              </a:spcAft>
            </a:pPr>
            <a:r>
              <a:rPr lang="fr" sz="1200" b="0" i="0" u="none" baseline="0" dirty="0">
                <a:solidFill>
                  <a:schemeClr val="accent1">
                    <a:lumMod val="75000"/>
                    <a:lumOff val="25000"/>
                  </a:schemeClr>
                </a:solidFill>
              </a:rPr>
              <a:t> Les 210 millions de personnes les plus vulnérables, comme les personnes âgées, les résidents des foyers de soins infirmiers, les personnes souffrant de maladies chroniques et les travailleurs essentiels, ont été vaccinés pendant la Semaine de la vaccination dans les Amériques et d’autres campagnes qui ont duré jusqu’au milieu de l’année 2022.</a:t>
            </a:r>
            <a:r>
              <a:rPr lang="fr" sz="1400" b="0" i="0" u="none" baseline="0" dirty="0">
                <a:solidFill>
                  <a:schemeClr val="accent1">
                    <a:lumMod val="75000"/>
                    <a:lumOff val="25000"/>
                  </a:schemeClr>
                </a:solidFill>
              </a:rPr>
              <a:t> </a:t>
            </a:r>
            <a:endParaRPr lang="fr" sz="1400" dirty="0">
              <a:solidFill>
                <a:schemeClr val="accent1">
                  <a:lumMod val="75000"/>
                  <a:lumOff val="25000"/>
                </a:schemeClr>
              </a:solidFill>
              <a:cs typeface="Arial"/>
            </a:endParaRPr>
          </a:p>
        </p:txBody>
      </p:sp>
      <p:pic>
        <p:nvPicPr>
          <p:cNvPr id="16" name="Picture 16" descr="A picture containing person, child, group, family&#10;&#10;Description automatically generated">
            <a:extLst>
              <a:ext uri="{FF2B5EF4-FFF2-40B4-BE49-F238E27FC236}">
                <a16:creationId xmlns:a16="http://schemas.microsoft.com/office/drawing/2014/main" id="{95E6C8DF-4205-0356-42CC-BC4D2003565C}"/>
              </a:ext>
            </a:extLst>
          </p:cNvPr>
          <p:cNvPicPr>
            <a:picLocks noChangeAspect="1"/>
          </p:cNvPicPr>
          <p:nvPr/>
        </p:nvPicPr>
        <p:blipFill>
          <a:blip r:embed="rId7"/>
          <a:stretch>
            <a:fillRect/>
          </a:stretch>
        </p:blipFill>
        <p:spPr>
          <a:xfrm>
            <a:off x="9494577" y="197608"/>
            <a:ext cx="2187623" cy="1993142"/>
          </a:xfrm>
          <a:prstGeom prst="rect">
            <a:avLst/>
          </a:prstGeom>
        </p:spPr>
      </p:pic>
      <p:sp>
        <p:nvSpPr>
          <p:cNvPr id="31" name="TextBox 30">
            <a:extLst>
              <a:ext uri="{FF2B5EF4-FFF2-40B4-BE49-F238E27FC236}">
                <a16:creationId xmlns:a16="http://schemas.microsoft.com/office/drawing/2014/main" id="{BBE74D77-7603-CB9C-11D5-1D33D7BFBF28}"/>
              </a:ext>
            </a:extLst>
          </p:cNvPr>
          <p:cNvSpPr txBox="1"/>
          <p:nvPr/>
        </p:nvSpPr>
        <p:spPr>
          <a:xfrm>
            <a:off x="9252857" y="6074228"/>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https://iris.paho.org/bitstream/handle/10665.2/56231/OPASFPLIM220020_eng.pdf?sequence=5</a:t>
            </a:r>
            <a:endParaRPr lang="fr" sz="800">
              <a:cs typeface="Arial"/>
            </a:endParaRPr>
          </a:p>
        </p:txBody>
      </p:sp>
    </p:spTree>
    <p:extLst>
      <p:ext uri="{BB962C8B-B14F-4D97-AF65-F5344CB8AC3E}">
        <p14:creationId xmlns:p14="http://schemas.microsoft.com/office/powerpoint/2010/main" val="1107853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91314" y="197613"/>
            <a:ext cx="8994744" cy="398735"/>
          </a:xfrm>
        </p:spPr>
        <p:txBody>
          <a:bodyPr/>
          <a:lstStyle/>
          <a:p>
            <a:pPr algn="l" rtl="0"/>
            <a:r>
              <a:rPr lang="fr" sz="2400" b="1" i="0" u="none" baseline="0"/>
              <a:t>Utilisation des technologies numériques pour le suivi des séances de vaccination</a:t>
            </a:r>
            <a:br>
              <a:rPr lang="fr" sz="16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13560"/>
            <a:ext cx="8344254" cy="246221"/>
          </a:xfrm>
        </p:spPr>
        <p:txBody>
          <a:bodyPr/>
          <a:lstStyle/>
          <a:p>
            <a:pPr algn="l" rtl="0"/>
            <a:r>
              <a:rPr lang="fr" b="1" i="0" u="none" baseline="0">
                <a:solidFill>
                  <a:srgbClr val="FFC000"/>
                </a:solidFill>
              </a:rPr>
              <a:t>BANGLADESH</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370460593"/>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A8A65FFA-0B89-D4D2-A2E0-49537225FE51}"/>
              </a:ext>
            </a:extLst>
          </p:cNvPr>
          <p:cNvSpPr txBox="1"/>
          <p:nvPr/>
        </p:nvSpPr>
        <p:spPr>
          <a:xfrm>
            <a:off x="9379746" y="2321539"/>
            <a:ext cx="2630603" cy="3460304"/>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1400" b="0" i="0" u="none" baseline="0" dirty="0">
                <a:solidFill>
                  <a:schemeClr val="accent1">
                    <a:lumMod val="75000"/>
                    <a:lumOff val="25000"/>
                  </a:schemeClr>
                </a:solidFill>
              </a:rPr>
              <a:t>Plus de 3300 séances ont été étudiées et des commentaires ont été fournis sur les indicateurs.</a:t>
            </a:r>
          </a:p>
          <a:p>
            <a:pPr algn="l" rtl="0">
              <a:spcBef>
                <a:spcPts val="300"/>
              </a:spcBef>
              <a:spcAft>
                <a:spcPts val="300"/>
              </a:spcAft>
              <a:buNone/>
            </a:pPr>
            <a:r>
              <a:rPr lang="fr" sz="1400" b="0" i="0" u="none" baseline="0" dirty="0">
                <a:solidFill>
                  <a:schemeClr val="accent1">
                    <a:lumMod val="75000"/>
                    <a:lumOff val="25000"/>
                  </a:schemeClr>
                </a:solidFill>
              </a:rPr>
              <a:t>Les données sont disponibles en temps réel sur un tableau de bord convivial et permettent une analyse automatisée des indicateurs.</a:t>
            </a:r>
          </a:p>
          <a:p>
            <a:pPr algn="l" rtl="0">
              <a:spcBef>
                <a:spcPts val="300"/>
              </a:spcBef>
              <a:spcAft>
                <a:spcPts val="300"/>
              </a:spcAft>
              <a:buNone/>
            </a:pPr>
            <a:r>
              <a:rPr lang="fr" sz="1400" b="0" i="0" u="none" baseline="0" dirty="0">
                <a:solidFill>
                  <a:schemeClr val="accent1">
                    <a:lumMod val="75000"/>
                    <a:lumOff val="25000"/>
                  </a:schemeClr>
                </a:solidFill>
              </a:rPr>
              <a:t>La disponibilité des coordonnées GPS permet de suivre les activités par site de vaccination.</a:t>
            </a:r>
            <a:endParaRPr lang="fr" sz="1400" dirty="0">
              <a:solidFill>
                <a:schemeClr val="accent1">
                  <a:lumMod val="75000"/>
                  <a:lumOff val="25000"/>
                </a:schemeClr>
              </a:solidFill>
            </a:endParaRPr>
          </a:p>
        </p:txBody>
      </p:sp>
      <p:pic>
        <p:nvPicPr>
          <p:cNvPr id="2050" name="Picture 2">
            <a:extLst>
              <a:ext uri="{FF2B5EF4-FFF2-40B4-BE49-F238E27FC236}">
                <a16:creationId xmlns:a16="http://schemas.microsoft.com/office/drawing/2014/main" id="{D54ACEDB-02EF-C800-7F3E-986C6795B7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3023" y="61112"/>
            <a:ext cx="2373536" cy="1331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61CCB1C-2F78-9554-4DFA-5EB1307AE3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79408" y="1443504"/>
            <a:ext cx="990963" cy="72934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F8FD7F0-1C6C-2BF7-2439-237C93FD8988}"/>
              </a:ext>
            </a:extLst>
          </p:cNvPr>
          <p:cNvSpPr txBox="1"/>
          <p:nvPr/>
        </p:nvSpPr>
        <p:spPr>
          <a:xfrm>
            <a:off x="9318171" y="5954486"/>
            <a:ext cx="27432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https://static1.squarespace.com/static/59bc3457ccc5c5890fe7cacd/t/60da3ff79cb90c4816f42c34/1624915961286/M%26M-brief-Bangladesh.pdf</a:t>
            </a:r>
            <a:endParaRPr lang="fr" sz="800">
              <a:cs typeface="Arial"/>
            </a:endParaRPr>
          </a:p>
        </p:txBody>
      </p:sp>
    </p:spTree>
    <p:extLst>
      <p:ext uri="{BB962C8B-B14F-4D97-AF65-F5344CB8AC3E}">
        <p14:creationId xmlns:p14="http://schemas.microsoft.com/office/powerpoint/2010/main" val="2900221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84583" y="446795"/>
            <a:ext cx="8994744" cy="398735"/>
          </a:xfrm>
        </p:spPr>
        <p:txBody>
          <a:bodyPr/>
          <a:lstStyle/>
          <a:p>
            <a:pPr algn="l" rtl="0"/>
            <a:r>
              <a:rPr lang="fr" sz="2400" b="1" i="0" u="none" baseline="0"/>
              <a:t>Vaccination des populations réfugiées</a:t>
            </a:r>
            <a:br>
              <a:rPr lang="fr" sz="1600"/>
            </a:br>
            <a:r>
              <a:rPr lang="fr" sz="2400" b="0" i="0" u="none" baseline="0"/>
              <a:t> </a:t>
            </a: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13560"/>
            <a:ext cx="8344254" cy="246221"/>
          </a:xfrm>
        </p:spPr>
        <p:txBody>
          <a:bodyPr/>
          <a:lstStyle/>
          <a:p>
            <a:pPr algn="l" rtl="0"/>
            <a:r>
              <a:rPr lang="fr" b="1" i="0" u="none" baseline="0">
                <a:solidFill>
                  <a:srgbClr val="FFC000"/>
                </a:solidFill>
              </a:rPr>
              <a:t>PAKISTAN</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402193219"/>
              </p:ext>
            </p:extLst>
          </p:nvPr>
        </p:nvGraphicFramePr>
        <p:xfrm>
          <a:off x="87098" y="1445175"/>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248775" y="136134"/>
            <a:ext cx="3019425" cy="6150748"/>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34718" y="1650440"/>
            <a:ext cx="2630603" cy="3012194"/>
          </a:xfrm>
          <a:prstGeom prst="rect">
            <a:avLst/>
          </a:prstGeom>
          <a:ln w="6350">
            <a:noFill/>
            <a:miter lim="800000"/>
          </a:ln>
        </p:spPr>
        <p:txBody>
          <a:bodyPr vert="horz" wrap="square" lIns="0" tIns="0" rIns="0" bIns="0" rtlCol="0" anchor="ctr">
            <a:noAutofit/>
          </a:bodyPr>
          <a:lstStyle/>
          <a:p>
            <a:pPr algn="l" rtl="0">
              <a:spcBef>
                <a:spcPts val="600"/>
              </a:spcBef>
              <a:spcAft>
                <a:spcPts val="600"/>
              </a:spcAft>
            </a:pPr>
            <a:r>
              <a:rPr lang="fr" sz="1400" b="0" i="0" u="none" baseline="0" dirty="0">
                <a:solidFill>
                  <a:schemeClr val="accent3">
                    <a:lumMod val="75000"/>
                  </a:schemeClr>
                </a:solidFill>
              </a:rPr>
              <a:t>Grâce aux efforts des équipes mobiles, 168 998 doses (89 231 doses pour la 1re dose et 85 441 doses pour la 2de dose) avaient été administrées aux réfugiés installés à Karachi et Hyderabad, au 26 août 2022. </a:t>
            </a:r>
          </a:p>
          <a:p>
            <a:pPr algn="l" rtl="0">
              <a:spcBef>
                <a:spcPts val="600"/>
              </a:spcBef>
              <a:spcAft>
                <a:spcPts val="600"/>
              </a:spcAft>
              <a:buNone/>
            </a:pPr>
            <a:r>
              <a:rPr lang="fr" sz="1400" b="0" i="0" u="none" baseline="0" dirty="0">
                <a:solidFill>
                  <a:schemeClr val="accent3">
                    <a:lumMod val="75000"/>
                  </a:schemeClr>
                </a:solidFill>
              </a:rPr>
              <a:t>1500 à 2000 personnes sont vaccinées quotidiennement et reçoivent des carnets de vaccination aux postes frontaliers.</a:t>
            </a:r>
          </a:p>
          <a:p>
            <a:pPr algn="l" rtl="0">
              <a:spcBef>
                <a:spcPts val="600"/>
              </a:spcBef>
              <a:spcAft>
                <a:spcPts val="600"/>
              </a:spcAft>
              <a:buNone/>
            </a:pPr>
            <a:endParaRPr lang="fr" sz="1400" dirty="0">
              <a:solidFill>
                <a:schemeClr val="accent3">
                  <a:lumMod val="75000"/>
                </a:schemeClr>
              </a:solidFill>
            </a:endParaRPr>
          </a:p>
        </p:txBody>
      </p:sp>
      <p:sp>
        <p:nvSpPr>
          <p:cNvPr id="5" name="TextBox 4">
            <a:extLst>
              <a:ext uri="{FF2B5EF4-FFF2-40B4-BE49-F238E27FC236}">
                <a16:creationId xmlns:a16="http://schemas.microsoft.com/office/drawing/2014/main" id="{A8A65FFA-0B89-D4D2-A2E0-49537225FE51}"/>
              </a:ext>
            </a:extLst>
          </p:cNvPr>
          <p:cNvSpPr txBox="1"/>
          <p:nvPr/>
        </p:nvSpPr>
        <p:spPr>
          <a:xfrm>
            <a:off x="9336203" y="1809750"/>
            <a:ext cx="2630603" cy="5089916"/>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solidFill>
                <a:schemeClr val="accent1">
                  <a:lumMod val="75000"/>
                  <a:lumOff val="25000"/>
                </a:schemeClr>
              </a:solidFill>
            </a:endParaRPr>
          </a:p>
          <a:p>
            <a:pPr algn="l" rtl="0">
              <a:spcBef>
                <a:spcPts val="300"/>
              </a:spcBef>
              <a:spcAft>
                <a:spcPts val="300"/>
              </a:spcAft>
              <a:buNone/>
            </a:pPr>
            <a:endParaRPr lang="fr" sz="1600">
              <a:solidFill>
                <a:schemeClr val="accent1">
                  <a:lumMod val="75000"/>
                  <a:lumOff val="25000"/>
                </a:schemeClr>
              </a:solidFill>
            </a:endParaRPr>
          </a:p>
          <a:p>
            <a:pPr algn="l" rtl="0">
              <a:spcBef>
                <a:spcPts val="300"/>
              </a:spcBef>
              <a:spcAft>
                <a:spcPts val="300"/>
              </a:spcAft>
              <a:buNone/>
            </a:pPr>
            <a:endParaRPr lang="fr" sz="1600">
              <a:solidFill>
                <a:schemeClr val="accent1">
                  <a:lumMod val="75000"/>
                  <a:lumOff val="25000"/>
                </a:schemeClr>
              </a:solidFill>
            </a:endParaRPr>
          </a:p>
          <a:p>
            <a:pPr algn="l" rtl="0">
              <a:spcBef>
                <a:spcPts val="300"/>
              </a:spcBef>
              <a:spcAft>
                <a:spcPts val="300"/>
              </a:spcAft>
              <a:buNone/>
            </a:pPr>
            <a:endParaRPr lang="fr" sz="1600">
              <a:solidFill>
                <a:schemeClr val="accent1">
                  <a:lumMod val="75000"/>
                  <a:lumOff val="25000"/>
                </a:schemeClr>
              </a:solidFill>
            </a:endParaRPr>
          </a:p>
          <a:p>
            <a:pPr algn="l" rtl="0">
              <a:spcBef>
                <a:spcPts val="300"/>
              </a:spcBef>
              <a:spcAft>
                <a:spcPts val="300"/>
              </a:spcAft>
              <a:buNone/>
            </a:pPr>
            <a:endParaRPr lang="fr" sz="1600">
              <a:solidFill>
                <a:schemeClr val="accent1">
                  <a:lumMod val="75000"/>
                  <a:lumOff val="25000"/>
                </a:schemeClr>
              </a:solidFill>
            </a:endParaRPr>
          </a:p>
        </p:txBody>
      </p:sp>
      <p:pic>
        <p:nvPicPr>
          <p:cNvPr id="12" name="Picture 11">
            <a:extLst>
              <a:ext uri="{FF2B5EF4-FFF2-40B4-BE49-F238E27FC236}">
                <a16:creationId xmlns:a16="http://schemas.microsoft.com/office/drawing/2014/main" id="{8D25D3FB-30E9-57AD-6708-9D6B10A3F6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1260" y="137582"/>
            <a:ext cx="2169367" cy="1214969"/>
          </a:xfrm>
          <a:prstGeom prst="rect">
            <a:avLst/>
          </a:prstGeom>
        </p:spPr>
      </p:pic>
      <p:pic>
        <p:nvPicPr>
          <p:cNvPr id="1028" name="Picture 4" descr="UNHCR - COVID-19 vaccinations begin in Bangladesh's Rohingya ...">
            <a:extLst>
              <a:ext uri="{FF2B5EF4-FFF2-40B4-BE49-F238E27FC236}">
                <a16:creationId xmlns:a16="http://schemas.microsoft.com/office/drawing/2014/main" id="{AC4EA065-9780-DD55-4B42-E0DA443716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84773" y="4518730"/>
            <a:ext cx="1661320" cy="123674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39B82809-25A3-8DE8-B47E-C96585FC0AE8}"/>
              </a:ext>
            </a:extLst>
          </p:cNvPr>
          <p:cNvSpPr txBox="1"/>
          <p:nvPr/>
        </p:nvSpPr>
        <p:spPr>
          <a:xfrm>
            <a:off x="9339943" y="6106886"/>
            <a:ext cx="27432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10"/>
              </a:rPr>
              <a:t>https://www.unhcr.org/pk/12917-unhcr-welcomes-pakistans-inclusion-of-afghan-refugees-in-its-covid-19-vaccination-programme.html</a:t>
            </a:r>
            <a:endParaRPr lang="fr" sz="800">
              <a:cs typeface="Arial"/>
            </a:endParaRPr>
          </a:p>
        </p:txBody>
      </p:sp>
    </p:spTree>
    <p:extLst>
      <p:ext uri="{BB962C8B-B14F-4D97-AF65-F5344CB8AC3E}">
        <p14:creationId xmlns:p14="http://schemas.microsoft.com/office/powerpoint/2010/main" val="410118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2EDC1-D67B-3040-6406-09F212E0BA93}"/>
              </a:ext>
            </a:extLst>
          </p:cNvPr>
          <p:cNvSpPr>
            <a:spLocks noGrp="1"/>
          </p:cNvSpPr>
          <p:nvPr>
            <p:ph type="title"/>
          </p:nvPr>
        </p:nvSpPr>
        <p:spPr/>
        <p:txBody>
          <a:bodyPr/>
          <a:lstStyle/>
          <a:p>
            <a:pPr rtl="0"/>
            <a:r>
              <a:rPr lang="fr" b="1" i="0" u="none" baseline="0"/>
              <a:t>Gestion de la chaîne d’approvisionnement et des déchets</a:t>
            </a:r>
          </a:p>
        </p:txBody>
      </p:sp>
    </p:spTree>
    <p:extLst>
      <p:ext uri="{BB962C8B-B14F-4D97-AF65-F5344CB8AC3E}">
        <p14:creationId xmlns:p14="http://schemas.microsoft.com/office/powerpoint/2010/main" val="3566682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215444"/>
          </a:xfrm>
        </p:spPr>
        <p:txBody>
          <a:bodyPr/>
          <a:lstStyle/>
          <a:p>
            <a:pPr algn="l" rtl="0"/>
            <a:r>
              <a:rPr lang="fr" sz="1400" b="0" i="0" u="none" baseline="0"/>
              <a:t>GESTION DE LA CHAÎNE D’APPROVISIONNEMENT ET DES DÉCHETS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231768925"/>
              </p:ext>
            </p:extLst>
          </p:nvPr>
        </p:nvGraphicFramePr>
        <p:xfrm>
          <a:off x="415637"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1734572701"/>
              </p:ext>
            </p:extLst>
          </p:nvPr>
        </p:nvGraphicFramePr>
        <p:xfrm>
          <a:off x="6433128" y="1214366"/>
          <a:ext cx="5892799"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801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GESTION DE LA CHAÎNE D’APPROVISIONNEMENT ET DES DÉCHETS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02677695"/>
              </p:ext>
            </p:extLst>
          </p:nvPr>
        </p:nvGraphicFramePr>
        <p:xfrm>
          <a:off x="415637"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86130E44-DDA3-F382-F9A8-F3CBB0AF2F38}"/>
              </a:ext>
            </a:extLst>
          </p:cNvPr>
          <p:cNvGraphicFramePr/>
          <p:nvPr>
            <p:extLst>
              <p:ext uri="{D42A27DB-BD31-4B8C-83A1-F6EECF244321}">
                <p14:modId xmlns:p14="http://schemas.microsoft.com/office/powerpoint/2010/main" val="443601246"/>
              </p:ext>
            </p:extLst>
          </p:nvPr>
        </p:nvGraphicFramePr>
        <p:xfrm>
          <a:off x="6299201" y="1226650"/>
          <a:ext cx="5892799"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52037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ircle">
            <a:extLst>
              <a:ext uri="{FF2B5EF4-FFF2-40B4-BE49-F238E27FC236}">
                <a16:creationId xmlns:a16="http://schemas.microsoft.com/office/drawing/2014/main" id="{AE9B2963-3AD6-CC12-8939-FCB589E7051C}"/>
              </a:ext>
            </a:extLst>
          </p:cNvPr>
          <p:cNvSpPr/>
          <p:nvPr/>
        </p:nvSpPr>
        <p:spPr>
          <a:xfrm>
            <a:off x="5087176" y="2590931"/>
            <a:ext cx="2017648" cy="2017644"/>
          </a:xfrm>
          <a:prstGeom prst="ellipse">
            <a:avLst/>
          </a:prstGeom>
          <a:solidFill>
            <a:schemeClr val="bg1"/>
          </a:solidFill>
          <a:ln w="12700">
            <a:miter lim="400000"/>
          </a:ln>
          <a:effectLst>
            <a:outerShdw blurRad="50800" dist="38100" dir="2700000" algn="tl" rotWithShape="0">
              <a:prstClr val="black">
                <a:alpha val="40000"/>
              </a:prstClr>
            </a:outerShdw>
          </a:effectLst>
        </p:spPr>
        <p:txBody>
          <a:bodyPr lIns="38100" tIns="38100" rIns="38100" bIns="38100" anchor="ctr"/>
          <a:lstStyle/>
          <a:p>
            <a:pPr algn="l" rtl="0">
              <a:defRPr sz="3000">
                <a:solidFill>
                  <a:srgbClr val="FFFFFF"/>
                </a:solidFill>
                <a:effectLst>
                  <a:outerShdw blurRad="38100" dist="12700" dir="5400000" rotWithShape="0">
                    <a:srgbClr val="000000">
                      <a:alpha val="50000"/>
                    </a:srgbClr>
                  </a:outerShdw>
                </a:effectLst>
              </a:defRPr>
            </a:pPr>
            <a:endParaRPr sz="2800"/>
          </a:p>
        </p:txBody>
      </p:sp>
      <p:pic>
        <p:nvPicPr>
          <p:cNvPr id="3" name="Graphic 2" descr="Lights On">
            <a:extLst>
              <a:ext uri="{FF2B5EF4-FFF2-40B4-BE49-F238E27FC236}">
                <a16:creationId xmlns:a16="http://schemas.microsoft.com/office/drawing/2014/main" id="{53659E54-844D-0ACB-A3B7-24AFEC79C0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38834" y="2942587"/>
            <a:ext cx="1314332" cy="1314332"/>
          </a:xfrm>
          <a:prstGeom prst="rect">
            <a:avLst/>
          </a:prstGeom>
        </p:spPr>
      </p:pic>
      <p:sp>
        <p:nvSpPr>
          <p:cNvPr id="5" name="Freeform: Shape 4">
            <a:extLst>
              <a:ext uri="{FF2B5EF4-FFF2-40B4-BE49-F238E27FC236}">
                <a16:creationId xmlns:a16="http://schemas.microsoft.com/office/drawing/2014/main" id="{F6089C10-0491-5B8D-504F-B442576EB04C}"/>
              </a:ext>
            </a:extLst>
          </p:cNvPr>
          <p:cNvSpPr/>
          <p:nvPr/>
        </p:nvSpPr>
        <p:spPr>
          <a:xfrm>
            <a:off x="5509961" y="1901302"/>
            <a:ext cx="1172037" cy="792227"/>
          </a:xfrm>
          <a:custGeom>
            <a:avLst/>
            <a:gdLst>
              <a:gd name="connsiteX0" fmla="*/ 359953 w 1172037"/>
              <a:gd name="connsiteY0" fmla="*/ 263 h 792227"/>
              <a:gd name="connsiteX1" fmla="*/ 336067 w 1172037"/>
              <a:gd name="connsiteY1" fmla="*/ 35691 h 792227"/>
              <a:gd name="connsiteX2" fmla="*/ 314747 w 1172037"/>
              <a:gd name="connsiteY2" fmla="*/ 141290 h 792227"/>
              <a:gd name="connsiteX3" fmla="*/ 394207 w 1172037"/>
              <a:gd name="connsiteY3" fmla="*/ 333123 h 792227"/>
              <a:gd name="connsiteX4" fmla="*/ 411129 w 1172037"/>
              <a:gd name="connsiteY4" fmla="*/ 347085 h 792227"/>
              <a:gd name="connsiteX5" fmla="*/ 433199 w 1172037"/>
              <a:gd name="connsiteY5" fmla="*/ 372170 h 792227"/>
              <a:gd name="connsiteX6" fmla="*/ 486001 w 1172037"/>
              <a:gd name="connsiteY6" fmla="*/ 407700 h 792227"/>
              <a:gd name="connsiteX7" fmla="*/ 479498 w 1172037"/>
              <a:gd name="connsiteY7" fmla="*/ 466191 h 792227"/>
              <a:gd name="connsiteX8" fmla="*/ 508733 w 1172037"/>
              <a:gd name="connsiteY8" fmla="*/ 526303 h 792227"/>
              <a:gd name="connsiteX9" fmla="*/ 424250 w 1172037"/>
              <a:gd name="connsiteY9" fmla="*/ 766751 h 792227"/>
              <a:gd name="connsiteX10" fmla="*/ 406380 w 1172037"/>
              <a:gd name="connsiteY10" fmla="*/ 774854 h 792227"/>
              <a:gd name="connsiteX11" fmla="*/ 165935 w 1172037"/>
              <a:gd name="connsiteY11" fmla="*/ 690396 h 792227"/>
              <a:gd name="connsiteX12" fmla="*/ 26262 w 1172037"/>
              <a:gd name="connsiteY12" fmla="*/ 399597 h 792227"/>
              <a:gd name="connsiteX13" fmla="*/ 203314 w 1172037"/>
              <a:gd name="connsiteY13" fmla="*/ 27582 h 792227"/>
              <a:gd name="connsiteX14" fmla="*/ 811950 w 1172037"/>
              <a:gd name="connsiteY14" fmla="*/ 0 h 792227"/>
              <a:gd name="connsiteX15" fmla="*/ 970114 w 1172037"/>
              <a:gd name="connsiteY15" fmla="*/ 27582 h 792227"/>
              <a:gd name="connsiteX16" fmla="*/ 1145526 w 1172037"/>
              <a:gd name="connsiteY16" fmla="*/ 396356 h 792227"/>
              <a:gd name="connsiteX17" fmla="*/ 1005852 w 1172037"/>
              <a:gd name="connsiteY17" fmla="*/ 685496 h 792227"/>
              <a:gd name="connsiteX18" fmla="*/ 765407 w 1172037"/>
              <a:gd name="connsiteY18" fmla="*/ 769992 h 792227"/>
              <a:gd name="connsiteX19" fmla="*/ 754041 w 1172037"/>
              <a:gd name="connsiteY19" fmla="*/ 763511 h 792227"/>
              <a:gd name="connsiteX20" fmla="*/ 669557 w 1172037"/>
              <a:gd name="connsiteY20" fmla="*/ 523062 h 792227"/>
              <a:gd name="connsiteX21" fmla="*/ 698793 w 1172037"/>
              <a:gd name="connsiteY21" fmla="*/ 462950 h 792227"/>
              <a:gd name="connsiteX22" fmla="*/ 690649 w 1172037"/>
              <a:gd name="connsiteY22" fmla="*/ 402838 h 792227"/>
              <a:gd name="connsiteX23" fmla="*/ 740427 w 1172037"/>
              <a:gd name="connsiteY23" fmla="*/ 368321 h 792227"/>
              <a:gd name="connsiteX24" fmla="*/ 754386 w 1172037"/>
              <a:gd name="connsiteY24" fmla="*/ 352502 h 792227"/>
              <a:gd name="connsiteX25" fmla="*/ 777873 w 1172037"/>
              <a:gd name="connsiteY25" fmla="*/ 333123 h 792227"/>
              <a:gd name="connsiteX26" fmla="*/ 857333 w 1172037"/>
              <a:gd name="connsiteY26" fmla="*/ 141290 h 792227"/>
              <a:gd name="connsiteX27" fmla="*/ 836014 w 1172037"/>
              <a:gd name="connsiteY27" fmla="*/ 35691 h 7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72037" h="792227">
                <a:moveTo>
                  <a:pt x="359953" y="263"/>
                </a:moveTo>
                <a:lnTo>
                  <a:pt x="336067" y="35691"/>
                </a:lnTo>
                <a:cubicBezTo>
                  <a:pt x="322339" y="68148"/>
                  <a:pt x="314747" y="103832"/>
                  <a:pt x="314747" y="141290"/>
                </a:cubicBezTo>
                <a:cubicBezTo>
                  <a:pt x="314747" y="216206"/>
                  <a:pt x="345113" y="284029"/>
                  <a:pt x="394207" y="333123"/>
                </a:cubicBezTo>
                <a:lnTo>
                  <a:pt x="411129" y="347085"/>
                </a:lnTo>
                <a:lnTo>
                  <a:pt x="433199" y="372170"/>
                </a:lnTo>
                <a:cubicBezTo>
                  <a:pt x="449443" y="386180"/>
                  <a:pt x="467312" y="397958"/>
                  <a:pt x="486001" y="407700"/>
                </a:cubicBezTo>
                <a:cubicBezTo>
                  <a:pt x="474635" y="423982"/>
                  <a:pt x="469714" y="446707"/>
                  <a:pt x="479498" y="466191"/>
                </a:cubicBezTo>
                <a:lnTo>
                  <a:pt x="508733" y="526303"/>
                </a:lnTo>
                <a:cubicBezTo>
                  <a:pt x="550975" y="615661"/>
                  <a:pt x="513596" y="722883"/>
                  <a:pt x="424250" y="766751"/>
                </a:cubicBezTo>
                <a:lnTo>
                  <a:pt x="406380" y="774854"/>
                </a:lnTo>
                <a:cubicBezTo>
                  <a:pt x="317034" y="817102"/>
                  <a:pt x="209818" y="779754"/>
                  <a:pt x="165935" y="690396"/>
                </a:cubicBezTo>
                <a:lnTo>
                  <a:pt x="26262" y="399597"/>
                </a:lnTo>
                <a:cubicBezTo>
                  <a:pt x="-46857" y="246887"/>
                  <a:pt x="39268" y="66550"/>
                  <a:pt x="203314" y="27582"/>
                </a:cubicBezTo>
                <a:close/>
                <a:moveTo>
                  <a:pt x="811950" y="0"/>
                </a:moveTo>
                <a:lnTo>
                  <a:pt x="970114" y="27582"/>
                </a:lnTo>
                <a:cubicBezTo>
                  <a:pt x="1134160" y="66550"/>
                  <a:pt x="1218644" y="246887"/>
                  <a:pt x="1145526" y="396356"/>
                </a:cubicBezTo>
                <a:lnTo>
                  <a:pt x="1005852" y="685496"/>
                </a:lnTo>
                <a:cubicBezTo>
                  <a:pt x="961970" y="774854"/>
                  <a:pt x="854754" y="813861"/>
                  <a:pt x="765407" y="769992"/>
                </a:cubicBezTo>
                <a:lnTo>
                  <a:pt x="754041" y="763511"/>
                </a:lnTo>
                <a:cubicBezTo>
                  <a:pt x="664695" y="719642"/>
                  <a:pt x="625675" y="612420"/>
                  <a:pt x="669557" y="523062"/>
                </a:cubicBezTo>
                <a:lnTo>
                  <a:pt x="698793" y="462950"/>
                </a:lnTo>
                <a:cubicBezTo>
                  <a:pt x="710159" y="441846"/>
                  <a:pt x="705296" y="419082"/>
                  <a:pt x="690649" y="402838"/>
                </a:cubicBezTo>
                <a:cubicBezTo>
                  <a:pt x="708548" y="393906"/>
                  <a:pt x="725201" y="382129"/>
                  <a:pt x="740427" y="368321"/>
                </a:cubicBezTo>
                <a:lnTo>
                  <a:pt x="754386" y="352502"/>
                </a:lnTo>
                <a:lnTo>
                  <a:pt x="777873" y="333123"/>
                </a:lnTo>
                <a:cubicBezTo>
                  <a:pt x="826968" y="284029"/>
                  <a:pt x="857333" y="216206"/>
                  <a:pt x="857333" y="141290"/>
                </a:cubicBezTo>
                <a:cubicBezTo>
                  <a:pt x="857333" y="103832"/>
                  <a:pt x="849742" y="68148"/>
                  <a:pt x="836014" y="35691"/>
                </a:cubicBezTo>
                <a:close/>
              </a:path>
            </a:pathLst>
          </a:custGeom>
          <a:solidFill>
            <a:schemeClr val="accent4"/>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6" name="Freeform: Shape 5">
            <a:extLst>
              <a:ext uri="{FF2B5EF4-FFF2-40B4-BE49-F238E27FC236}">
                <a16:creationId xmlns:a16="http://schemas.microsoft.com/office/drawing/2014/main" id="{D1386D89-DA1F-BCD9-133A-0A2E65B8F611}"/>
              </a:ext>
            </a:extLst>
          </p:cNvPr>
          <p:cNvSpPr/>
          <p:nvPr/>
        </p:nvSpPr>
        <p:spPr>
          <a:xfrm>
            <a:off x="4530286" y="2216184"/>
            <a:ext cx="1056448" cy="1106665"/>
          </a:xfrm>
          <a:custGeom>
            <a:avLst/>
            <a:gdLst>
              <a:gd name="connsiteX0" fmla="*/ 108087 w 1056448"/>
              <a:gd name="connsiteY0" fmla="*/ 501751 h 1106665"/>
              <a:gd name="connsiteX1" fmla="*/ 116199 w 1056448"/>
              <a:gd name="connsiteY1" fmla="*/ 527884 h 1106665"/>
              <a:gd name="connsiteX2" fmla="*/ 366172 w 1056448"/>
              <a:gd name="connsiteY2" fmla="*/ 693577 h 1106665"/>
              <a:gd name="connsiteX3" fmla="*/ 397090 w 1056448"/>
              <a:gd name="connsiteY3" fmla="*/ 690460 h 1106665"/>
              <a:gd name="connsiteX4" fmla="*/ 444677 w 1056448"/>
              <a:gd name="connsiteY4" fmla="*/ 688698 h 1106665"/>
              <a:gd name="connsiteX5" fmla="*/ 501342 w 1056448"/>
              <a:gd name="connsiteY5" fmla="*/ 673066 h 1106665"/>
              <a:gd name="connsiteX6" fmla="*/ 540332 w 1056448"/>
              <a:gd name="connsiteY6" fmla="*/ 708797 h 1106665"/>
              <a:gd name="connsiteX7" fmla="*/ 623166 w 1056448"/>
              <a:gd name="connsiteY7" fmla="*/ 728291 h 1106665"/>
              <a:gd name="connsiteX8" fmla="*/ 757986 w 1056448"/>
              <a:gd name="connsiteY8" fmla="*/ 944357 h 1106665"/>
              <a:gd name="connsiteX9" fmla="*/ 753132 w 1056448"/>
              <a:gd name="connsiteY9" fmla="*/ 967109 h 1106665"/>
              <a:gd name="connsiteX10" fmla="*/ 537043 w 1056448"/>
              <a:gd name="connsiteY10" fmla="*/ 1101940 h 1106665"/>
              <a:gd name="connsiteX11" fmla="*/ 204037 w 1056448"/>
              <a:gd name="connsiteY11" fmla="*/ 1025592 h 1106665"/>
              <a:gd name="connsiteX12" fmla="*/ 25320 w 1056448"/>
              <a:gd name="connsiteY12" fmla="*/ 653572 h 1106665"/>
              <a:gd name="connsiteX13" fmla="*/ 663564 w 1056448"/>
              <a:gd name="connsiteY13" fmla="*/ 14 h 1106665"/>
              <a:gd name="connsiteX14" fmla="*/ 899331 w 1056448"/>
              <a:gd name="connsiteY14" fmla="*/ 149979 h 1106665"/>
              <a:gd name="connsiteX15" fmla="*/ 1039058 w 1056448"/>
              <a:gd name="connsiteY15" fmla="*/ 439135 h 1106665"/>
              <a:gd name="connsiteX16" fmla="*/ 956172 w 1056448"/>
              <a:gd name="connsiteY16" fmla="*/ 679582 h 1106665"/>
              <a:gd name="connsiteX17" fmla="*/ 952936 w 1056448"/>
              <a:gd name="connsiteY17" fmla="*/ 681211 h 1106665"/>
              <a:gd name="connsiteX18" fmla="*/ 712524 w 1056448"/>
              <a:gd name="connsiteY18" fmla="*/ 596718 h 1106665"/>
              <a:gd name="connsiteX19" fmla="*/ 681677 w 1056448"/>
              <a:gd name="connsiteY19" fmla="*/ 533348 h 1106665"/>
              <a:gd name="connsiteX20" fmla="*/ 637780 w 1056448"/>
              <a:gd name="connsiteY20" fmla="*/ 502505 h 1106665"/>
              <a:gd name="connsiteX21" fmla="*/ 640429 w 1056448"/>
              <a:gd name="connsiteY21" fmla="*/ 444022 h 1106665"/>
              <a:gd name="connsiteX22" fmla="*/ 637101 w 1056448"/>
              <a:gd name="connsiteY22" fmla="*/ 425897 h 1106665"/>
              <a:gd name="connsiteX23" fmla="*/ 637465 w 1056448"/>
              <a:gd name="connsiteY23" fmla="*/ 422284 h 1106665"/>
              <a:gd name="connsiteX24" fmla="*/ 420847 w 1056448"/>
              <a:gd name="connsiteY24" fmla="*/ 156503 h 1106665"/>
              <a:gd name="connsiteX25" fmla="*/ 390529 w 1056448"/>
              <a:gd name="connsiteY25" fmla="*/ 153446 h 1106665"/>
              <a:gd name="connsiteX26" fmla="*/ 498053 w 1056448"/>
              <a:gd name="connsiteY26" fmla="*/ 57395 h 1106665"/>
              <a:gd name="connsiteX27" fmla="*/ 663564 w 1056448"/>
              <a:gd name="connsiteY27" fmla="*/ 14 h 110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448" h="1106665">
                <a:moveTo>
                  <a:pt x="108087" y="501751"/>
                </a:moveTo>
                <a:lnTo>
                  <a:pt x="116199" y="527884"/>
                </a:lnTo>
                <a:cubicBezTo>
                  <a:pt x="157383" y="625255"/>
                  <a:pt x="253799" y="693577"/>
                  <a:pt x="366172" y="693577"/>
                </a:cubicBezTo>
                <a:lnTo>
                  <a:pt x="397090" y="690460"/>
                </a:lnTo>
                <a:lnTo>
                  <a:pt x="444677" y="688698"/>
                </a:lnTo>
                <a:cubicBezTo>
                  <a:pt x="464374" y="685650"/>
                  <a:pt x="483465" y="680370"/>
                  <a:pt x="501342" y="673066"/>
                </a:cubicBezTo>
                <a:cubicBezTo>
                  <a:pt x="506196" y="690931"/>
                  <a:pt x="520810" y="703909"/>
                  <a:pt x="540332" y="708797"/>
                </a:cubicBezTo>
                <a:lnTo>
                  <a:pt x="623166" y="728291"/>
                </a:lnTo>
                <a:cubicBezTo>
                  <a:pt x="718996" y="751043"/>
                  <a:pt x="780743" y="846885"/>
                  <a:pt x="757986" y="944357"/>
                </a:cubicBezTo>
                <a:lnTo>
                  <a:pt x="753132" y="967109"/>
                </a:lnTo>
                <a:cubicBezTo>
                  <a:pt x="730375" y="1062951"/>
                  <a:pt x="634544" y="1124692"/>
                  <a:pt x="537043" y="1101940"/>
                </a:cubicBezTo>
                <a:lnTo>
                  <a:pt x="204037" y="1025592"/>
                </a:lnTo>
                <a:cubicBezTo>
                  <a:pt x="39987" y="986603"/>
                  <a:pt x="-46136" y="806268"/>
                  <a:pt x="25320" y="653572"/>
                </a:cubicBezTo>
                <a:close/>
                <a:moveTo>
                  <a:pt x="663564" y="14"/>
                </a:moveTo>
                <a:cubicBezTo>
                  <a:pt x="759705" y="981"/>
                  <a:pt x="853628" y="54544"/>
                  <a:pt x="899331" y="149979"/>
                </a:cubicBezTo>
                <a:lnTo>
                  <a:pt x="1039058" y="439135"/>
                </a:lnTo>
                <a:cubicBezTo>
                  <a:pt x="1081284" y="528515"/>
                  <a:pt x="1043912" y="637336"/>
                  <a:pt x="956172" y="679582"/>
                </a:cubicBezTo>
                <a:lnTo>
                  <a:pt x="952936" y="681211"/>
                </a:lnTo>
                <a:cubicBezTo>
                  <a:pt x="863577" y="723404"/>
                  <a:pt x="756368" y="686044"/>
                  <a:pt x="712524" y="596718"/>
                </a:cubicBezTo>
                <a:lnTo>
                  <a:pt x="681677" y="533348"/>
                </a:lnTo>
                <a:cubicBezTo>
                  <a:pt x="671916" y="515483"/>
                  <a:pt x="655683" y="504134"/>
                  <a:pt x="637780" y="502505"/>
                </a:cubicBezTo>
                <a:cubicBezTo>
                  <a:pt x="641042" y="483011"/>
                  <a:pt x="641852" y="463516"/>
                  <a:pt x="640429" y="444022"/>
                </a:cubicBezTo>
                <a:lnTo>
                  <a:pt x="637101" y="425897"/>
                </a:lnTo>
                <a:lnTo>
                  <a:pt x="637465" y="422284"/>
                </a:lnTo>
                <a:cubicBezTo>
                  <a:pt x="637465" y="291182"/>
                  <a:pt x="544471" y="181800"/>
                  <a:pt x="420847" y="156503"/>
                </a:cubicBezTo>
                <a:lnTo>
                  <a:pt x="390529" y="153446"/>
                </a:lnTo>
                <a:lnTo>
                  <a:pt x="498053" y="57395"/>
                </a:lnTo>
                <a:cubicBezTo>
                  <a:pt x="547397" y="17789"/>
                  <a:pt x="605880" y="-566"/>
                  <a:pt x="663564" y="14"/>
                </a:cubicBezTo>
                <a:close/>
              </a:path>
            </a:pathLst>
          </a:custGeom>
          <a:solidFill>
            <a:srgbClr val="EB1E42"/>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7" name="Freeform: Shape 6">
            <a:extLst>
              <a:ext uri="{FF2B5EF4-FFF2-40B4-BE49-F238E27FC236}">
                <a16:creationId xmlns:a16="http://schemas.microsoft.com/office/drawing/2014/main" id="{01F98F42-0C93-6AB4-7636-1F7D036DAAB7}"/>
              </a:ext>
            </a:extLst>
          </p:cNvPr>
          <p:cNvSpPr/>
          <p:nvPr/>
        </p:nvSpPr>
        <p:spPr>
          <a:xfrm>
            <a:off x="4385277" y="3344620"/>
            <a:ext cx="896960" cy="1148664"/>
          </a:xfrm>
          <a:custGeom>
            <a:avLst/>
            <a:gdLst>
              <a:gd name="connsiteX0" fmla="*/ 730629 w 896960"/>
              <a:gd name="connsiteY0" fmla="*/ 555432 h 1148664"/>
              <a:gd name="connsiteX1" fmla="*/ 851235 w 896960"/>
              <a:gd name="connsiteY1" fmla="*/ 622430 h 1148664"/>
              <a:gd name="connsiteX2" fmla="*/ 857748 w 896960"/>
              <a:gd name="connsiteY2" fmla="*/ 630539 h 1148664"/>
              <a:gd name="connsiteX3" fmla="*/ 831739 w 896960"/>
              <a:gd name="connsiteY3" fmla="*/ 883959 h 1148664"/>
              <a:gd name="connsiteX4" fmla="*/ 573435 w 896960"/>
              <a:gd name="connsiteY4" fmla="*/ 1090313 h 1148664"/>
              <a:gd name="connsiteX5" fmla="*/ 173806 w 896960"/>
              <a:gd name="connsiteY5" fmla="*/ 1005821 h 1148664"/>
              <a:gd name="connsiteX6" fmla="*/ 112244 w 896960"/>
              <a:gd name="connsiteY6" fmla="*/ 861344 h 1148664"/>
              <a:gd name="connsiteX7" fmla="*/ 116959 w 896960"/>
              <a:gd name="connsiteY7" fmla="*/ 863903 h 1148664"/>
              <a:gd name="connsiteX8" fmla="*/ 222558 w 896960"/>
              <a:gd name="connsiteY8" fmla="*/ 885222 h 1148664"/>
              <a:gd name="connsiteX9" fmla="*/ 488340 w 896960"/>
              <a:gd name="connsiteY9" fmla="*/ 668604 h 1148664"/>
              <a:gd name="connsiteX10" fmla="*/ 488367 w 896960"/>
              <a:gd name="connsiteY10" fmla="*/ 668332 h 1148664"/>
              <a:gd name="connsiteX11" fmla="*/ 493833 w 896960"/>
              <a:gd name="connsiteY11" fmla="*/ 653335 h 1148664"/>
              <a:gd name="connsiteX12" fmla="*/ 537721 w 896960"/>
              <a:gd name="connsiteY12" fmla="*/ 641937 h 1148664"/>
              <a:gd name="connsiteX13" fmla="*/ 597827 w 896960"/>
              <a:gd name="connsiteY13" fmla="*/ 593226 h 1148664"/>
              <a:gd name="connsiteX14" fmla="*/ 730629 w 896960"/>
              <a:gd name="connsiteY14" fmla="*/ 555432 h 1148664"/>
              <a:gd name="connsiteX15" fmla="*/ 262336 w 896960"/>
              <a:gd name="connsiteY15" fmla="*/ 2 h 1148664"/>
              <a:gd name="connsiteX16" fmla="*/ 323263 w 896960"/>
              <a:gd name="connsiteY16" fmla="*/ 6771 h 1148664"/>
              <a:gd name="connsiteX17" fmla="*/ 653038 w 896960"/>
              <a:gd name="connsiteY17" fmla="*/ 81510 h 1148664"/>
              <a:gd name="connsiteX18" fmla="*/ 787894 w 896960"/>
              <a:gd name="connsiteY18" fmla="*/ 297560 h 1148664"/>
              <a:gd name="connsiteX19" fmla="*/ 571818 w 896960"/>
              <a:gd name="connsiteY19" fmla="*/ 432408 h 1148664"/>
              <a:gd name="connsiteX20" fmla="*/ 485745 w 896960"/>
              <a:gd name="connsiteY20" fmla="*/ 412901 h 1148664"/>
              <a:gd name="connsiteX21" fmla="*/ 432109 w 896960"/>
              <a:gd name="connsiteY21" fmla="*/ 430763 h 1148664"/>
              <a:gd name="connsiteX22" fmla="*/ 384598 w 896960"/>
              <a:gd name="connsiteY22" fmla="*/ 396045 h 1148664"/>
              <a:gd name="connsiteX23" fmla="*/ 380849 w 896960"/>
              <a:gd name="connsiteY23" fmla="*/ 394421 h 1148664"/>
              <a:gd name="connsiteX24" fmla="*/ 374241 w 896960"/>
              <a:gd name="connsiteY24" fmla="*/ 388969 h 1148664"/>
              <a:gd name="connsiteX25" fmla="*/ 222558 w 896960"/>
              <a:gd name="connsiteY25" fmla="*/ 342636 h 1148664"/>
              <a:gd name="connsiteX26" fmla="*/ 30725 w 896960"/>
              <a:gd name="connsiteY26" fmla="*/ 422096 h 1148664"/>
              <a:gd name="connsiteX27" fmla="*/ 10795 w 896960"/>
              <a:gd name="connsiteY27" fmla="*/ 446252 h 1148664"/>
              <a:gd name="connsiteX28" fmla="*/ 0 w 896960"/>
              <a:gd name="connsiteY28" fmla="*/ 263423 h 1148664"/>
              <a:gd name="connsiteX29" fmla="*/ 0 w 896960"/>
              <a:gd name="connsiteY29" fmla="*/ 260191 h 1148664"/>
              <a:gd name="connsiteX30" fmla="*/ 262336 w 896960"/>
              <a:gd name="connsiteY30" fmla="*/ 2 h 114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6960" h="1148664">
                <a:moveTo>
                  <a:pt x="730629" y="555432"/>
                </a:moveTo>
                <a:cubicBezTo>
                  <a:pt x="776517" y="560705"/>
                  <a:pt x="820373" y="583445"/>
                  <a:pt x="851235" y="622430"/>
                </a:cubicBezTo>
                <a:lnTo>
                  <a:pt x="857748" y="630539"/>
                </a:lnTo>
                <a:cubicBezTo>
                  <a:pt x="919472" y="708567"/>
                  <a:pt x="906488" y="820618"/>
                  <a:pt x="831739" y="883959"/>
                </a:cubicBezTo>
                <a:lnTo>
                  <a:pt x="573435" y="1090313"/>
                </a:lnTo>
                <a:cubicBezTo>
                  <a:pt x="443475" y="1194255"/>
                  <a:pt x="248556" y="1155241"/>
                  <a:pt x="173806" y="1005821"/>
                </a:cubicBezTo>
                <a:lnTo>
                  <a:pt x="112244" y="861344"/>
                </a:lnTo>
                <a:lnTo>
                  <a:pt x="116959" y="863903"/>
                </a:lnTo>
                <a:cubicBezTo>
                  <a:pt x="149416" y="877631"/>
                  <a:pt x="185101" y="885222"/>
                  <a:pt x="222558" y="885222"/>
                </a:cubicBezTo>
                <a:cubicBezTo>
                  <a:pt x="353660" y="885222"/>
                  <a:pt x="463042" y="792228"/>
                  <a:pt x="488340" y="668604"/>
                </a:cubicBezTo>
                <a:lnTo>
                  <a:pt x="488367" y="668332"/>
                </a:lnTo>
                <a:lnTo>
                  <a:pt x="493833" y="653335"/>
                </a:lnTo>
                <a:cubicBezTo>
                  <a:pt x="508477" y="654923"/>
                  <a:pt x="524695" y="653335"/>
                  <a:pt x="537721" y="641937"/>
                </a:cubicBezTo>
                <a:lnTo>
                  <a:pt x="597827" y="593226"/>
                </a:lnTo>
                <a:cubicBezTo>
                  <a:pt x="636820" y="562350"/>
                  <a:pt x="684741" y="550158"/>
                  <a:pt x="730629" y="555432"/>
                </a:cubicBezTo>
                <a:close/>
                <a:moveTo>
                  <a:pt x="262336" y="2"/>
                </a:moveTo>
                <a:cubicBezTo>
                  <a:pt x="282349" y="-83"/>
                  <a:pt x="302756" y="2100"/>
                  <a:pt x="323263" y="6771"/>
                </a:cubicBezTo>
                <a:lnTo>
                  <a:pt x="653038" y="81510"/>
                </a:lnTo>
                <a:cubicBezTo>
                  <a:pt x="748901" y="104249"/>
                  <a:pt x="810625" y="200083"/>
                  <a:pt x="787894" y="297560"/>
                </a:cubicBezTo>
                <a:cubicBezTo>
                  <a:pt x="765162" y="393394"/>
                  <a:pt x="669299" y="455147"/>
                  <a:pt x="571818" y="432408"/>
                </a:cubicBezTo>
                <a:lnTo>
                  <a:pt x="485745" y="412901"/>
                </a:lnTo>
                <a:cubicBezTo>
                  <a:pt x="464631" y="408024"/>
                  <a:pt x="445135" y="416133"/>
                  <a:pt x="432109" y="430763"/>
                </a:cubicBezTo>
                <a:cubicBezTo>
                  <a:pt x="417487" y="417778"/>
                  <a:pt x="401652" y="405997"/>
                  <a:pt x="384598" y="396045"/>
                </a:cubicBezTo>
                <a:lnTo>
                  <a:pt x="380849" y="394421"/>
                </a:lnTo>
                <a:lnTo>
                  <a:pt x="374241" y="388969"/>
                </a:lnTo>
                <a:cubicBezTo>
                  <a:pt x="330942" y="359717"/>
                  <a:pt x="278745" y="342636"/>
                  <a:pt x="222558" y="342636"/>
                </a:cubicBezTo>
                <a:cubicBezTo>
                  <a:pt x="147643" y="342636"/>
                  <a:pt x="79820" y="373002"/>
                  <a:pt x="30725" y="422096"/>
                </a:cubicBezTo>
                <a:lnTo>
                  <a:pt x="10795" y="446252"/>
                </a:lnTo>
                <a:lnTo>
                  <a:pt x="0" y="263423"/>
                </a:lnTo>
                <a:cubicBezTo>
                  <a:pt x="0" y="261836"/>
                  <a:pt x="0" y="261836"/>
                  <a:pt x="0" y="260191"/>
                </a:cubicBezTo>
                <a:cubicBezTo>
                  <a:pt x="1416" y="112379"/>
                  <a:pt x="122245" y="603"/>
                  <a:pt x="262336" y="2"/>
                </a:cubicBezTo>
                <a:close/>
              </a:path>
            </a:pathLst>
          </a:custGeom>
          <a:solidFill>
            <a:schemeClr val="accent1"/>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8" name="Freeform: Shape 7">
            <a:extLst>
              <a:ext uri="{FF2B5EF4-FFF2-40B4-BE49-F238E27FC236}">
                <a16:creationId xmlns:a16="http://schemas.microsoft.com/office/drawing/2014/main" id="{15A46FA3-14FF-D3A7-C331-F209DDE25C75}"/>
              </a:ext>
            </a:extLst>
          </p:cNvPr>
          <p:cNvSpPr/>
          <p:nvPr/>
        </p:nvSpPr>
        <p:spPr>
          <a:xfrm>
            <a:off x="4933818" y="4285096"/>
            <a:ext cx="1097006" cy="987837"/>
          </a:xfrm>
          <a:custGeom>
            <a:avLst/>
            <a:gdLst>
              <a:gd name="connsiteX0" fmla="*/ 911776 w 1097006"/>
              <a:gd name="connsiteY0" fmla="*/ 216014 h 987837"/>
              <a:gd name="connsiteX1" fmla="*/ 919901 w 1097006"/>
              <a:gd name="connsiteY1" fmla="*/ 216014 h 987837"/>
              <a:gd name="connsiteX2" fmla="*/ 1096982 w 1097006"/>
              <a:gd name="connsiteY2" fmla="*/ 396367 h 987837"/>
              <a:gd name="connsiteX3" fmla="*/ 1096982 w 1097006"/>
              <a:gd name="connsiteY3" fmla="*/ 724531 h 987837"/>
              <a:gd name="connsiteX4" fmla="*/ 773697 w 1097006"/>
              <a:gd name="connsiteY4" fmla="*/ 981200 h 987837"/>
              <a:gd name="connsiteX5" fmla="*/ 633232 w 1097006"/>
              <a:gd name="connsiteY5" fmla="*/ 940822 h 987837"/>
              <a:gd name="connsiteX6" fmla="*/ 647814 w 1097006"/>
              <a:gd name="connsiteY6" fmla="*/ 932907 h 987837"/>
              <a:gd name="connsiteX7" fmla="*/ 767424 w 1097006"/>
              <a:gd name="connsiteY7" fmla="*/ 707946 h 987837"/>
              <a:gd name="connsiteX8" fmla="*/ 746105 w 1097006"/>
              <a:gd name="connsiteY8" fmla="*/ 602347 h 987837"/>
              <a:gd name="connsiteX9" fmla="*/ 735451 w 1097006"/>
              <a:gd name="connsiteY9" fmla="*/ 582718 h 987837"/>
              <a:gd name="connsiteX10" fmla="*/ 730429 w 1097006"/>
              <a:gd name="connsiteY10" fmla="*/ 566535 h 987837"/>
              <a:gd name="connsiteX11" fmla="*/ 702193 w 1097006"/>
              <a:gd name="connsiteY11" fmla="*/ 518193 h 987837"/>
              <a:gd name="connsiteX12" fmla="*/ 731445 w 1097006"/>
              <a:gd name="connsiteY12" fmla="*/ 469453 h 987837"/>
              <a:gd name="connsiteX13" fmla="*/ 731445 w 1097006"/>
              <a:gd name="connsiteY13" fmla="*/ 396367 h 987837"/>
              <a:gd name="connsiteX14" fmla="*/ 911776 w 1097006"/>
              <a:gd name="connsiteY14" fmla="*/ 216014 h 987837"/>
              <a:gd name="connsiteX15" fmla="*/ 488987 w 1097006"/>
              <a:gd name="connsiteY15" fmla="*/ 1197 h 987837"/>
              <a:gd name="connsiteX16" fmla="*/ 609617 w 1097006"/>
              <a:gd name="connsiteY16" fmla="*/ 68202 h 987837"/>
              <a:gd name="connsiteX17" fmla="*/ 617742 w 1097006"/>
              <a:gd name="connsiteY17" fmla="*/ 77941 h 987837"/>
              <a:gd name="connsiteX18" fmla="*/ 588491 w 1097006"/>
              <a:gd name="connsiteY18" fmla="*/ 331380 h 987837"/>
              <a:gd name="connsiteX19" fmla="*/ 531613 w 1097006"/>
              <a:gd name="connsiteY19" fmla="*/ 376890 h 987837"/>
              <a:gd name="connsiteX20" fmla="*/ 512164 w 1097006"/>
              <a:gd name="connsiteY20" fmla="*/ 428860 h 987837"/>
              <a:gd name="connsiteX21" fmla="*/ 446958 w 1097006"/>
              <a:gd name="connsiteY21" fmla="*/ 439828 h 987837"/>
              <a:gd name="connsiteX22" fmla="*/ 441932 w 1097006"/>
              <a:gd name="connsiteY22" fmla="*/ 442117 h 987837"/>
              <a:gd name="connsiteX23" fmla="*/ 441456 w 1097006"/>
              <a:gd name="connsiteY23" fmla="*/ 442165 h 987837"/>
              <a:gd name="connsiteX24" fmla="*/ 224838 w 1097006"/>
              <a:gd name="connsiteY24" fmla="*/ 707946 h 987837"/>
              <a:gd name="connsiteX25" fmla="*/ 229032 w 1097006"/>
              <a:gd name="connsiteY25" fmla="*/ 749547 h 987837"/>
              <a:gd name="connsiteX26" fmla="*/ 97875 w 1097006"/>
              <a:gd name="connsiteY26" fmla="*/ 656266 h 987837"/>
              <a:gd name="connsiteX27" fmla="*/ 99500 w 1097006"/>
              <a:gd name="connsiteY27" fmla="*/ 243638 h 987837"/>
              <a:gd name="connsiteX28" fmla="*/ 356209 w 1097006"/>
              <a:gd name="connsiteY28" fmla="*/ 38939 h 987837"/>
              <a:gd name="connsiteX29" fmla="*/ 488987 w 1097006"/>
              <a:gd name="connsiteY29" fmla="*/ 1197 h 98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7006" h="987837">
                <a:moveTo>
                  <a:pt x="911776" y="216014"/>
                </a:moveTo>
                <a:lnTo>
                  <a:pt x="919901" y="216014"/>
                </a:lnTo>
                <a:cubicBezTo>
                  <a:pt x="1019031" y="216014"/>
                  <a:pt x="1098607" y="295656"/>
                  <a:pt x="1096982" y="396367"/>
                </a:cubicBezTo>
                <a:lnTo>
                  <a:pt x="1096982" y="724531"/>
                </a:lnTo>
                <a:cubicBezTo>
                  <a:pt x="1096982" y="893459"/>
                  <a:pt x="939402" y="1018563"/>
                  <a:pt x="773697" y="981200"/>
                </a:cubicBezTo>
                <a:lnTo>
                  <a:pt x="633232" y="940822"/>
                </a:lnTo>
                <a:lnTo>
                  <a:pt x="647814" y="932907"/>
                </a:lnTo>
                <a:cubicBezTo>
                  <a:pt x="719978" y="884153"/>
                  <a:pt x="767424" y="801591"/>
                  <a:pt x="767424" y="707946"/>
                </a:cubicBezTo>
                <a:cubicBezTo>
                  <a:pt x="767424" y="670489"/>
                  <a:pt x="759833" y="634804"/>
                  <a:pt x="746105" y="602347"/>
                </a:cubicBezTo>
                <a:lnTo>
                  <a:pt x="735451" y="582718"/>
                </a:lnTo>
                <a:lnTo>
                  <a:pt x="730429" y="566535"/>
                </a:lnTo>
                <a:cubicBezTo>
                  <a:pt x="722913" y="549071"/>
                  <a:pt x="713569" y="532825"/>
                  <a:pt x="702193" y="518193"/>
                </a:cubicBezTo>
                <a:cubicBezTo>
                  <a:pt x="718444" y="508455"/>
                  <a:pt x="731445" y="490569"/>
                  <a:pt x="731445" y="469453"/>
                </a:cubicBezTo>
                <a:lnTo>
                  <a:pt x="731445" y="396367"/>
                </a:lnTo>
                <a:cubicBezTo>
                  <a:pt x="731445" y="297247"/>
                  <a:pt x="812699" y="216014"/>
                  <a:pt x="911776" y="216014"/>
                </a:cubicBezTo>
                <a:close/>
                <a:moveTo>
                  <a:pt x="488987" y="1197"/>
                </a:moveTo>
                <a:cubicBezTo>
                  <a:pt x="534876" y="6482"/>
                  <a:pt x="578740" y="29225"/>
                  <a:pt x="609617" y="68202"/>
                </a:cubicBezTo>
                <a:lnTo>
                  <a:pt x="617742" y="77941"/>
                </a:lnTo>
                <a:cubicBezTo>
                  <a:pt x="679495" y="155944"/>
                  <a:pt x="666494" y="269623"/>
                  <a:pt x="588491" y="331380"/>
                </a:cubicBezTo>
                <a:lnTo>
                  <a:pt x="531613" y="376890"/>
                </a:lnTo>
                <a:cubicBezTo>
                  <a:pt x="515415" y="389858"/>
                  <a:pt x="508914" y="409335"/>
                  <a:pt x="512164" y="428860"/>
                </a:cubicBezTo>
                <a:cubicBezTo>
                  <a:pt x="490226" y="429680"/>
                  <a:pt x="468287" y="433332"/>
                  <a:pt x="446958" y="439828"/>
                </a:cubicBezTo>
                <a:lnTo>
                  <a:pt x="441932" y="442117"/>
                </a:lnTo>
                <a:lnTo>
                  <a:pt x="441456" y="442165"/>
                </a:lnTo>
                <a:cubicBezTo>
                  <a:pt x="317833" y="467462"/>
                  <a:pt x="224838" y="576844"/>
                  <a:pt x="224838" y="707946"/>
                </a:cubicBezTo>
                <a:lnTo>
                  <a:pt x="229032" y="749547"/>
                </a:lnTo>
                <a:lnTo>
                  <a:pt x="97875" y="656266"/>
                </a:lnTo>
                <a:cubicBezTo>
                  <a:pt x="-33704" y="550686"/>
                  <a:pt x="-32079" y="349266"/>
                  <a:pt x="99500" y="243638"/>
                </a:cubicBezTo>
                <a:lnTo>
                  <a:pt x="356209" y="38939"/>
                </a:lnTo>
                <a:cubicBezTo>
                  <a:pt x="395185" y="8085"/>
                  <a:pt x="443099" y="-4089"/>
                  <a:pt x="488987" y="1197"/>
                </a:cubicBezTo>
                <a:close/>
              </a:path>
            </a:pathLst>
          </a:custGeom>
          <a:solidFill>
            <a:schemeClr val="accent2"/>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9" name="Freeform: Shape 8">
            <a:extLst>
              <a:ext uri="{FF2B5EF4-FFF2-40B4-BE49-F238E27FC236}">
                <a16:creationId xmlns:a16="http://schemas.microsoft.com/office/drawing/2014/main" id="{3D107EEA-F25A-1990-07AD-15C17AA58940}"/>
              </a:ext>
            </a:extLst>
          </p:cNvPr>
          <p:cNvSpPr/>
          <p:nvPr/>
        </p:nvSpPr>
        <p:spPr>
          <a:xfrm>
            <a:off x="6612926" y="2227770"/>
            <a:ext cx="1055530" cy="1101848"/>
          </a:xfrm>
          <a:custGeom>
            <a:avLst/>
            <a:gdLst>
              <a:gd name="connsiteX0" fmla="*/ 950179 w 1055530"/>
              <a:gd name="connsiteY0" fmla="*/ 506817 h 1101848"/>
              <a:gd name="connsiteX1" fmla="*/ 1030187 w 1055530"/>
              <a:gd name="connsiteY1" fmla="*/ 653568 h 1101848"/>
              <a:gd name="connsiteX2" fmla="*/ 853087 w 1055530"/>
              <a:gd name="connsiteY2" fmla="*/ 1023980 h 1101848"/>
              <a:gd name="connsiteX3" fmla="*/ 534693 w 1055530"/>
              <a:gd name="connsiteY3" fmla="*/ 1097034 h 1101848"/>
              <a:gd name="connsiteX4" fmla="*/ 318603 w 1055530"/>
              <a:gd name="connsiteY4" fmla="*/ 962226 h 1101848"/>
              <a:gd name="connsiteX5" fmla="*/ 313749 w 1055530"/>
              <a:gd name="connsiteY5" fmla="*/ 939461 h 1101848"/>
              <a:gd name="connsiteX6" fmla="*/ 448570 w 1055530"/>
              <a:gd name="connsiteY6" fmla="*/ 723433 h 1101848"/>
              <a:gd name="connsiteX7" fmla="*/ 515172 w 1055530"/>
              <a:gd name="connsiteY7" fmla="*/ 708779 h 1101848"/>
              <a:gd name="connsiteX8" fmla="*/ 555780 w 1055530"/>
              <a:gd name="connsiteY8" fmla="*/ 668168 h 1101848"/>
              <a:gd name="connsiteX9" fmla="*/ 618944 w 1055530"/>
              <a:gd name="connsiteY9" fmla="*/ 688899 h 1101848"/>
              <a:gd name="connsiteX10" fmla="*/ 680912 w 1055530"/>
              <a:gd name="connsiteY10" fmla="*/ 692291 h 1101848"/>
              <a:gd name="connsiteX11" fmla="*/ 693666 w 1055530"/>
              <a:gd name="connsiteY11" fmla="*/ 693577 h 1101848"/>
              <a:gd name="connsiteX12" fmla="*/ 943640 w 1055530"/>
              <a:gd name="connsiteY12" fmla="*/ 527884 h 1101848"/>
              <a:gd name="connsiteX13" fmla="*/ 391178 w 1055530"/>
              <a:gd name="connsiteY13" fmla="*/ 13 h 1101848"/>
              <a:gd name="connsiteX14" fmla="*/ 557398 w 1055530"/>
              <a:gd name="connsiteY14" fmla="*/ 57395 h 1101848"/>
              <a:gd name="connsiteX15" fmla="*/ 660584 w 1055530"/>
              <a:gd name="connsiteY15" fmla="*/ 149563 h 1101848"/>
              <a:gd name="connsiteX16" fmla="*/ 638991 w 1055530"/>
              <a:gd name="connsiteY16" fmla="*/ 151740 h 1101848"/>
              <a:gd name="connsiteX17" fmla="*/ 484324 w 1055530"/>
              <a:gd name="connsiteY17" fmla="*/ 244954 h 1101848"/>
              <a:gd name="connsiteX18" fmla="*/ 471671 w 1055530"/>
              <a:gd name="connsiteY18" fmla="*/ 267008 h 1101848"/>
              <a:gd name="connsiteX19" fmla="*/ 468706 w 1055530"/>
              <a:gd name="connsiteY19" fmla="*/ 270602 h 1101848"/>
              <a:gd name="connsiteX20" fmla="*/ 452853 w 1055530"/>
              <a:gd name="connsiteY20" fmla="*/ 299808 h 1101848"/>
              <a:gd name="connsiteX21" fmla="*/ 438835 w 1055530"/>
              <a:gd name="connsiteY21" fmla="*/ 324242 h 1101848"/>
              <a:gd name="connsiteX22" fmla="*/ 422373 w 1055530"/>
              <a:gd name="connsiteY22" fmla="*/ 417521 h 1101848"/>
              <a:gd name="connsiteX23" fmla="*/ 422613 w 1055530"/>
              <a:gd name="connsiteY23" fmla="*/ 419903 h 1101848"/>
              <a:gd name="connsiteX24" fmla="*/ 422373 w 1055530"/>
              <a:gd name="connsiteY24" fmla="*/ 422284 h 1101848"/>
              <a:gd name="connsiteX25" fmla="*/ 427885 w 1055530"/>
              <a:gd name="connsiteY25" fmla="*/ 476959 h 1101848"/>
              <a:gd name="connsiteX26" fmla="*/ 430816 w 1055530"/>
              <a:gd name="connsiteY26" fmla="*/ 486402 h 1101848"/>
              <a:gd name="connsiteX27" fmla="*/ 432337 w 1055530"/>
              <a:gd name="connsiteY27" fmla="*/ 508973 h 1101848"/>
              <a:gd name="connsiteX28" fmla="*/ 380351 w 1055530"/>
              <a:gd name="connsiteY28" fmla="*/ 539849 h 1101848"/>
              <a:gd name="connsiteX29" fmla="*/ 352739 w 1055530"/>
              <a:gd name="connsiteY29" fmla="*/ 598358 h 1101848"/>
              <a:gd name="connsiteX30" fmla="*/ 112325 w 1055530"/>
              <a:gd name="connsiteY30" fmla="*/ 682823 h 1101848"/>
              <a:gd name="connsiteX31" fmla="*/ 102565 w 1055530"/>
              <a:gd name="connsiteY31" fmla="*/ 677956 h 1101848"/>
              <a:gd name="connsiteX32" fmla="*/ 18060 w 1055530"/>
              <a:gd name="connsiteY32" fmla="*/ 437486 h 1101848"/>
              <a:gd name="connsiteX33" fmla="*/ 156170 w 1055530"/>
              <a:gd name="connsiteY33" fmla="*/ 149971 h 1101848"/>
              <a:gd name="connsiteX34" fmla="*/ 391178 w 1055530"/>
              <a:gd name="connsiteY34" fmla="*/ 13 h 11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5530" h="1101848">
                <a:moveTo>
                  <a:pt x="950179" y="506817"/>
                </a:moveTo>
                <a:lnTo>
                  <a:pt x="1030187" y="653568"/>
                </a:lnTo>
                <a:cubicBezTo>
                  <a:pt x="1101643" y="806275"/>
                  <a:pt x="1015520" y="986614"/>
                  <a:pt x="853087" y="1023980"/>
                </a:cubicBezTo>
                <a:lnTo>
                  <a:pt x="534693" y="1097034"/>
                </a:lnTo>
                <a:cubicBezTo>
                  <a:pt x="437192" y="1119800"/>
                  <a:pt x="341360" y="1059669"/>
                  <a:pt x="318603" y="962226"/>
                </a:cubicBezTo>
                <a:lnTo>
                  <a:pt x="313749" y="939461"/>
                </a:lnTo>
                <a:cubicBezTo>
                  <a:pt x="290991" y="842018"/>
                  <a:pt x="351121" y="746144"/>
                  <a:pt x="448570" y="723433"/>
                </a:cubicBezTo>
                <a:lnTo>
                  <a:pt x="515172" y="708779"/>
                </a:lnTo>
                <a:cubicBezTo>
                  <a:pt x="536311" y="703912"/>
                  <a:pt x="550926" y="687689"/>
                  <a:pt x="555780" y="668168"/>
                </a:cubicBezTo>
                <a:cubicBezTo>
                  <a:pt x="576085" y="677929"/>
                  <a:pt x="597211" y="684837"/>
                  <a:pt x="618944" y="688899"/>
                </a:cubicBezTo>
                <a:lnTo>
                  <a:pt x="680912" y="692291"/>
                </a:lnTo>
                <a:lnTo>
                  <a:pt x="693666" y="693577"/>
                </a:lnTo>
                <a:cubicBezTo>
                  <a:pt x="806039" y="693577"/>
                  <a:pt x="902455" y="625255"/>
                  <a:pt x="943640" y="527884"/>
                </a:cubicBezTo>
                <a:close/>
                <a:moveTo>
                  <a:pt x="391178" y="13"/>
                </a:moveTo>
                <a:cubicBezTo>
                  <a:pt x="448812" y="-564"/>
                  <a:pt x="507447" y="17792"/>
                  <a:pt x="557398" y="57395"/>
                </a:cubicBezTo>
                <a:lnTo>
                  <a:pt x="660584" y="149563"/>
                </a:lnTo>
                <a:lnTo>
                  <a:pt x="638991" y="151740"/>
                </a:lnTo>
                <a:cubicBezTo>
                  <a:pt x="577180" y="164389"/>
                  <a:pt x="523025" y="198058"/>
                  <a:pt x="484324" y="244954"/>
                </a:cubicBezTo>
                <a:lnTo>
                  <a:pt x="471671" y="267008"/>
                </a:lnTo>
                <a:lnTo>
                  <a:pt x="468706" y="270602"/>
                </a:lnTo>
                <a:lnTo>
                  <a:pt x="452853" y="299808"/>
                </a:lnTo>
                <a:lnTo>
                  <a:pt x="438835" y="324242"/>
                </a:lnTo>
                <a:cubicBezTo>
                  <a:pt x="428185" y="353328"/>
                  <a:pt x="422373" y="384746"/>
                  <a:pt x="422373" y="417521"/>
                </a:cubicBezTo>
                <a:lnTo>
                  <a:pt x="422613" y="419903"/>
                </a:lnTo>
                <a:lnTo>
                  <a:pt x="422373" y="422284"/>
                </a:lnTo>
                <a:cubicBezTo>
                  <a:pt x="422373" y="441013"/>
                  <a:pt x="424271" y="459299"/>
                  <a:pt x="427885" y="476959"/>
                </a:cubicBezTo>
                <a:lnTo>
                  <a:pt x="430816" y="486402"/>
                </a:lnTo>
                <a:lnTo>
                  <a:pt x="432337" y="508973"/>
                </a:lnTo>
                <a:cubicBezTo>
                  <a:pt x="411198" y="507350"/>
                  <a:pt x="390111" y="518760"/>
                  <a:pt x="380351" y="539849"/>
                </a:cubicBezTo>
                <a:lnTo>
                  <a:pt x="352739" y="598358"/>
                </a:lnTo>
                <a:cubicBezTo>
                  <a:pt x="308895" y="687689"/>
                  <a:pt x="201632" y="726677"/>
                  <a:pt x="112325" y="682823"/>
                </a:cubicBezTo>
                <a:lnTo>
                  <a:pt x="102565" y="677956"/>
                </a:lnTo>
                <a:cubicBezTo>
                  <a:pt x="13206" y="634047"/>
                  <a:pt x="-25785" y="526871"/>
                  <a:pt x="18060" y="437486"/>
                </a:cubicBezTo>
                <a:lnTo>
                  <a:pt x="156170" y="149971"/>
                </a:lnTo>
                <a:cubicBezTo>
                  <a:pt x="201841" y="54529"/>
                  <a:pt x="295120" y="974"/>
                  <a:pt x="391178" y="13"/>
                </a:cubicBezTo>
                <a:close/>
              </a:path>
            </a:pathLst>
          </a:custGeom>
          <a:solidFill>
            <a:schemeClr val="accent5"/>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10" name="Freeform: Shape 9">
            <a:extLst>
              <a:ext uri="{FF2B5EF4-FFF2-40B4-BE49-F238E27FC236}">
                <a16:creationId xmlns:a16="http://schemas.microsoft.com/office/drawing/2014/main" id="{A14A7ED2-FD92-EE4B-0727-5793F9F127EA}"/>
              </a:ext>
            </a:extLst>
          </p:cNvPr>
          <p:cNvSpPr/>
          <p:nvPr/>
        </p:nvSpPr>
        <p:spPr>
          <a:xfrm>
            <a:off x="6905340" y="3343505"/>
            <a:ext cx="898330" cy="1149805"/>
          </a:xfrm>
          <a:custGeom>
            <a:avLst/>
            <a:gdLst>
              <a:gd name="connsiteX0" fmla="*/ 174198 w 898330"/>
              <a:gd name="connsiteY0" fmla="*/ 548872 h 1149805"/>
              <a:gd name="connsiteX1" fmla="*/ 306990 w 898330"/>
              <a:gd name="connsiteY1" fmla="*/ 586674 h 1149805"/>
              <a:gd name="connsiteX2" fmla="*/ 360593 w 898330"/>
              <a:gd name="connsiteY2" fmla="*/ 630510 h 1149805"/>
              <a:gd name="connsiteX3" fmla="*/ 410955 w 898330"/>
              <a:gd name="connsiteY3" fmla="*/ 640276 h 1149805"/>
              <a:gd name="connsiteX4" fmla="*/ 429452 w 898330"/>
              <a:gd name="connsiteY4" fmla="*/ 695709 h 1149805"/>
              <a:gd name="connsiteX5" fmla="*/ 442563 w 898330"/>
              <a:gd name="connsiteY5" fmla="*/ 717010 h 1149805"/>
              <a:gd name="connsiteX6" fmla="*/ 443691 w 898330"/>
              <a:gd name="connsiteY6" fmla="*/ 720644 h 1149805"/>
              <a:gd name="connsiteX7" fmla="*/ 693664 w 898330"/>
              <a:gd name="connsiteY7" fmla="*/ 886337 h 1149805"/>
              <a:gd name="connsiteX8" fmla="*/ 748339 w 898330"/>
              <a:gd name="connsiteY8" fmla="*/ 880826 h 1149805"/>
              <a:gd name="connsiteX9" fmla="*/ 783644 w 898330"/>
              <a:gd name="connsiteY9" fmla="*/ 869866 h 1149805"/>
              <a:gd name="connsiteX10" fmla="*/ 724515 w 898330"/>
              <a:gd name="connsiteY10" fmla="*/ 1007370 h 1149805"/>
              <a:gd name="connsiteX11" fmla="*/ 324858 w 898330"/>
              <a:gd name="connsiteY11" fmla="*/ 1091861 h 1149805"/>
              <a:gd name="connsiteX12" fmla="*/ 68186 w 898330"/>
              <a:gd name="connsiteY12" fmla="*/ 887163 h 1149805"/>
              <a:gd name="connsiteX13" fmla="*/ 38975 w 898330"/>
              <a:gd name="connsiteY13" fmla="*/ 633746 h 1149805"/>
              <a:gd name="connsiteX14" fmla="*/ 53559 w 898330"/>
              <a:gd name="connsiteY14" fmla="*/ 615917 h 1149805"/>
              <a:gd name="connsiteX15" fmla="*/ 174198 w 898330"/>
              <a:gd name="connsiteY15" fmla="*/ 548872 h 1149805"/>
              <a:gd name="connsiteX16" fmla="*/ 632799 w 898330"/>
              <a:gd name="connsiteY16" fmla="*/ 5 h 1149805"/>
              <a:gd name="connsiteX17" fmla="*/ 895089 w 898330"/>
              <a:gd name="connsiteY17" fmla="*/ 260123 h 1149805"/>
              <a:gd name="connsiteX18" fmla="*/ 898330 w 898330"/>
              <a:gd name="connsiteY18" fmla="*/ 265006 h 1149805"/>
              <a:gd name="connsiteX19" fmla="*/ 888929 w 898330"/>
              <a:gd name="connsiteY19" fmla="*/ 427370 h 1149805"/>
              <a:gd name="connsiteX20" fmla="*/ 885497 w 898330"/>
              <a:gd name="connsiteY20" fmla="*/ 423211 h 1149805"/>
              <a:gd name="connsiteX21" fmla="*/ 693664 w 898330"/>
              <a:gd name="connsiteY21" fmla="*/ 343751 h 1149805"/>
              <a:gd name="connsiteX22" fmla="*/ 588065 w 898330"/>
              <a:gd name="connsiteY22" fmla="*/ 365071 h 1149805"/>
              <a:gd name="connsiteX23" fmla="*/ 558731 w 898330"/>
              <a:gd name="connsiteY23" fmla="*/ 380992 h 1149805"/>
              <a:gd name="connsiteX24" fmla="*/ 519015 w 898330"/>
              <a:gd name="connsiteY24" fmla="*/ 398827 h 1149805"/>
              <a:gd name="connsiteX25" fmla="*/ 469463 w 898330"/>
              <a:gd name="connsiteY25" fmla="*/ 438815 h 1149805"/>
              <a:gd name="connsiteX26" fmla="*/ 409335 w 898330"/>
              <a:gd name="connsiteY26" fmla="*/ 412809 h 1149805"/>
              <a:gd name="connsiteX27" fmla="*/ 337864 w 898330"/>
              <a:gd name="connsiteY27" fmla="*/ 429049 h 1149805"/>
              <a:gd name="connsiteX28" fmla="*/ 121831 w 898330"/>
              <a:gd name="connsiteY28" fmla="*/ 294249 h 1149805"/>
              <a:gd name="connsiteX29" fmla="*/ 256671 w 898330"/>
              <a:gd name="connsiteY29" fmla="*/ 78195 h 1149805"/>
              <a:gd name="connsiteX30" fmla="*/ 571807 w 898330"/>
              <a:gd name="connsiteY30" fmla="*/ 6706 h 1149805"/>
              <a:gd name="connsiteX31" fmla="*/ 632799 w 898330"/>
              <a:gd name="connsiteY31" fmla="*/ 5 h 114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8330" h="1149805">
                <a:moveTo>
                  <a:pt x="174198" y="548872"/>
                </a:moveTo>
                <a:cubicBezTo>
                  <a:pt x="220093" y="543591"/>
                  <a:pt x="268014" y="555785"/>
                  <a:pt x="306990" y="586674"/>
                </a:cubicBezTo>
                <a:lnTo>
                  <a:pt x="360593" y="630510"/>
                </a:lnTo>
                <a:cubicBezTo>
                  <a:pt x="375220" y="641866"/>
                  <a:pt x="394751" y="645103"/>
                  <a:pt x="410955" y="640276"/>
                </a:cubicBezTo>
                <a:cubicBezTo>
                  <a:pt x="415028" y="658957"/>
                  <a:pt x="421126" y="677639"/>
                  <a:pt x="429452" y="695709"/>
                </a:cubicBezTo>
                <a:lnTo>
                  <a:pt x="442563" y="717010"/>
                </a:lnTo>
                <a:lnTo>
                  <a:pt x="443691" y="720644"/>
                </a:lnTo>
                <a:cubicBezTo>
                  <a:pt x="484875" y="818015"/>
                  <a:pt x="581291" y="886337"/>
                  <a:pt x="693664" y="886337"/>
                </a:cubicBezTo>
                <a:cubicBezTo>
                  <a:pt x="712393" y="886337"/>
                  <a:pt x="730679" y="884439"/>
                  <a:pt x="748339" y="880826"/>
                </a:cubicBezTo>
                <a:lnTo>
                  <a:pt x="783644" y="869866"/>
                </a:lnTo>
                <a:lnTo>
                  <a:pt x="724515" y="1007370"/>
                </a:lnTo>
                <a:cubicBezTo>
                  <a:pt x="649760" y="1155229"/>
                  <a:pt x="454836" y="1195828"/>
                  <a:pt x="324858" y="1091861"/>
                </a:cubicBezTo>
                <a:lnTo>
                  <a:pt x="68186" y="887163"/>
                </a:lnTo>
                <a:cubicBezTo>
                  <a:pt x="-9768" y="825441"/>
                  <a:pt x="-22774" y="711708"/>
                  <a:pt x="38975" y="633746"/>
                </a:cubicBezTo>
                <a:lnTo>
                  <a:pt x="53559" y="615917"/>
                </a:lnTo>
                <a:cubicBezTo>
                  <a:pt x="84433" y="576908"/>
                  <a:pt x="128303" y="554153"/>
                  <a:pt x="174198" y="548872"/>
                </a:cubicBezTo>
                <a:close/>
                <a:moveTo>
                  <a:pt x="632799" y="5"/>
                </a:moveTo>
                <a:cubicBezTo>
                  <a:pt x="773178" y="891"/>
                  <a:pt x="895089" y="113704"/>
                  <a:pt x="895089" y="260123"/>
                </a:cubicBezTo>
                <a:cubicBezTo>
                  <a:pt x="895089" y="261770"/>
                  <a:pt x="895089" y="261770"/>
                  <a:pt x="898330" y="265006"/>
                </a:cubicBezTo>
                <a:lnTo>
                  <a:pt x="888929" y="427370"/>
                </a:lnTo>
                <a:lnTo>
                  <a:pt x="885497" y="423211"/>
                </a:lnTo>
                <a:cubicBezTo>
                  <a:pt x="836403" y="374117"/>
                  <a:pt x="768580" y="343751"/>
                  <a:pt x="693664" y="343751"/>
                </a:cubicBezTo>
                <a:cubicBezTo>
                  <a:pt x="656207" y="343751"/>
                  <a:pt x="620522" y="351343"/>
                  <a:pt x="588065" y="365071"/>
                </a:cubicBezTo>
                <a:lnTo>
                  <a:pt x="558731" y="380992"/>
                </a:lnTo>
                <a:lnTo>
                  <a:pt x="519015" y="398827"/>
                </a:lnTo>
                <a:cubicBezTo>
                  <a:pt x="500742" y="409998"/>
                  <a:pt x="484090" y="423399"/>
                  <a:pt x="469463" y="438815"/>
                </a:cubicBezTo>
                <a:cubicBezTo>
                  <a:pt x="458077" y="419339"/>
                  <a:pt x="433727" y="406336"/>
                  <a:pt x="409335" y="412809"/>
                </a:cubicBezTo>
                <a:lnTo>
                  <a:pt x="337864" y="429049"/>
                </a:lnTo>
                <a:cubicBezTo>
                  <a:pt x="240423" y="451818"/>
                  <a:pt x="144560" y="391686"/>
                  <a:pt x="121831" y="294249"/>
                </a:cubicBezTo>
                <a:cubicBezTo>
                  <a:pt x="99060" y="196755"/>
                  <a:pt x="159187" y="100907"/>
                  <a:pt x="256671" y="78195"/>
                </a:cubicBezTo>
                <a:lnTo>
                  <a:pt x="571807" y="6706"/>
                </a:lnTo>
                <a:cubicBezTo>
                  <a:pt x="592314" y="2036"/>
                  <a:pt x="612745" y="-122"/>
                  <a:pt x="632799" y="5"/>
                </a:cubicBezTo>
                <a:close/>
              </a:path>
            </a:pathLst>
          </a:custGeom>
          <a:solidFill>
            <a:schemeClr val="accent3"/>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sp>
        <p:nvSpPr>
          <p:cNvPr id="11" name="Freeform: Shape 10">
            <a:extLst>
              <a:ext uri="{FF2B5EF4-FFF2-40B4-BE49-F238E27FC236}">
                <a16:creationId xmlns:a16="http://schemas.microsoft.com/office/drawing/2014/main" id="{B21B0260-0E56-D602-D190-C2C5ABA8A8B1}"/>
              </a:ext>
            </a:extLst>
          </p:cNvPr>
          <p:cNvSpPr/>
          <p:nvPr/>
        </p:nvSpPr>
        <p:spPr>
          <a:xfrm>
            <a:off x="6153836" y="4289939"/>
            <a:ext cx="1096955" cy="982934"/>
          </a:xfrm>
          <a:custGeom>
            <a:avLst/>
            <a:gdLst>
              <a:gd name="connsiteX0" fmla="*/ 180330 w 1096955"/>
              <a:gd name="connsiteY0" fmla="*/ 212776 h 982934"/>
              <a:gd name="connsiteX1" fmla="*/ 194935 w 1096955"/>
              <a:gd name="connsiteY1" fmla="*/ 212776 h 982934"/>
              <a:gd name="connsiteX2" fmla="*/ 375265 w 1096955"/>
              <a:gd name="connsiteY2" fmla="*/ 393099 h 982934"/>
              <a:gd name="connsiteX3" fmla="*/ 375265 w 1096955"/>
              <a:gd name="connsiteY3" fmla="*/ 464594 h 982934"/>
              <a:gd name="connsiteX4" fmla="*/ 411017 w 1096955"/>
              <a:gd name="connsiteY4" fmla="*/ 516561 h 982934"/>
              <a:gd name="connsiteX5" fmla="*/ 398156 w 1096955"/>
              <a:gd name="connsiteY5" fmla="*/ 538482 h 982934"/>
              <a:gd name="connsiteX6" fmla="*/ 387480 w 1096955"/>
              <a:gd name="connsiteY6" fmla="*/ 551421 h 982934"/>
              <a:gd name="connsiteX7" fmla="*/ 341147 w 1096955"/>
              <a:gd name="connsiteY7" fmla="*/ 703103 h 982934"/>
              <a:gd name="connsiteX8" fmla="*/ 460758 w 1096955"/>
              <a:gd name="connsiteY8" fmla="*/ 928064 h 982934"/>
              <a:gd name="connsiteX9" fmla="*/ 471491 w 1096955"/>
              <a:gd name="connsiteY9" fmla="*/ 933889 h 982934"/>
              <a:gd name="connsiteX10" fmla="*/ 323286 w 1096955"/>
              <a:gd name="connsiteY10" fmla="*/ 976292 h 982934"/>
              <a:gd name="connsiteX11" fmla="*/ 0 w 1096955"/>
              <a:gd name="connsiteY11" fmla="*/ 719628 h 982934"/>
              <a:gd name="connsiteX12" fmla="*/ 0 w 1096955"/>
              <a:gd name="connsiteY12" fmla="*/ 393099 h 982934"/>
              <a:gd name="connsiteX13" fmla="*/ 180330 w 1096955"/>
              <a:gd name="connsiteY13" fmla="*/ 212776 h 982934"/>
              <a:gd name="connsiteX14" fmla="*/ 611225 w 1096955"/>
              <a:gd name="connsiteY14" fmla="*/ 1192 h 982934"/>
              <a:gd name="connsiteX15" fmla="*/ 744038 w 1096955"/>
              <a:gd name="connsiteY15" fmla="*/ 38979 h 982934"/>
              <a:gd name="connsiteX16" fmla="*/ 997443 w 1096955"/>
              <a:gd name="connsiteY16" fmla="*/ 240415 h 982934"/>
              <a:gd name="connsiteX17" fmla="*/ 999065 w 1096955"/>
              <a:gd name="connsiteY17" fmla="*/ 651395 h 982934"/>
              <a:gd name="connsiteX18" fmla="*/ 880386 w 1096955"/>
              <a:gd name="connsiteY18" fmla="*/ 736303 h 982934"/>
              <a:gd name="connsiteX19" fmla="*/ 883733 w 1096955"/>
              <a:gd name="connsiteY19" fmla="*/ 703103 h 982934"/>
              <a:gd name="connsiteX20" fmla="*/ 667115 w 1096955"/>
              <a:gd name="connsiteY20" fmla="*/ 437322 h 982934"/>
              <a:gd name="connsiteX21" fmla="*/ 665743 w 1096955"/>
              <a:gd name="connsiteY21" fmla="*/ 437184 h 982934"/>
              <a:gd name="connsiteX22" fmla="*/ 663021 w 1096955"/>
              <a:gd name="connsiteY22" fmla="*/ 435948 h 982934"/>
              <a:gd name="connsiteX23" fmla="*/ 596215 w 1096955"/>
              <a:gd name="connsiteY23" fmla="*/ 425584 h 982934"/>
              <a:gd name="connsiteX24" fmla="*/ 578313 w 1096955"/>
              <a:gd name="connsiteY24" fmla="*/ 367092 h 982934"/>
              <a:gd name="connsiteX25" fmla="*/ 519843 w 1096955"/>
              <a:gd name="connsiteY25" fmla="*/ 321603 h 982934"/>
              <a:gd name="connsiteX26" fmla="*/ 490582 w 1096955"/>
              <a:gd name="connsiteY26" fmla="*/ 68201 h 982934"/>
              <a:gd name="connsiteX27" fmla="*/ 611225 w 1096955"/>
              <a:gd name="connsiteY27" fmla="*/ 1192 h 98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6955" h="982934">
                <a:moveTo>
                  <a:pt x="180330" y="212776"/>
                </a:moveTo>
                <a:lnTo>
                  <a:pt x="194935" y="212776"/>
                </a:lnTo>
                <a:cubicBezTo>
                  <a:pt x="294025" y="212776"/>
                  <a:pt x="375265" y="294012"/>
                  <a:pt x="375265" y="393099"/>
                </a:cubicBezTo>
                <a:lnTo>
                  <a:pt x="375265" y="464594"/>
                </a:lnTo>
                <a:cubicBezTo>
                  <a:pt x="375265" y="488970"/>
                  <a:pt x="389869" y="508451"/>
                  <a:pt x="411017" y="516561"/>
                </a:cubicBezTo>
                <a:lnTo>
                  <a:pt x="398156" y="538482"/>
                </a:lnTo>
                <a:lnTo>
                  <a:pt x="387480" y="551421"/>
                </a:lnTo>
                <a:cubicBezTo>
                  <a:pt x="358228" y="594719"/>
                  <a:pt x="341147" y="646917"/>
                  <a:pt x="341147" y="703103"/>
                </a:cubicBezTo>
                <a:cubicBezTo>
                  <a:pt x="341147" y="796748"/>
                  <a:pt x="388593" y="879310"/>
                  <a:pt x="460758" y="928064"/>
                </a:cubicBezTo>
                <a:lnTo>
                  <a:pt x="471491" y="933889"/>
                </a:lnTo>
                <a:lnTo>
                  <a:pt x="323286" y="976292"/>
                </a:lnTo>
                <a:cubicBezTo>
                  <a:pt x="157560" y="1013672"/>
                  <a:pt x="0" y="888578"/>
                  <a:pt x="0" y="719628"/>
                </a:cubicBezTo>
                <a:lnTo>
                  <a:pt x="0" y="393099"/>
                </a:lnTo>
                <a:cubicBezTo>
                  <a:pt x="0" y="294012"/>
                  <a:pt x="81240" y="212776"/>
                  <a:pt x="180330" y="212776"/>
                </a:cubicBezTo>
                <a:close/>
                <a:moveTo>
                  <a:pt x="611225" y="1192"/>
                </a:moveTo>
                <a:cubicBezTo>
                  <a:pt x="657119" y="-4087"/>
                  <a:pt x="705041" y="8102"/>
                  <a:pt x="744038" y="38979"/>
                </a:cubicBezTo>
                <a:lnTo>
                  <a:pt x="997443" y="240415"/>
                </a:lnTo>
                <a:cubicBezTo>
                  <a:pt x="1129039" y="345979"/>
                  <a:pt x="1130662" y="547414"/>
                  <a:pt x="999065" y="651395"/>
                </a:cubicBezTo>
                <a:lnTo>
                  <a:pt x="880386" y="736303"/>
                </a:lnTo>
                <a:lnTo>
                  <a:pt x="883733" y="703103"/>
                </a:lnTo>
                <a:cubicBezTo>
                  <a:pt x="883733" y="572001"/>
                  <a:pt x="790739" y="462619"/>
                  <a:pt x="667115" y="437322"/>
                </a:cubicBezTo>
                <a:lnTo>
                  <a:pt x="665743" y="437184"/>
                </a:lnTo>
                <a:lnTo>
                  <a:pt x="663021" y="435948"/>
                </a:lnTo>
                <a:cubicBezTo>
                  <a:pt x="641297" y="429243"/>
                  <a:pt x="618959" y="425584"/>
                  <a:pt x="596215" y="425584"/>
                </a:cubicBezTo>
                <a:cubicBezTo>
                  <a:pt x="602706" y="406102"/>
                  <a:pt x="596215" y="381727"/>
                  <a:pt x="578313" y="367092"/>
                </a:cubicBezTo>
                <a:lnTo>
                  <a:pt x="519843" y="321603"/>
                </a:lnTo>
                <a:cubicBezTo>
                  <a:pt x="441848" y="259896"/>
                  <a:pt x="428866" y="146175"/>
                  <a:pt x="490582" y="68201"/>
                </a:cubicBezTo>
                <a:cubicBezTo>
                  <a:pt x="521466" y="29215"/>
                  <a:pt x="565331" y="6470"/>
                  <a:pt x="611225" y="1192"/>
                </a:cubicBezTo>
                <a:close/>
              </a:path>
            </a:pathLst>
          </a:custGeom>
          <a:solidFill>
            <a:schemeClr val="accent6"/>
          </a:solidFill>
          <a:ln w="12700">
            <a:miter lim="400000"/>
          </a:ln>
        </p:spPr>
        <p:txBody>
          <a:bodyPr wrap="square" lIns="38100" tIns="38100" rIns="38100" bIns="38100" anchor="ctr">
            <a:noAutofit/>
          </a:bodyPr>
          <a:lstStyle/>
          <a:p>
            <a:pPr algn="l" rtl="0">
              <a:defRPr sz="3000">
                <a:solidFill>
                  <a:srgbClr val="FFFFFF"/>
                </a:solidFill>
                <a:effectLst>
                  <a:outerShdw blurRad="38100" dist="12700" dir="5400000" rotWithShape="0">
                    <a:srgbClr val="000000">
                      <a:alpha val="50000"/>
                    </a:srgbClr>
                  </a:outerShdw>
                </a:effectLst>
              </a:defRPr>
            </a:pPr>
            <a:endParaRPr sz="2800"/>
          </a:p>
        </p:txBody>
      </p:sp>
      <p:grpSp>
        <p:nvGrpSpPr>
          <p:cNvPr id="12" name="Group 11">
            <a:extLst>
              <a:ext uri="{FF2B5EF4-FFF2-40B4-BE49-F238E27FC236}">
                <a16:creationId xmlns:a16="http://schemas.microsoft.com/office/drawing/2014/main" id="{446041C7-045D-0E37-2882-FCCB10CC644D}"/>
              </a:ext>
            </a:extLst>
          </p:cNvPr>
          <p:cNvGrpSpPr/>
          <p:nvPr/>
        </p:nvGrpSpPr>
        <p:grpSpPr>
          <a:xfrm>
            <a:off x="7803670" y="1841633"/>
            <a:ext cx="4388330" cy="1136264"/>
            <a:chOff x="8921977" y="1220504"/>
            <a:chExt cx="2926080" cy="1136264"/>
          </a:xfrm>
        </p:grpSpPr>
        <p:sp>
          <p:nvSpPr>
            <p:cNvPr id="13" name="TextBox 12">
              <a:extLst>
                <a:ext uri="{FF2B5EF4-FFF2-40B4-BE49-F238E27FC236}">
                  <a16:creationId xmlns:a16="http://schemas.microsoft.com/office/drawing/2014/main" id="{D65C19CB-7DDD-2D00-42F6-EEC9DBFA6062}"/>
                </a:ext>
              </a:extLst>
            </p:cNvPr>
            <p:cNvSpPr txBox="1"/>
            <p:nvPr/>
          </p:nvSpPr>
          <p:spPr>
            <a:xfrm>
              <a:off x="8921977" y="1220504"/>
              <a:ext cx="2926080" cy="707886"/>
            </a:xfrm>
            <a:prstGeom prst="rect">
              <a:avLst/>
            </a:prstGeom>
            <a:noFill/>
          </p:spPr>
          <p:txBody>
            <a:bodyPr wrap="square" lIns="0" rIns="0" rtlCol="0" anchor="b">
              <a:spAutoFit/>
            </a:bodyPr>
            <a:lstStyle/>
            <a:p>
              <a:pPr algn="l" rtl="0"/>
              <a:r>
                <a:rPr lang="fr" sz="2000" b="1" i="0" u="none" baseline="0" dirty="0">
                  <a:solidFill>
                    <a:schemeClr val="accent5"/>
                  </a:solidFill>
                </a:rPr>
                <a:t>Prestation et intégration des services</a:t>
              </a:r>
            </a:p>
          </p:txBody>
        </p:sp>
        <p:sp>
          <p:nvSpPr>
            <p:cNvPr id="14" name="TextBox 13">
              <a:extLst>
                <a:ext uri="{FF2B5EF4-FFF2-40B4-BE49-F238E27FC236}">
                  <a16:creationId xmlns:a16="http://schemas.microsoft.com/office/drawing/2014/main" id="{172DD28E-76CF-DC63-FDE2-C42643170234}"/>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24 Phrases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13 Histoires d’approfondissement</a:t>
              </a:r>
            </a:p>
          </p:txBody>
        </p:sp>
      </p:grpSp>
      <p:grpSp>
        <p:nvGrpSpPr>
          <p:cNvPr id="15" name="Group 14">
            <a:extLst>
              <a:ext uri="{FF2B5EF4-FFF2-40B4-BE49-F238E27FC236}">
                <a16:creationId xmlns:a16="http://schemas.microsoft.com/office/drawing/2014/main" id="{F244510E-7F45-8782-0051-E65114AF1881}"/>
              </a:ext>
            </a:extLst>
          </p:cNvPr>
          <p:cNvGrpSpPr/>
          <p:nvPr/>
        </p:nvGrpSpPr>
        <p:grpSpPr>
          <a:xfrm>
            <a:off x="3603651" y="1077386"/>
            <a:ext cx="5527283" cy="809350"/>
            <a:chOff x="8921977" y="1528280"/>
            <a:chExt cx="2926080" cy="809350"/>
          </a:xfrm>
        </p:grpSpPr>
        <p:sp>
          <p:nvSpPr>
            <p:cNvPr id="16" name="TextBox 15">
              <a:extLst>
                <a:ext uri="{FF2B5EF4-FFF2-40B4-BE49-F238E27FC236}">
                  <a16:creationId xmlns:a16="http://schemas.microsoft.com/office/drawing/2014/main" id="{798ABC54-8C63-07D2-E56F-B2824EB042E5}"/>
                </a:ext>
              </a:extLst>
            </p:cNvPr>
            <p:cNvSpPr txBox="1"/>
            <p:nvPr/>
          </p:nvSpPr>
          <p:spPr>
            <a:xfrm>
              <a:off x="8921977" y="1528280"/>
              <a:ext cx="2926080" cy="400110"/>
            </a:xfrm>
            <a:prstGeom prst="rect">
              <a:avLst/>
            </a:prstGeom>
            <a:noFill/>
          </p:spPr>
          <p:txBody>
            <a:bodyPr wrap="square" lIns="0" rIns="0" rtlCol="0" anchor="b">
              <a:spAutoFit/>
            </a:bodyPr>
            <a:lstStyle/>
            <a:p>
              <a:pPr algn="l" rtl="0"/>
              <a:r>
                <a:rPr lang="fr" sz="2000" b="1" i="0" u="none" baseline="0">
                  <a:solidFill>
                    <a:schemeClr val="accent4">
                      <a:lumMod val="75000"/>
                    </a:schemeClr>
                  </a:solidFill>
                </a:rPr>
                <a:t>Gouvernance, planification et coordination</a:t>
              </a:r>
            </a:p>
          </p:txBody>
        </p:sp>
        <p:sp>
          <p:nvSpPr>
            <p:cNvPr id="17" name="TextBox 16">
              <a:extLst>
                <a:ext uri="{FF2B5EF4-FFF2-40B4-BE49-F238E27FC236}">
                  <a16:creationId xmlns:a16="http://schemas.microsoft.com/office/drawing/2014/main" id="{012DCC0F-1BD4-0079-E8E4-F47D3DB9F544}"/>
                </a:ext>
              </a:extLst>
            </p:cNvPr>
            <p:cNvSpPr txBox="1"/>
            <p:nvPr/>
          </p:nvSpPr>
          <p:spPr>
            <a:xfrm>
              <a:off x="8921977" y="1906743"/>
              <a:ext cx="2648248" cy="430887"/>
            </a:xfrm>
            <a:prstGeom prst="rect">
              <a:avLst/>
            </a:prstGeom>
            <a:noFill/>
          </p:spPr>
          <p:txBody>
            <a:bodyPr wrap="square" lIns="0" rIns="0" rtlCol="0" anchor="t">
              <a:spAutoFit/>
            </a:bodyPr>
            <a:lstStyle/>
            <a:p>
              <a:pPr marL="171450" indent="-171450" algn="ctr" rtl="0">
                <a:buFont typeface="Arial" panose="020B0604020202020204" pitchFamily="34" charset="0"/>
                <a:buChar char="•"/>
              </a:pPr>
              <a:r>
                <a:rPr lang="fr" sz="1100" b="0" i="0" u="none" baseline="0" dirty="0">
                  <a:solidFill>
                    <a:schemeClr val="tx1">
                      <a:lumMod val="65000"/>
                      <a:lumOff val="35000"/>
                    </a:schemeClr>
                  </a:solidFill>
                </a:rPr>
                <a:t>9 phrases d’accroche ; 2 histoires d’approfondissement</a:t>
              </a:r>
            </a:p>
            <a:p>
              <a:pPr marL="171450" indent="-171450" algn="ctr" rtl="0">
                <a:buFont typeface="Arial" panose="020B0604020202020204" pitchFamily="34" charset="0"/>
                <a:buChar char="•"/>
              </a:pPr>
              <a:endParaRPr lang="fr" sz="1100" noProof="1">
                <a:solidFill>
                  <a:schemeClr val="tx1">
                    <a:lumMod val="65000"/>
                    <a:lumOff val="35000"/>
                  </a:schemeClr>
                </a:solidFill>
              </a:endParaRPr>
            </a:p>
          </p:txBody>
        </p:sp>
      </p:grpSp>
      <p:grpSp>
        <p:nvGrpSpPr>
          <p:cNvPr id="18" name="Group 17">
            <a:extLst>
              <a:ext uri="{FF2B5EF4-FFF2-40B4-BE49-F238E27FC236}">
                <a16:creationId xmlns:a16="http://schemas.microsoft.com/office/drawing/2014/main" id="{89285A0F-C011-B96A-4362-023C4AF21930}"/>
              </a:ext>
            </a:extLst>
          </p:cNvPr>
          <p:cNvGrpSpPr/>
          <p:nvPr/>
        </p:nvGrpSpPr>
        <p:grpSpPr>
          <a:xfrm>
            <a:off x="8376269" y="3097814"/>
            <a:ext cx="3143378" cy="1444041"/>
            <a:chOff x="8921977" y="912727"/>
            <a:chExt cx="3143378" cy="1444041"/>
          </a:xfrm>
        </p:grpSpPr>
        <p:sp>
          <p:nvSpPr>
            <p:cNvPr id="19" name="TextBox 18">
              <a:extLst>
                <a:ext uri="{FF2B5EF4-FFF2-40B4-BE49-F238E27FC236}">
                  <a16:creationId xmlns:a16="http://schemas.microsoft.com/office/drawing/2014/main" id="{9B0827B7-78A2-781D-52BC-28128B4B1ABA}"/>
                </a:ext>
              </a:extLst>
            </p:cNvPr>
            <p:cNvSpPr txBox="1"/>
            <p:nvPr/>
          </p:nvSpPr>
          <p:spPr>
            <a:xfrm>
              <a:off x="8921977" y="912727"/>
              <a:ext cx="3143378" cy="1015663"/>
            </a:xfrm>
            <a:prstGeom prst="rect">
              <a:avLst/>
            </a:prstGeom>
            <a:noFill/>
          </p:spPr>
          <p:txBody>
            <a:bodyPr wrap="square" lIns="0" rIns="0" rtlCol="0" anchor="b">
              <a:spAutoFit/>
            </a:bodyPr>
            <a:lstStyle/>
            <a:p>
              <a:pPr algn="l" rtl="0"/>
              <a:r>
                <a:rPr lang="fr" sz="2000" b="1" i="0" u="none" baseline="0" dirty="0">
                  <a:solidFill>
                    <a:schemeClr val="accent3">
                      <a:lumMod val="75000"/>
                    </a:schemeClr>
                  </a:solidFill>
                </a:rPr>
                <a:t>Gestion de la chaîne d’approvisionnement et des déchets</a:t>
              </a:r>
            </a:p>
          </p:txBody>
        </p:sp>
        <p:sp>
          <p:nvSpPr>
            <p:cNvPr id="20" name="TextBox 19">
              <a:extLst>
                <a:ext uri="{FF2B5EF4-FFF2-40B4-BE49-F238E27FC236}">
                  <a16:creationId xmlns:a16="http://schemas.microsoft.com/office/drawing/2014/main" id="{344F0865-6CD5-7C59-49B1-D65C348A8FE3}"/>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16 Phrases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1 Histoire d’approfondissement</a:t>
              </a:r>
            </a:p>
          </p:txBody>
        </p:sp>
      </p:grpSp>
      <p:grpSp>
        <p:nvGrpSpPr>
          <p:cNvPr id="21" name="Group 20">
            <a:extLst>
              <a:ext uri="{FF2B5EF4-FFF2-40B4-BE49-F238E27FC236}">
                <a16:creationId xmlns:a16="http://schemas.microsoft.com/office/drawing/2014/main" id="{22220E5C-9B00-E12B-32AC-D24F9DD29328}"/>
              </a:ext>
            </a:extLst>
          </p:cNvPr>
          <p:cNvGrpSpPr/>
          <p:nvPr/>
        </p:nvGrpSpPr>
        <p:grpSpPr>
          <a:xfrm>
            <a:off x="382449" y="3405591"/>
            <a:ext cx="3687629" cy="1136264"/>
            <a:chOff x="8921977" y="1220504"/>
            <a:chExt cx="2926080" cy="1136264"/>
          </a:xfrm>
        </p:grpSpPr>
        <p:sp>
          <p:nvSpPr>
            <p:cNvPr id="22" name="TextBox 21">
              <a:extLst>
                <a:ext uri="{FF2B5EF4-FFF2-40B4-BE49-F238E27FC236}">
                  <a16:creationId xmlns:a16="http://schemas.microsoft.com/office/drawing/2014/main" id="{D6623CAD-4516-8E23-781F-5779597DFF35}"/>
                </a:ext>
              </a:extLst>
            </p:cNvPr>
            <p:cNvSpPr txBox="1"/>
            <p:nvPr/>
          </p:nvSpPr>
          <p:spPr>
            <a:xfrm>
              <a:off x="8921977" y="1220504"/>
              <a:ext cx="2926080" cy="707886"/>
            </a:xfrm>
            <a:prstGeom prst="rect">
              <a:avLst/>
            </a:prstGeom>
            <a:noFill/>
          </p:spPr>
          <p:txBody>
            <a:bodyPr wrap="square" lIns="0" rIns="0" rtlCol="0" anchor="b">
              <a:spAutoFit/>
            </a:bodyPr>
            <a:lstStyle/>
            <a:p>
              <a:pPr algn="r" rtl="0"/>
              <a:r>
                <a:rPr lang="fr" sz="2000" b="1" i="0" u="none" baseline="0">
                  <a:solidFill>
                    <a:schemeClr val="accent1"/>
                  </a:solidFill>
                </a:rPr>
                <a:t>Restauration et renforcement de la vaccination de routine</a:t>
              </a:r>
            </a:p>
          </p:txBody>
        </p:sp>
        <p:sp>
          <p:nvSpPr>
            <p:cNvPr id="23" name="TextBox 22">
              <a:extLst>
                <a:ext uri="{FF2B5EF4-FFF2-40B4-BE49-F238E27FC236}">
                  <a16:creationId xmlns:a16="http://schemas.microsoft.com/office/drawing/2014/main" id="{F4BB16AF-C71D-37EA-8127-6FEDCDA5E829}"/>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6 Phrases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2 Histoires d’approfondissement</a:t>
              </a:r>
            </a:p>
          </p:txBody>
        </p:sp>
      </p:grpSp>
      <p:grpSp>
        <p:nvGrpSpPr>
          <p:cNvPr id="24" name="Group 23">
            <a:extLst>
              <a:ext uri="{FF2B5EF4-FFF2-40B4-BE49-F238E27FC236}">
                <a16:creationId xmlns:a16="http://schemas.microsoft.com/office/drawing/2014/main" id="{2622C9CB-9200-05B0-3327-485F285806FD}"/>
              </a:ext>
            </a:extLst>
          </p:cNvPr>
          <p:cNvGrpSpPr/>
          <p:nvPr/>
        </p:nvGrpSpPr>
        <p:grpSpPr>
          <a:xfrm>
            <a:off x="608769" y="2156255"/>
            <a:ext cx="3817494" cy="828488"/>
            <a:chOff x="8921977" y="1528280"/>
            <a:chExt cx="2926080" cy="828488"/>
          </a:xfrm>
        </p:grpSpPr>
        <p:sp>
          <p:nvSpPr>
            <p:cNvPr id="25" name="TextBox 24">
              <a:extLst>
                <a:ext uri="{FF2B5EF4-FFF2-40B4-BE49-F238E27FC236}">
                  <a16:creationId xmlns:a16="http://schemas.microsoft.com/office/drawing/2014/main" id="{82F9E296-2DEB-3B2C-0CA7-348D5BAAA40D}"/>
                </a:ext>
              </a:extLst>
            </p:cNvPr>
            <p:cNvSpPr txBox="1"/>
            <p:nvPr/>
          </p:nvSpPr>
          <p:spPr>
            <a:xfrm>
              <a:off x="8921977" y="1528280"/>
              <a:ext cx="2926080" cy="400110"/>
            </a:xfrm>
            <a:prstGeom prst="rect">
              <a:avLst/>
            </a:prstGeom>
            <a:noFill/>
          </p:spPr>
          <p:txBody>
            <a:bodyPr wrap="square" lIns="0" rIns="0" rtlCol="0" anchor="b">
              <a:spAutoFit/>
            </a:bodyPr>
            <a:lstStyle/>
            <a:p>
              <a:pPr algn="r" rtl="0"/>
              <a:r>
                <a:rPr lang="fr" sz="2000" b="1" i="0" u="none" baseline="0">
                  <a:solidFill>
                    <a:srgbClr val="EB1E42"/>
                  </a:solidFill>
                </a:rPr>
                <a:t>Suivi et évaluation</a:t>
              </a:r>
            </a:p>
          </p:txBody>
        </p:sp>
        <p:sp>
          <p:nvSpPr>
            <p:cNvPr id="26" name="TextBox 25">
              <a:extLst>
                <a:ext uri="{FF2B5EF4-FFF2-40B4-BE49-F238E27FC236}">
                  <a16:creationId xmlns:a16="http://schemas.microsoft.com/office/drawing/2014/main" id="{8C0EEDB6-B464-0BF8-30C7-AF2777F71014}"/>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4 Phrase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3 Histoires d’approfondissement</a:t>
              </a:r>
            </a:p>
          </p:txBody>
        </p:sp>
      </p:grpSp>
      <p:grpSp>
        <p:nvGrpSpPr>
          <p:cNvPr id="27" name="Group 26">
            <a:extLst>
              <a:ext uri="{FF2B5EF4-FFF2-40B4-BE49-F238E27FC236}">
                <a16:creationId xmlns:a16="http://schemas.microsoft.com/office/drawing/2014/main" id="{61859EC6-0034-30DE-9CD7-76AD2F6A8B44}"/>
              </a:ext>
            </a:extLst>
          </p:cNvPr>
          <p:cNvGrpSpPr/>
          <p:nvPr/>
        </p:nvGrpSpPr>
        <p:grpSpPr>
          <a:xfrm>
            <a:off x="1063651" y="4977489"/>
            <a:ext cx="3583867" cy="828488"/>
            <a:chOff x="8921977" y="1528280"/>
            <a:chExt cx="2926080" cy="828488"/>
          </a:xfrm>
        </p:grpSpPr>
        <p:sp>
          <p:nvSpPr>
            <p:cNvPr id="28" name="TextBox 27">
              <a:extLst>
                <a:ext uri="{FF2B5EF4-FFF2-40B4-BE49-F238E27FC236}">
                  <a16:creationId xmlns:a16="http://schemas.microsoft.com/office/drawing/2014/main" id="{E55015AA-1711-34D9-3D47-B1B0B5534660}"/>
                </a:ext>
              </a:extLst>
            </p:cNvPr>
            <p:cNvSpPr txBox="1"/>
            <p:nvPr/>
          </p:nvSpPr>
          <p:spPr>
            <a:xfrm>
              <a:off x="8921977" y="1528280"/>
              <a:ext cx="2926080" cy="400110"/>
            </a:xfrm>
            <a:prstGeom prst="rect">
              <a:avLst/>
            </a:prstGeom>
            <a:noFill/>
          </p:spPr>
          <p:txBody>
            <a:bodyPr wrap="square" lIns="0" rIns="0" rtlCol="0" anchor="b">
              <a:spAutoFit/>
            </a:bodyPr>
            <a:lstStyle/>
            <a:p>
              <a:pPr algn="r" rtl="0"/>
              <a:r>
                <a:rPr lang="fr" sz="2000" b="1" i="0" u="none" baseline="0">
                  <a:solidFill>
                    <a:schemeClr val="accent2">
                      <a:lumMod val="75000"/>
                    </a:schemeClr>
                  </a:solidFill>
                </a:rPr>
                <a:t>Demande et acceptation</a:t>
              </a:r>
            </a:p>
          </p:txBody>
        </p:sp>
        <p:sp>
          <p:nvSpPr>
            <p:cNvPr id="29" name="TextBox 28">
              <a:extLst>
                <a:ext uri="{FF2B5EF4-FFF2-40B4-BE49-F238E27FC236}">
                  <a16:creationId xmlns:a16="http://schemas.microsoft.com/office/drawing/2014/main" id="{29A81F7D-0CC1-2314-34BF-CB25203B3A05}"/>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26 Phrases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10 Histoires d’approfondissement</a:t>
              </a:r>
            </a:p>
          </p:txBody>
        </p:sp>
      </p:grpSp>
      <p:grpSp>
        <p:nvGrpSpPr>
          <p:cNvPr id="30" name="Group 29">
            <a:extLst>
              <a:ext uri="{FF2B5EF4-FFF2-40B4-BE49-F238E27FC236}">
                <a16:creationId xmlns:a16="http://schemas.microsoft.com/office/drawing/2014/main" id="{E23432B6-2711-F6BA-F8E4-ED9617F4BCF5}"/>
              </a:ext>
            </a:extLst>
          </p:cNvPr>
          <p:cNvGrpSpPr/>
          <p:nvPr/>
        </p:nvGrpSpPr>
        <p:grpSpPr>
          <a:xfrm>
            <a:off x="7402965" y="4949671"/>
            <a:ext cx="4322319" cy="1136264"/>
            <a:chOff x="8921977" y="1220504"/>
            <a:chExt cx="2926080" cy="1136264"/>
          </a:xfrm>
        </p:grpSpPr>
        <p:sp>
          <p:nvSpPr>
            <p:cNvPr id="31" name="TextBox 30">
              <a:extLst>
                <a:ext uri="{FF2B5EF4-FFF2-40B4-BE49-F238E27FC236}">
                  <a16:creationId xmlns:a16="http://schemas.microsoft.com/office/drawing/2014/main" id="{A00D6D8E-C5A6-1544-0044-23D4BBEF98AB}"/>
                </a:ext>
              </a:extLst>
            </p:cNvPr>
            <p:cNvSpPr txBox="1"/>
            <p:nvPr/>
          </p:nvSpPr>
          <p:spPr>
            <a:xfrm>
              <a:off x="8921977" y="1220504"/>
              <a:ext cx="2926080" cy="707886"/>
            </a:xfrm>
            <a:prstGeom prst="rect">
              <a:avLst/>
            </a:prstGeom>
            <a:noFill/>
          </p:spPr>
          <p:txBody>
            <a:bodyPr wrap="square" lIns="0" rIns="0" rtlCol="0" anchor="b">
              <a:spAutoFit/>
            </a:bodyPr>
            <a:lstStyle/>
            <a:p>
              <a:pPr algn="l" rtl="0"/>
              <a:r>
                <a:rPr lang="fr" sz="2000" b="1" i="0" u="none" baseline="0">
                  <a:solidFill>
                    <a:schemeClr val="accent6">
                      <a:lumMod val="75000"/>
                    </a:schemeClr>
                  </a:solidFill>
                </a:rPr>
                <a:t>Gestion et formation des ressources humaines</a:t>
              </a:r>
            </a:p>
          </p:txBody>
        </p:sp>
        <p:sp>
          <p:nvSpPr>
            <p:cNvPr id="32" name="TextBox 31">
              <a:extLst>
                <a:ext uri="{FF2B5EF4-FFF2-40B4-BE49-F238E27FC236}">
                  <a16:creationId xmlns:a16="http://schemas.microsoft.com/office/drawing/2014/main" id="{C8F1E531-BE34-E4E6-20C6-FB003B37386E}"/>
                </a:ext>
              </a:extLst>
            </p:cNvPr>
            <p:cNvSpPr txBox="1"/>
            <p:nvPr/>
          </p:nvSpPr>
          <p:spPr>
            <a:xfrm>
              <a:off x="8921977" y="1925881"/>
              <a:ext cx="2926080" cy="430887"/>
            </a:xfrm>
            <a:prstGeom prst="rect">
              <a:avLst/>
            </a:prstGeom>
            <a:noFill/>
          </p:spPr>
          <p:txBody>
            <a:bodyPr wrap="square" lIns="0" rIns="0" rtlCol="0" anchor="t">
              <a:spAutoFit/>
            </a:bodyPr>
            <a:lstStyle/>
            <a:p>
              <a:pPr marL="171450" indent="-171450" algn="just" rtl="0">
                <a:buFont typeface="Arial" panose="020B0604020202020204" pitchFamily="34" charset="0"/>
                <a:buChar char="•"/>
              </a:pPr>
              <a:r>
                <a:rPr lang="fr" sz="1100" b="0" i="0" u="none" baseline="0">
                  <a:solidFill>
                    <a:schemeClr val="tx1">
                      <a:lumMod val="65000"/>
                      <a:lumOff val="35000"/>
                    </a:schemeClr>
                  </a:solidFill>
                </a:rPr>
                <a:t>9 Phrases d’accroche</a:t>
              </a:r>
            </a:p>
            <a:p>
              <a:pPr marL="171450" indent="-171450" algn="just" rtl="0">
                <a:buFont typeface="Arial" panose="020B0604020202020204" pitchFamily="34" charset="0"/>
                <a:buChar char="•"/>
              </a:pPr>
              <a:r>
                <a:rPr lang="fr" sz="1100" b="0" i="0" u="none" baseline="0">
                  <a:solidFill>
                    <a:schemeClr val="tx1">
                      <a:lumMod val="65000"/>
                      <a:lumOff val="35000"/>
                    </a:schemeClr>
                  </a:solidFill>
                </a:rPr>
                <a:t>1 Histoire d’approfondissement</a:t>
              </a:r>
            </a:p>
          </p:txBody>
        </p:sp>
      </p:grpSp>
      <p:sp>
        <p:nvSpPr>
          <p:cNvPr id="33" name="Circle">
            <a:extLst>
              <a:ext uri="{FF2B5EF4-FFF2-40B4-BE49-F238E27FC236}">
                <a16:creationId xmlns:a16="http://schemas.microsoft.com/office/drawing/2014/main" id="{FAF951CE-8071-1BBE-0CCE-B9E917C60846}"/>
              </a:ext>
            </a:extLst>
          </p:cNvPr>
          <p:cNvSpPr/>
          <p:nvPr/>
        </p:nvSpPr>
        <p:spPr>
          <a:xfrm>
            <a:off x="5824707" y="1771299"/>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01</a:t>
            </a:r>
            <a:endParaRPr b="1">
              <a:solidFill>
                <a:prstClr val="white">
                  <a:lumMod val="95000"/>
                </a:prstClr>
              </a:solidFill>
              <a:latin typeface="Calibri" panose="020F0502020204030204"/>
            </a:endParaRPr>
          </a:p>
        </p:txBody>
      </p:sp>
      <p:sp>
        <p:nvSpPr>
          <p:cNvPr id="34" name="Circle">
            <a:extLst>
              <a:ext uri="{FF2B5EF4-FFF2-40B4-BE49-F238E27FC236}">
                <a16:creationId xmlns:a16="http://schemas.microsoft.com/office/drawing/2014/main" id="{2CFEC2BA-16DF-467F-2C8A-ECC0F42A224D}"/>
              </a:ext>
            </a:extLst>
          </p:cNvPr>
          <p:cNvSpPr/>
          <p:nvPr/>
        </p:nvSpPr>
        <p:spPr>
          <a:xfrm>
            <a:off x="4625165" y="2367174"/>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07</a:t>
            </a:r>
            <a:endParaRPr b="1">
              <a:solidFill>
                <a:prstClr val="white">
                  <a:lumMod val="95000"/>
                </a:prstClr>
              </a:solidFill>
              <a:latin typeface="Calibri" panose="020F0502020204030204"/>
            </a:endParaRPr>
          </a:p>
        </p:txBody>
      </p:sp>
      <p:sp>
        <p:nvSpPr>
          <p:cNvPr id="35" name="Circle">
            <a:extLst>
              <a:ext uri="{FF2B5EF4-FFF2-40B4-BE49-F238E27FC236}">
                <a16:creationId xmlns:a16="http://schemas.microsoft.com/office/drawing/2014/main" id="{8C015DC2-03AE-4149-9C31-5FEF4F449B46}"/>
              </a:ext>
            </a:extLst>
          </p:cNvPr>
          <p:cNvSpPr/>
          <p:nvPr/>
        </p:nvSpPr>
        <p:spPr>
          <a:xfrm>
            <a:off x="4336543" y="3687256"/>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06</a:t>
            </a:r>
            <a:endParaRPr b="1">
              <a:solidFill>
                <a:prstClr val="white">
                  <a:lumMod val="95000"/>
                </a:prstClr>
              </a:solidFill>
              <a:latin typeface="Calibri" panose="020F0502020204030204"/>
            </a:endParaRPr>
          </a:p>
        </p:txBody>
      </p:sp>
      <p:sp>
        <p:nvSpPr>
          <p:cNvPr id="36" name="Circle">
            <a:extLst>
              <a:ext uri="{FF2B5EF4-FFF2-40B4-BE49-F238E27FC236}">
                <a16:creationId xmlns:a16="http://schemas.microsoft.com/office/drawing/2014/main" id="{E2FE5EAD-4CDD-9D86-D0D2-A902D4BFBFF3}"/>
              </a:ext>
            </a:extLst>
          </p:cNvPr>
          <p:cNvSpPr/>
          <p:nvPr/>
        </p:nvSpPr>
        <p:spPr>
          <a:xfrm>
            <a:off x="5158657" y="4721749"/>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05</a:t>
            </a:r>
            <a:endParaRPr b="1">
              <a:solidFill>
                <a:prstClr val="white">
                  <a:lumMod val="95000"/>
                </a:prstClr>
              </a:solidFill>
              <a:latin typeface="Calibri" panose="020F0502020204030204"/>
            </a:endParaRPr>
          </a:p>
        </p:txBody>
      </p:sp>
      <p:sp>
        <p:nvSpPr>
          <p:cNvPr id="37" name="Circle">
            <a:extLst>
              <a:ext uri="{FF2B5EF4-FFF2-40B4-BE49-F238E27FC236}">
                <a16:creationId xmlns:a16="http://schemas.microsoft.com/office/drawing/2014/main" id="{82F78E9D-ACCD-01C4-4AD6-033E18C259E6}"/>
              </a:ext>
            </a:extLst>
          </p:cNvPr>
          <p:cNvSpPr/>
          <p:nvPr/>
        </p:nvSpPr>
        <p:spPr>
          <a:xfrm>
            <a:off x="7327711" y="3687256"/>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03</a:t>
            </a:r>
            <a:endParaRPr b="1">
              <a:solidFill>
                <a:prstClr val="white">
                  <a:lumMod val="95000"/>
                </a:prstClr>
              </a:solidFill>
              <a:latin typeface="Calibri" panose="020F0502020204030204"/>
            </a:endParaRPr>
          </a:p>
        </p:txBody>
      </p:sp>
      <p:sp>
        <p:nvSpPr>
          <p:cNvPr id="38" name="Circle">
            <a:extLst>
              <a:ext uri="{FF2B5EF4-FFF2-40B4-BE49-F238E27FC236}">
                <a16:creationId xmlns:a16="http://schemas.microsoft.com/office/drawing/2014/main" id="{07DDF61B-6D15-B5C4-9065-FDD6ED4C92D6}"/>
              </a:ext>
            </a:extLst>
          </p:cNvPr>
          <p:cNvSpPr/>
          <p:nvPr/>
        </p:nvSpPr>
        <p:spPr>
          <a:xfrm>
            <a:off x="6494983" y="4721749"/>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04</a:t>
            </a:r>
            <a:endParaRPr b="1">
              <a:solidFill>
                <a:prstClr val="white">
                  <a:lumMod val="95000"/>
                </a:prstClr>
              </a:solidFill>
              <a:latin typeface="Calibri" panose="020F0502020204030204"/>
            </a:endParaRPr>
          </a:p>
        </p:txBody>
      </p:sp>
      <p:sp>
        <p:nvSpPr>
          <p:cNvPr id="39" name="Circle">
            <a:extLst>
              <a:ext uri="{FF2B5EF4-FFF2-40B4-BE49-F238E27FC236}">
                <a16:creationId xmlns:a16="http://schemas.microsoft.com/office/drawing/2014/main" id="{BC51A8D4-789B-2906-B280-46FCDB7EA77F}"/>
              </a:ext>
            </a:extLst>
          </p:cNvPr>
          <p:cNvSpPr/>
          <p:nvPr/>
        </p:nvSpPr>
        <p:spPr>
          <a:xfrm>
            <a:off x="7040062" y="2373998"/>
            <a:ext cx="542586" cy="542586"/>
          </a:xfrm>
          <a:prstGeom prst="ellipse">
            <a:avLst/>
          </a:prstGeom>
          <a:solidFill>
            <a:schemeClr val="tx1">
              <a:lumMod val="75000"/>
              <a:lumOff val="25000"/>
            </a:schemeClr>
          </a:solidFill>
          <a:ln w="12700">
            <a:miter lim="400000"/>
          </a:ln>
        </p:spPr>
        <p:txBody>
          <a:bodyPr lIns="38100" tIns="38100" rIns="38100" bIns="38100" anchor="ctr"/>
          <a:lstStyle/>
          <a:p>
            <a:pPr algn="ctr" rtl="0"/>
            <a:r>
              <a:rPr lang="fr" b="1" i="0" u="none" baseline="0">
                <a:solidFill>
                  <a:prstClr val="white">
                    <a:lumMod val="95000"/>
                  </a:prstClr>
                </a:solidFill>
                <a:latin typeface="Calibri" panose="020F0502020204030204"/>
                <a:ea typeface="Calibri" panose="020F0502020204030204"/>
                <a:cs typeface="Calibri" panose="020F0502020204030204"/>
                <a:sym typeface="Calibri" panose="020F0502020204030204"/>
              </a:rPr>
              <a:t>02</a:t>
            </a:r>
            <a:endParaRPr b="1">
              <a:solidFill>
                <a:prstClr val="white">
                  <a:lumMod val="95000"/>
                </a:prstClr>
              </a:solidFill>
              <a:latin typeface="Calibri" panose="020F0502020204030204"/>
            </a:endParaRPr>
          </a:p>
        </p:txBody>
      </p:sp>
      <p:sp>
        <p:nvSpPr>
          <p:cNvPr id="40" name="Title 1">
            <a:extLst>
              <a:ext uri="{FF2B5EF4-FFF2-40B4-BE49-F238E27FC236}">
                <a16:creationId xmlns:a16="http://schemas.microsoft.com/office/drawing/2014/main" id="{AC47C702-11DC-5547-3A36-7181154EAD80}"/>
              </a:ext>
            </a:extLst>
          </p:cNvPr>
          <p:cNvSpPr txBox="1">
            <a:spLocks/>
          </p:cNvSpPr>
          <p:nvPr/>
        </p:nvSpPr>
        <p:spPr>
          <a:xfrm>
            <a:off x="382220" y="273363"/>
            <a:ext cx="11743383" cy="769673"/>
          </a:xfrm>
          <a:prstGeom prst="rect">
            <a:avLst/>
          </a:prstGeom>
        </p:spPr>
        <p:txBody>
          <a:bodyPr vert="horz" wrap="square" lIns="0" tIns="0" rIns="0" bIns="0" rtlCol="0" anchor="t" anchorCtr="0">
            <a:normAutofit fontScale="97500"/>
          </a:bodyPr>
          <a:lstStyle>
            <a:lvl1pPr algn="l" defTabSz="914400" rtl="0" eaLnBrk="1" latinLnBrk="0" hangingPunct="1">
              <a:lnSpc>
                <a:spcPct val="100000"/>
              </a:lnSpc>
              <a:spcBef>
                <a:spcPct val="0"/>
              </a:spcBef>
              <a:buNone/>
              <a:defRPr lang="fr" sz="2500" b="1" kern="1200" spc="0" baseline="0">
                <a:ln w="6350" cap="flat">
                  <a:noFill/>
                  <a:miter lim="800000"/>
                </a:ln>
                <a:solidFill>
                  <a:srgbClr val="002C5F"/>
                </a:solidFill>
                <a:latin typeface="+mj-lt"/>
                <a:ea typeface="+mj-ea"/>
                <a:cs typeface="+mj-cs"/>
              </a:defRPr>
            </a:lvl1pPr>
          </a:lstStyle>
          <a:p>
            <a:pPr algn="l" rtl="0"/>
            <a:r>
              <a:rPr lang="fr" sz="2800" b="1" i="0" u="none" baseline="0"/>
              <a:t>Zones de contenu </a:t>
            </a:r>
            <a:r>
              <a:rPr lang="fr" sz="2000" b="1" i="0" u="none" baseline="0"/>
              <a:t>(informations en date du 23 septembre 2022)</a:t>
            </a:r>
          </a:p>
        </p:txBody>
      </p:sp>
    </p:spTree>
    <p:extLst>
      <p:ext uri="{BB962C8B-B14F-4D97-AF65-F5344CB8AC3E}">
        <p14:creationId xmlns:p14="http://schemas.microsoft.com/office/powerpoint/2010/main" val="3772369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1"/>
          </p:nvPr>
        </p:nvSpPr>
        <p:spPr>
          <a:xfrm>
            <a:off x="554736" y="663224"/>
            <a:ext cx="11082527" cy="184666"/>
          </a:xfrm>
        </p:spPr>
        <p:txBody>
          <a:bodyPr/>
          <a:lstStyle/>
          <a:p>
            <a:pPr algn="l" rtl="0"/>
            <a:r>
              <a:rPr lang="fr" sz="1200" b="0" i="0" u="none" baseline="0"/>
              <a:t>GESTION DE LA CHAÎNE D’APPROVISIONNEMENT ET DES DÉCHETS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4210823873"/>
              </p:ext>
            </p:extLst>
          </p:nvPr>
        </p:nvGraphicFramePr>
        <p:xfrm>
          <a:off x="415637"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86130E44-DDA3-F382-F9A8-F3CBB0AF2F38}"/>
              </a:ext>
            </a:extLst>
          </p:cNvPr>
          <p:cNvGraphicFramePr/>
          <p:nvPr>
            <p:extLst>
              <p:ext uri="{D42A27DB-BD31-4B8C-83A1-F6EECF244321}">
                <p14:modId xmlns:p14="http://schemas.microsoft.com/office/powerpoint/2010/main" val="3606532093"/>
              </p:ext>
            </p:extLst>
          </p:nvPr>
        </p:nvGraphicFramePr>
        <p:xfrm>
          <a:off x="6395095" y="1226650"/>
          <a:ext cx="5892799"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04881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771651"/>
          </a:xfrm>
        </p:spPr>
        <p:txBody>
          <a:bodyPr/>
          <a:lstStyle/>
          <a:p>
            <a:pPr algn="l" rtl="0"/>
            <a:r>
              <a:rPr lang="fr" sz="2000" b="1" i="0" u="none" baseline="0" dirty="0"/>
              <a:t>Surveillance nationale en temps réel et utilisation des systèmes d’information sanitaire pour relever les défis logistiques </a:t>
            </a:r>
            <a:endParaRPr lang="fr" sz="2000" dirty="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60454"/>
            <a:ext cx="8344254" cy="246221"/>
          </a:xfrm>
        </p:spPr>
        <p:txBody>
          <a:bodyPr/>
          <a:lstStyle/>
          <a:p>
            <a:pPr algn="l" rtl="0"/>
            <a:r>
              <a:rPr lang="fr" b="1" i="0" u="none" baseline="0">
                <a:solidFill>
                  <a:srgbClr val="FFC000"/>
                </a:solidFill>
              </a:rPr>
              <a:t>RWANDA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1974571579"/>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fr" sz="16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endParaRPr kumimoji="0" lang="fr" sz="2000" b="0" i="0" u="none" strike="noStrike" kern="1200" cap="none" spc="0" normalizeH="0" baseline="0" noProof="0">
              <a:ln>
                <a:noFill/>
              </a:ln>
              <a:solidFill>
                <a:srgbClr val="092C3A">
                  <a:lumMod val="75000"/>
                  <a:lumOff val="25000"/>
                </a:srgbClr>
              </a:solidFill>
              <a:effectLst/>
              <a:uLnTx/>
              <a:uFillTx/>
              <a:latin typeface="Arial"/>
              <a:ea typeface="+mn-ea"/>
              <a:cs typeface="+mn-cs"/>
            </a:endParaRPr>
          </a:p>
        </p:txBody>
      </p:sp>
      <p:pic>
        <p:nvPicPr>
          <p:cNvPr id="37" name="Picture 37" descr="A picture containing text, road, screenshot&#10;&#10;Description automatically generated">
            <a:extLst>
              <a:ext uri="{FF2B5EF4-FFF2-40B4-BE49-F238E27FC236}">
                <a16:creationId xmlns:a16="http://schemas.microsoft.com/office/drawing/2014/main" id="{716F22F3-5B2A-DB57-A98B-6A0CBD1CDE73}"/>
              </a:ext>
            </a:extLst>
          </p:cNvPr>
          <p:cNvPicPr>
            <a:picLocks noChangeAspect="1"/>
          </p:cNvPicPr>
          <p:nvPr/>
        </p:nvPicPr>
        <p:blipFill>
          <a:blip r:embed="rId7"/>
          <a:stretch>
            <a:fillRect/>
          </a:stretch>
        </p:blipFill>
        <p:spPr>
          <a:xfrm>
            <a:off x="9283700" y="319369"/>
            <a:ext cx="2743200" cy="1723463"/>
          </a:xfrm>
          <a:prstGeom prst="rect">
            <a:avLst/>
          </a:prstGeom>
        </p:spPr>
      </p:pic>
      <p:sp>
        <p:nvSpPr>
          <p:cNvPr id="39" name="TextBox 38">
            <a:extLst>
              <a:ext uri="{FF2B5EF4-FFF2-40B4-BE49-F238E27FC236}">
                <a16:creationId xmlns:a16="http://schemas.microsoft.com/office/drawing/2014/main" id="{8E1D86A0-F399-7E59-23F1-4EC056CD95FA}"/>
              </a:ext>
            </a:extLst>
          </p:cNvPr>
          <p:cNvSpPr txBox="1"/>
          <p:nvPr/>
        </p:nvSpPr>
        <p:spPr>
          <a:xfrm>
            <a:off x="9285403" y="2292953"/>
            <a:ext cx="2897303" cy="4086014"/>
          </a:xfrm>
          <a:prstGeom prst="rect">
            <a:avLst/>
          </a:prstGeom>
          <a:ln w="6350">
            <a:noFill/>
            <a:miter lim="800000"/>
          </a:ln>
        </p:spPr>
        <p:txBody>
          <a:bodyPr vert="horz" wrap="square" lIns="0" tIns="0" rIns="0" bIns="0" rtlCol="0" anchor="t">
            <a:noAutofit/>
          </a:bodyPr>
          <a:lstStyle/>
          <a:p>
            <a:pPr algn="l" rtl="0">
              <a:spcBef>
                <a:spcPts val="300"/>
              </a:spcBef>
              <a:spcAft>
                <a:spcPts val="300"/>
              </a:spcAft>
            </a:pPr>
            <a:r>
              <a:rPr lang="fr" sz="1400" b="0" i="0" u="none" baseline="0" dirty="0">
                <a:solidFill>
                  <a:schemeClr val="accent1">
                    <a:lumMod val="75000"/>
                    <a:lumOff val="25000"/>
                  </a:schemeClr>
                </a:solidFill>
              </a:rPr>
              <a:t>Le déploiement rapide de l'infrastructure d'information sur la santé existante a permis de riposter face à la COVID-19, assurant un déploiement de la vaccination dynamique, convivial et guidé par des données probantes et des besoins programmatiques. </a:t>
            </a:r>
            <a:endParaRPr lang="fr" sz="1400" dirty="0">
              <a:solidFill>
                <a:schemeClr val="accent1">
                  <a:lumMod val="75000"/>
                  <a:lumOff val="25000"/>
                </a:schemeClr>
              </a:solidFill>
              <a:cs typeface="Arial"/>
            </a:endParaRPr>
          </a:p>
          <a:p>
            <a:pPr algn="l" rtl="0">
              <a:spcBef>
                <a:spcPts val="300"/>
              </a:spcBef>
              <a:spcAft>
                <a:spcPts val="300"/>
              </a:spcAft>
            </a:pPr>
            <a:r>
              <a:rPr lang="fr" sz="1400" b="0" i="0" u="none" baseline="0" dirty="0">
                <a:solidFill>
                  <a:schemeClr val="accent1">
                    <a:lumMod val="75000"/>
                    <a:lumOff val="25000"/>
                  </a:schemeClr>
                </a:solidFill>
              </a:rPr>
              <a:t>Les progrès ont facilité la durabilité des systèmes de données et de surveillance en temps réel au Rwanda.</a:t>
            </a:r>
            <a:endParaRPr lang="fr" sz="1600" dirty="0">
              <a:solidFill>
                <a:schemeClr val="accent1">
                  <a:lumMod val="75000"/>
                  <a:lumOff val="25000"/>
                </a:schemeClr>
              </a:solidFill>
              <a:cs typeface="Arial"/>
            </a:endParaRPr>
          </a:p>
          <a:p>
            <a:pPr algn="l" rtl="0">
              <a:spcBef>
                <a:spcPts val="300"/>
              </a:spcBef>
              <a:spcAft>
                <a:spcPts val="300"/>
              </a:spcAft>
            </a:pPr>
            <a:r>
              <a:rPr lang="fr" sz="1400" b="0" i="0" u="none" baseline="0" dirty="0">
                <a:solidFill>
                  <a:schemeClr val="accent1">
                    <a:lumMod val="75000"/>
                    <a:lumOff val="25000"/>
                  </a:schemeClr>
                </a:solidFill>
                <a:latin typeface="Arial"/>
                <a:ea typeface="Arial"/>
                <a:cs typeface="Arial"/>
                <a:sym typeface="Arial"/>
              </a:rPr>
              <a:t>Meilleure interopérabilité entre les outils numériques.</a:t>
            </a:r>
            <a:endParaRPr lang="fr" sz="1600" dirty="0">
              <a:solidFill>
                <a:schemeClr val="accent1">
                  <a:lumMod val="75000"/>
                  <a:lumOff val="25000"/>
                </a:schemeClr>
              </a:solidFill>
            </a:endParaRPr>
          </a:p>
        </p:txBody>
      </p:sp>
      <p:sp>
        <p:nvSpPr>
          <p:cNvPr id="14" name="TextBox 13">
            <a:extLst>
              <a:ext uri="{FF2B5EF4-FFF2-40B4-BE49-F238E27FC236}">
                <a16:creationId xmlns:a16="http://schemas.microsoft.com/office/drawing/2014/main" id="{93329BB7-F56B-9245-B6C1-9AD70F6797EE}"/>
              </a:ext>
            </a:extLst>
          </p:cNvPr>
          <p:cNvSpPr txBox="1"/>
          <p:nvPr/>
        </p:nvSpPr>
        <p:spPr>
          <a:xfrm>
            <a:off x="9285514" y="6128657"/>
            <a:ext cx="27432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https://dhis2.org/rwanda-covid-lab-integration/#:~:text=Rwanda%20was%20one%20of%20the,the%20DHIS2%20Android%20Capture%20App.</a:t>
            </a:r>
            <a:endParaRPr lang="fr" sz="800">
              <a:cs typeface="Arial"/>
            </a:endParaRPr>
          </a:p>
        </p:txBody>
      </p:sp>
    </p:spTree>
    <p:extLst>
      <p:ext uri="{BB962C8B-B14F-4D97-AF65-F5344CB8AC3E}">
        <p14:creationId xmlns:p14="http://schemas.microsoft.com/office/powerpoint/2010/main" val="1049963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582DE7-1335-D8BD-324E-5EFCD81D543B}"/>
              </a:ext>
            </a:extLst>
          </p:cNvPr>
          <p:cNvSpPr>
            <a:spLocks noGrp="1"/>
          </p:cNvSpPr>
          <p:nvPr>
            <p:ph type="title"/>
          </p:nvPr>
        </p:nvSpPr>
        <p:spPr/>
        <p:txBody>
          <a:bodyPr/>
          <a:lstStyle/>
          <a:p>
            <a:pPr rtl="0"/>
            <a:r>
              <a:rPr lang="fr" b="1" i="0" u="none" baseline="0"/>
              <a:t>Gestion et formation des ressources humaines</a:t>
            </a:r>
          </a:p>
        </p:txBody>
      </p:sp>
    </p:spTree>
    <p:extLst>
      <p:ext uri="{BB962C8B-B14F-4D97-AF65-F5344CB8AC3E}">
        <p14:creationId xmlns:p14="http://schemas.microsoft.com/office/powerpoint/2010/main" val="406840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GESTION ET FORMATION DES RESSOURCES HUMAINES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435319910"/>
              </p:ext>
            </p:extLst>
          </p:nvPr>
        </p:nvGraphicFramePr>
        <p:xfrm>
          <a:off x="421341" y="1226650"/>
          <a:ext cx="573741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3423333796"/>
              </p:ext>
            </p:extLst>
          </p:nvPr>
        </p:nvGraphicFramePr>
        <p:xfrm>
          <a:off x="6158754" y="1226650"/>
          <a:ext cx="5892799"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15930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GESTION ET FORMATION DES RESSOURCES HUMAINES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96927168"/>
              </p:ext>
            </p:extLst>
          </p:nvPr>
        </p:nvGraphicFramePr>
        <p:xfrm>
          <a:off x="307039" y="1379050"/>
          <a:ext cx="5323732" cy="12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3470309356"/>
              </p:ext>
            </p:extLst>
          </p:nvPr>
        </p:nvGraphicFramePr>
        <p:xfrm>
          <a:off x="6219266" y="1395465"/>
          <a:ext cx="5417997" cy="122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oup 1">
            <a:extLst>
              <a:ext uri="{FF2B5EF4-FFF2-40B4-BE49-F238E27FC236}">
                <a16:creationId xmlns:a16="http://schemas.microsoft.com/office/drawing/2014/main" id="{0B9720B5-C281-439F-F20E-70382CA8CC51}"/>
              </a:ext>
            </a:extLst>
          </p:cNvPr>
          <p:cNvGrpSpPr/>
          <p:nvPr/>
        </p:nvGrpSpPr>
        <p:grpSpPr>
          <a:xfrm>
            <a:off x="916118" y="3099525"/>
            <a:ext cx="4714653" cy="1517299"/>
            <a:chOff x="605538" y="1025"/>
            <a:chExt cx="4714653" cy="1260709"/>
          </a:xfrm>
        </p:grpSpPr>
        <p:sp>
          <p:nvSpPr>
            <p:cNvPr id="4" name="Arrow: Pentagon 3">
              <a:extLst>
                <a:ext uri="{FF2B5EF4-FFF2-40B4-BE49-F238E27FC236}">
                  <a16:creationId xmlns:a16="http://schemas.microsoft.com/office/drawing/2014/main" id="{20E92704-9E7B-00E4-3FBB-30B451A83BB8}"/>
                </a:ext>
              </a:extLst>
            </p:cNvPr>
            <p:cNvSpPr/>
            <p:nvPr/>
          </p:nvSpPr>
          <p:spPr>
            <a:xfrm rot="10800000">
              <a:off x="605538" y="1025"/>
              <a:ext cx="4714653" cy="1260709"/>
            </a:xfrm>
            <a:prstGeom prst="homePlat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Arrow: Pentagon 4">
              <a:extLst>
                <a:ext uri="{FF2B5EF4-FFF2-40B4-BE49-F238E27FC236}">
                  <a16:creationId xmlns:a16="http://schemas.microsoft.com/office/drawing/2014/main" id="{BC52BE96-D4E8-2330-B5AD-8477CD3F8900}"/>
                </a:ext>
              </a:extLst>
            </p:cNvPr>
            <p:cNvSpPr txBox="1"/>
            <p:nvPr/>
          </p:nvSpPr>
          <p:spPr>
            <a:xfrm rot="21600000">
              <a:off x="920715" y="1025"/>
              <a:ext cx="4399476" cy="12607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55938" tIns="45720" rIns="85344" bIns="45720" numCol="1" spcCol="1270" anchor="ctr" anchorCtr="0">
              <a:noAutofit/>
            </a:bodyPr>
            <a:lstStyle/>
            <a:p>
              <a:pPr marL="0" lvl="0" indent="0" algn="l" defTabSz="533400" rtl="0">
                <a:lnSpc>
                  <a:spcPct val="90000"/>
                </a:lnSpc>
                <a:spcBef>
                  <a:spcPct val="0"/>
                </a:spcBef>
                <a:spcAft>
                  <a:spcPct val="35000"/>
                </a:spcAft>
                <a:buNone/>
              </a:pPr>
              <a:r>
                <a:rPr lang="fr" sz="1050" b="1" i="0" u="none" kern="1200" baseline="0">
                  <a:solidFill>
                    <a:srgbClr val="008DC9">
                      <a:lumMod val="40000"/>
                      <a:lumOff val="60000"/>
                    </a:srgbClr>
                  </a:solidFill>
                  <a:latin typeface="Arial"/>
                  <a:ea typeface="+mn-ea"/>
                  <a:cs typeface="+mn-cs"/>
                </a:rPr>
                <a:t>FORMATION EN CASCADE POUR LA VACCINATION CONTRE LA COVID-19</a:t>
              </a:r>
            </a:p>
            <a:p>
              <a:pPr marL="0" lvl="0" algn="l" defTabSz="533400" rtl="0">
                <a:lnSpc>
                  <a:spcPct val="90000"/>
                </a:lnSpc>
                <a:spcBef>
                  <a:spcPct val="0"/>
                </a:spcBef>
                <a:spcAft>
                  <a:spcPct val="35000"/>
                </a:spcAft>
                <a:buNone/>
              </a:pPr>
              <a:r>
                <a:rPr lang="fr" sz="1050" b="1" i="0" u="none" kern="1200" baseline="0">
                  <a:solidFill>
                    <a:schemeClr val="accent1">
                      <a:lumMod val="25000"/>
                      <a:lumOff val="75000"/>
                    </a:schemeClr>
                  </a:solidFill>
                  <a:hlinkClick r:id="rId13">
                    <a:extLst>
                      <a:ext uri="{A12FA001-AC4F-418D-AE19-62706E023703}">
                        <ahyp:hlinkClr xmlns:ahyp="http://schemas.microsoft.com/office/drawing/2018/hyperlinkcolor" val="tx"/>
                      </a:ext>
                    </a:extLst>
                  </a:hlinkClick>
                </a:rPr>
                <a:t>L’Ukraine</a:t>
              </a:r>
              <a:r>
                <a:rPr lang="fr" sz="1050" b="1" i="0" u="none" kern="1200" baseline="0"/>
                <a:t> </a:t>
              </a:r>
              <a:r>
                <a:rPr lang="fr" sz="1050" b="0" i="0" u="none" kern="1200" baseline="0"/>
                <a:t>a adopté une approche de formation en cascade par le biais de 28 centres de formation régionaux, de 12 centres de formation dans des facultés de médecine et d’un centre de formation des forces armées, pour former plus de 17 000 travailleurs de la santé et étudiants en médecine dans le cadre de 670 cours en personne de 2 jours dans tout le pays.</a:t>
              </a:r>
            </a:p>
          </p:txBody>
        </p:sp>
      </p:grpSp>
      <p:sp>
        <p:nvSpPr>
          <p:cNvPr id="3" name="Oval 2">
            <a:extLst>
              <a:ext uri="{FF2B5EF4-FFF2-40B4-BE49-F238E27FC236}">
                <a16:creationId xmlns:a16="http://schemas.microsoft.com/office/drawing/2014/main" id="{2262428B-A2D7-88D3-255C-5CFFC978434A}"/>
              </a:ext>
            </a:extLst>
          </p:cNvPr>
          <p:cNvSpPr/>
          <p:nvPr/>
        </p:nvSpPr>
        <p:spPr>
          <a:xfrm>
            <a:off x="310580" y="3126416"/>
            <a:ext cx="1260709" cy="1260709"/>
          </a:xfrm>
          <a:prstGeom prst="ellipse">
            <a:avLst/>
          </a:prstGeom>
          <a:blipFill rotWithShape="1">
            <a:blip r:embed="rId14"/>
            <a:srcRect/>
            <a:stretch>
              <a:fillRect l="-1000" r="-1000"/>
            </a:stretch>
          </a:blipFill>
          <a:ln>
            <a:solidFill>
              <a:srgbClr val="7F7F7F"/>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2588714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554736" y="197613"/>
            <a:ext cx="8601456" cy="384721"/>
          </a:xfrm>
        </p:spPr>
        <p:txBody>
          <a:bodyPr/>
          <a:lstStyle/>
          <a:p>
            <a:pPr algn="l" rtl="0"/>
            <a:r>
              <a:rPr lang="fr" sz="2000" b="1" i="0" u="none" baseline="0" dirty="0"/>
              <a:t>Utilisation de la formation en cascade pour former rapidement les agents de santé à la vaccination contre la COVID-19</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554736" y="1060454"/>
            <a:ext cx="8180832" cy="246221"/>
          </a:xfrm>
        </p:spPr>
        <p:txBody>
          <a:bodyPr/>
          <a:lstStyle/>
          <a:p>
            <a:pPr algn="l" rtl="0"/>
            <a:r>
              <a:rPr lang="fr" b="1" i="0" u="none" baseline="0">
                <a:solidFill>
                  <a:srgbClr val="FFC000"/>
                </a:solidFill>
              </a:rPr>
              <a:t>UKRAINE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796782743"/>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1304712"/>
            <a:ext cx="2630603" cy="5008610"/>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600" b="0" i="0" u="none" baseline="0">
                <a:solidFill>
                  <a:schemeClr val="accent3">
                    <a:lumMod val="75000"/>
                  </a:schemeClr>
                </a:solidFill>
              </a:rPr>
              <a:t>1700 travailleurs de la santé et étudiants en médecine ont été formés dans le cadre de 670 cours en personne de 2 jours dans tout le pays.</a:t>
            </a:r>
            <a:endParaRPr lang="fr" sz="1600">
              <a:solidFill>
                <a:schemeClr val="accent3">
                  <a:lumMod val="75000"/>
                </a:schemeClr>
              </a:solidFill>
              <a:cs typeface="Arial"/>
            </a:endParaRPr>
          </a:p>
          <a:p>
            <a:pPr algn="l" rtl="0">
              <a:spcBef>
                <a:spcPts val="600"/>
              </a:spcBef>
              <a:spcAft>
                <a:spcPts val="600"/>
              </a:spcAft>
              <a:buNone/>
            </a:pPr>
            <a:r>
              <a:rPr lang="fr" sz="1600" b="0" i="0" u="none" baseline="0">
                <a:solidFill>
                  <a:schemeClr val="accent3">
                    <a:lumMod val="75000"/>
                  </a:schemeClr>
                </a:solidFill>
              </a:rPr>
              <a:t>Un cours en ligne basé sur la plate-forme d’apprentissage en source libre de l’OMS a été mis à disposition par le Centre ukrainien de santé publique afin de renforcer les capacités des agents de santé</a:t>
            </a:r>
            <a:endParaRPr lang="fr" sz="1600">
              <a:solidFill>
                <a:schemeClr val="accent3">
                  <a:lumMod val="75000"/>
                </a:schemeClr>
              </a:solidFill>
              <a:cs typeface="Arial"/>
            </a:endParaRPr>
          </a:p>
        </p:txBody>
      </p:sp>
      <p:sp>
        <p:nvSpPr>
          <p:cNvPr id="5" name="TextBox 4">
            <a:extLst>
              <a:ext uri="{FF2B5EF4-FFF2-40B4-BE49-F238E27FC236}">
                <a16:creationId xmlns:a16="http://schemas.microsoft.com/office/drawing/2014/main" id="{8A005638-4206-D918-F692-90917D74A69D}"/>
              </a:ext>
            </a:extLst>
          </p:cNvPr>
          <p:cNvSpPr txBox="1"/>
          <p:nvPr/>
        </p:nvSpPr>
        <p:spPr>
          <a:xfrm>
            <a:off x="9323112" y="6015497"/>
            <a:ext cx="2694432" cy="488946"/>
          </a:xfrm>
          <a:prstGeom prst="rect">
            <a:avLst/>
          </a:prstGeom>
          <a:ln w="6350">
            <a:noFill/>
            <a:miter lim="800000"/>
          </a:ln>
        </p:spPr>
        <p:txBody>
          <a:bodyPr vert="horz" wrap="square" lIns="0" tIns="0" rIns="0" bIns="0" rtlCol="0" anchor="t">
            <a:noAutofit/>
          </a:bodyPr>
          <a:lstStyle/>
          <a:p>
            <a:pPr algn="l" rtl="0">
              <a:spcBef>
                <a:spcPts val="300"/>
              </a:spcBef>
              <a:spcAft>
                <a:spcPts val="300"/>
              </a:spcAft>
            </a:pPr>
            <a:r>
              <a:rPr lang="fr" sz="800" b="0" i="0" u="none" baseline="0">
                <a:solidFill>
                  <a:srgbClr val="0070C0"/>
                </a:solidFill>
                <a:hlinkClick r:id="rId7"/>
              </a:rPr>
              <a:t>https://www.who.int/europe/news/item/10-12-2021-news-headline-cascade-training-enables-a-rapid-scale-up-of-covid-19-vaccination-in-ukraine</a:t>
            </a:r>
            <a:r>
              <a:rPr lang="fr" sz="800" b="0" i="0" u="none" baseline="0">
                <a:solidFill>
                  <a:srgbClr val="0070C0"/>
                </a:solidFill>
              </a:rPr>
              <a:t>   </a:t>
            </a:r>
            <a:endParaRPr lang="fr" sz="800">
              <a:solidFill>
                <a:srgbClr val="0070C0"/>
              </a:solidFill>
              <a:cs typeface="Arial"/>
            </a:endParaRPr>
          </a:p>
        </p:txBody>
      </p:sp>
      <p:pic>
        <p:nvPicPr>
          <p:cNvPr id="31" name="Picture 31">
            <a:extLst>
              <a:ext uri="{FF2B5EF4-FFF2-40B4-BE49-F238E27FC236}">
                <a16:creationId xmlns:a16="http://schemas.microsoft.com/office/drawing/2014/main" id="{5D33EF7B-63B9-128E-5166-2165095F7940}"/>
              </a:ext>
            </a:extLst>
          </p:cNvPr>
          <p:cNvPicPr>
            <a:picLocks noChangeAspect="1"/>
          </p:cNvPicPr>
          <p:nvPr/>
        </p:nvPicPr>
        <p:blipFill>
          <a:blip r:embed="rId8"/>
          <a:stretch>
            <a:fillRect/>
          </a:stretch>
        </p:blipFill>
        <p:spPr>
          <a:xfrm>
            <a:off x="9273654" y="453707"/>
            <a:ext cx="2743200" cy="1469571"/>
          </a:xfrm>
          <a:prstGeom prst="rect">
            <a:avLst/>
          </a:prstGeom>
        </p:spPr>
      </p:pic>
    </p:spTree>
    <p:extLst>
      <p:ext uri="{BB962C8B-B14F-4D97-AF65-F5344CB8AC3E}">
        <p14:creationId xmlns:p14="http://schemas.microsoft.com/office/powerpoint/2010/main" val="11597977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1B216C-04E8-9D30-EEC5-051C5E5806C1}"/>
              </a:ext>
            </a:extLst>
          </p:cNvPr>
          <p:cNvSpPr>
            <a:spLocks noGrp="1"/>
          </p:cNvSpPr>
          <p:nvPr>
            <p:ph type="title"/>
          </p:nvPr>
        </p:nvSpPr>
        <p:spPr/>
        <p:txBody>
          <a:bodyPr/>
          <a:lstStyle/>
          <a:p>
            <a:pPr rtl="0"/>
            <a:r>
              <a:rPr lang="fr" b="1" i="0" u="none" baseline="0"/>
              <a:t>Demande et acceptation</a:t>
            </a:r>
          </a:p>
        </p:txBody>
      </p:sp>
    </p:spTree>
    <p:extLst>
      <p:ext uri="{BB962C8B-B14F-4D97-AF65-F5344CB8AC3E}">
        <p14:creationId xmlns:p14="http://schemas.microsoft.com/office/powerpoint/2010/main" val="1596840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a:t>DEMANDE ET ACCEPTATION</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1183487254"/>
              </p:ext>
            </p:extLst>
          </p:nvPr>
        </p:nvGraphicFramePr>
        <p:xfrm>
          <a:off x="415637" y="1226650"/>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3680188869"/>
              </p:ext>
            </p:extLst>
          </p:nvPr>
        </p:nvGraphicFramePr>
        <p:xfrm>
          <a:off x="6448884" y="1226650"/>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TextBox 1">
            <a:extLst>
              <a:ext uri="{FF2B5EF4-FFF2-40B4-BE49-F238E27FC236}">
                <a16:creationId xmlns:a16="http://schemas.microsoft.com/office/drawing/2014/main" id="{5C190F82-33CB-7507-E97C-3EFED1A23FD9}"/>
              </a:ext>
            </a:extLst>
          </p:cNvPr>
          <p:cNvSpPr txBox="1"/>
          <p:nvPr/>
        </p:nvSpPr>
        <p:spPr>
          <a:xfrm>
            <a:off x="7726679" y="5833808"/>
            <a:ext cx="4250167" cy="360967"/>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700" b="0" i="0" u="none" baseline="0"/>
              <a:t>* jeux vidéo, programmes de télévision, ou autre matériel, destinés à être à la fois éducatifs et agréables</a:t>
            </a:r>
          </a:p>
        </p:txBody>
      </p:sp>
    </p:spTree>
    <p:extLst>
      <p:ext uri="{BB962C8B-B14F-4D97-AF65-F5344CB8AC3E}">
        <p14:creationId xmlns:p14="http://schemas.microsoft.com/office/powerpoint/2010/main" val="2794095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r>
              <a:rPr kumimoji="0" lang="fr" sz="1200" b="0" i="0" u="none" strike="noStrike" kern="1200" cap="none" spc="0" normalizeH="0" baseline="0" dirty="0">
                <a:ln>
                  <a:noFill/>
                </a:ln>
                <a:solidFill>
                  <a:srgbClr val="002C5F"/>
                </a:solidFill>
                <a:effectLst/>
                <a:uLnTx/>
                <a:uFillTx/>
                <a:latin typeface="Arial"/>
                <a:ea typeface="+mn-ea"/>
                <a:cs typeface="Arial" panose="020B0604020202020204" pitchFamily="34" charset="0"/>
              </a:rPr>
              <a:t>DEMANDE ET ACCEPTATION</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628707547"/>
              </p:ext>
            </p:extLst>
          </p:nvPr>
        </p:nvGraphicFramePr>
        <p:xfrm>
          <a:off x="6362700" y="1370129"/>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2239676941"/>
              </p:ext>
            </p:extLst>
          </p:nvPr>
        </p:nvGraphicFramePr>
        <p:xfrm>
          <a:off x="301337" y="1370129"/>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99534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446276"/>
          </a:xfrm>
        </p:spPr>
        <p:txBody>
          <a:bodyPr/>
          <a:lstStyle/>
          <a:p>
            <a:pPr algn="l" rtl="0">
              <a:buClr>
                <a:srgbClr val="000000"/>
              </a:buClr>
              <a:buNone/>
              <a:defRPr/>
            </a:pPr>
            <a:r>
              <a:rPr kumimoji="0" lang="fr" sz="1200" b="0" i="0" u="none" strike="noStrike" kern="1200" cap="none" spc="0" normalizeH="0" baseline="0" dirty="0">
                <a:ln>
                  <a:noFill/>
                </a:ln>
                <a:solidFill>
                  <a:srgbClr val="002C5F"/>
                </a:solidFill>
                <a:effectLst/>
                <a:uLnTx/>
                <a:uFillTx/>
                <a:latin typeface="Arial"/>
                <a:ea typeface="+mn-ea"/>
                <a:cs typeface="Arial" panose="020B0604020202020204" pitchFamily="34" charset="0"/>
              </a:rPr>
              <a:t>DEMANDE ET ACCEPTATION</a:t>
            </a:r>
            <a:endParaRPr lang="fr" sz="1200" dirty="0"/>
          </a:p>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endParaRPr kumimoji="0" lang="fr" sz="1200" b="0" i="0" u="none" strike="noStrike" kern="1200" cap="none" spc="0" normalizeH="0" baseline="0" noProof="0" dirty="0">
              <a:ln>
                <a:noFill/>
              </a:ln>
              <a:solidFill>
                <a:srgbClr val="002C5F"/>
              </a:solidFill>
              <a:effectLst/>
              <a:uLnTx/>
              <a:uFillTx/>
              <a:latin typeface="Arial"/>
              <a:ea typeface="+mn-ea"/>
              <a:cs typeface="Arial" panose="020B0604020202020204" pitchFamily="34" charset="0"/>
            </a:endParaRP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035584153"/>
              </p:ext>
            </p:extLst>
          </p:nvPr>
        </p:nvGraphicFramePr>
        <p:xfrm>
          <a:off x="415637" y="1226650"/>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4192470598"/>
              </p:ext>
            </p:extLst>
          </p:nvPr>
        </p:nvGraphicFramePr>
        <p:xfrm>
          <a:off x="6448884" y="1226650"/>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36775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8DED0-7ECF-9C5B-3B70-C5A871F6E28E}"/>
              </a:ext>
            </a:extLst>
          </p:cNvPr>
          <p:cNvSpPr>
            <a:spLocks noGrp="1"/>
          </p:cNvSpPr>
          <p:nvPr>
            <p:ph type="title"/>
          </p:nvPr>
        </p:nvSpPr>
        <p:spPr/>
        <p:txBody>
          <a:bodyPr/>
          <a:lstStyle/>
          <a:p>
            <a:pPr rtl="0"/>
            <a:r>
              <a:rPr lang="fr" b="1" i="0" u="none" baseline="0"/>
              <a:t>Gouvernance, planification et coordination</a:t>
            </a:r>
          </a:p>
        </p:txBody>
      </p:sp>
    </p:spTree>
    <p:extLst>
      <p:ext uri="{BB962C8B-B14F-4D97-AF65-F5344CB8AC3E}">
        <p14:creationId xmlns:p14="http://schemas.microsoft.com/office/powerpoint/2010/main" val="217467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446276"/>
          </a:xfrm>
        </p:spPr>
        <p:txBody>
          <a:bodyPr/>
          <a:lstStyle/>
          <a:p>
            <a:pPr algn="l" rtl="0">
              <a:buClr>
                <a:srgbClr val="000000"/>
              </a:buClr>
              <a:buNone/>
              <a:defRPr/>
            </a:pPr>
            <a:r>
              <a:rPr kumimoji="0" lang="fr" sz="1200" b="0" i="0" u="none" strike="noStrike" kern="1200" cap="none" spc="0" normalizeH="0" baseline="0" dirty="0">
                <a:ln>
                  <a:noFill/>
                </a:ln>
                <a:solidFill>
                  <a:srgbClr val="002C5F"/>
                </a:solidFill>
                <a:effectLst/>
                <a:uLnTx/>
                <a:uFillTx/>
                <a:latin typeface="Arial"/>
                <a:ea typeface="+mn-ea"/>
                <a:cs typeface="Arial" panose="020B0604020202020204" pitchFamily="34" charset="0"/>
              </a:rPr>
              <a:t>DEMANDE ET ACCEPTATION</a:t>
            </a:r>
            <a:endParaRPr lang="fr" sz="1200" dirty="0"/>
          </a:p>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None/>
              <a:tabLst/>
              <a:defRPr/>
            </a:pPr>
            <a:endParaRPr kumimoji="0" lang="fr" sz="1200" b="0" i="0" u="none" strike="noStrike" kern="1200" cap="none" spc="0" normalizeH="0" baseline="0" noProof="0" dirty="0">
              <a:ln>
                <a:noFill/>
              </a:ln>
              <a:solidFill>
                <a:srgbClr val="002C5F"/>
              </a:solidFill>
              <a:effectLst/>
              <a:uLnTx/>
              <a:uFillTx/>
              <a:latin typeface="Arial"/>
              <a:ea typeface="+mn-ea"/>
              <a:cs typeface="Arial" panose="020B0604020202020204" pitchFamily="34" charset="0"/>
            </a:endParaRP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3761545651"/>
              </p:ext>
            </p:extLst>
          </p:nvPr>
        </p:nvGraphicFramePr>
        <p:xfrm>
          <a:off x="415637" y="1226650"/>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734646430"/>
              </p:ext>
            </p:extLst>
          </p:nvPr>
        </p:nvGraphicFramePr>
        <p:xfrm>
          <a:off x="6448884" y="1226650"/>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21439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p:nvPr>
        </p:nvSpPr>
        <p:spPr>
          <a:xfrm>
            <a:off x="554736" y="197613"/>
            <a:ext cx="11082528" cy="615553"/>
          </a:xfrm>
        </p:spPr>
        <p:txBody>
          <a:bodyPr/>
          <a:lstStyle/>
          <a:p>
            <a:pPr algn="l" rtl="0"/>
            <a:r>
              <a:rPr lang="fr" sz="2000" b="1" i="0" u="none" baseline="0"/>
              <a:t>Bonnes pratiques et innovations pour déployer la vaccination contre la COVID-19 à grande échelle</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1"/>
          </p:nvPr>
        </p:nvSpPr>
        <p:spPr>
          <a:xfrm>
            <a:off x="554736" y="884204"/>
            <a:ext cx="11082527" cy="184666"/>
          </a:xfrm>
        </p:spPr>
        <p:txBody>
          <a:bodyPr/>
          <a:lstStyle/>
          <a:p>
            <a:pPr algn="l" rtl="0"/>
            <a:r>
              <a:rPr lang="fr" sz="1200" b="0" i="0" u="none" baseline="0"/>
              <a:t>DEMANDE ET ACCEPTATION</a:t>
            </a:r>
          </a:p>
        </p:txBody>
      </p:sp>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3590759700"/>
              </p:ext>
            </p:extLst>
          </p:nvPr>
        </p:nvGraphicFramePr>
        <p:xfrm>
          <a:off x="6313083" y="-294334"/>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Diagram 1">
            <a:extLst>
              <a:ext uri="{FF2B5EF4-FFF2-40B4-BE49-F238E27FC236}">
                <a16:creationId xmlns:a16="http://schemas.microsoft.com/office/drawing/2014/main" id="{EB1FF9C8-CDAB-8432-03E2-6B4DD5A14E33}"/>
              </a:ext>
            </a:extLst>
          </p:cNvPr>
          <p:cNvGraphicFramePr/>
          <p:nvPr>
            <p:extLst>
              <p:ext uri="{D42A27DB-BD31-4B8C-83A1-F6EECF244321}">
                <p14:modId xmlns:p14="http://schemas.microsoft.com/office/powerpoint/2010/main" val="3785903059"/>
              </p:ext>
            </p:extLst>
          </p:nvPr>
        </p:nvGraphicFramePr>
        <p:xfrm>
          <a:off x="279836" y="-294334"/>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4196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161365" y="197613"/>
            <a:ext cx="8994827" cy="384721"/>
          </a:xfrm>
        </p:spPr>
        <p:txBody>
          <a:bodyPr/>
          <a:lstStyle/>
          <a:p>
            <a:pPr algn="l" rtl="0"/>
            <a:r>
              <a:rPr lang="fr" sz="2400" b="1" i="0" u="none" baseline="0"/>
              <a:t>Campagne intensive menée par la communauté pour répondre à la réticence et stimuler la demande</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76339" y="1048464"/>
            <a:ext cx="8574203" cy="246221"/>
          </a:xfrm>
        </p:spPr>
        <p:txBody>
          <a:bodyPr/>
          <a:lstStyle/>
          <a:p>
            <a:pPr algn="l" rtl="0"/>
            <a:r>
              <a:rPr lang="fr" b="1" i="0" u="none" baseline="0">
                <a:solidFill>
                  <a:srgbClr val="FFC000"/>
                </a:solidFill>
              </a:rPr>
              <a:t>MADAGASCAR</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888316769"/>
              </p:ext>
            </p:extLst>
          </p:nvPr>
        </p:nvGraphicFramePr>
        <p:xfrm>
          <a:off x="97536" y="1478080"/>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861160"/>
            <a:ext cx="2630603" cy="546353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sp>
        <p:nvSpPr>
          <p:cNvPr id="5" name="TextBox 4">
            <a:extLst>
              <a:ext uri="{FF2B5EF4-FFF2-40B4-BE49-F238E27FC236}">
                <a16:creationId xmlns:a16="http://schemas.microsoft.com/office/drawing/2014/main" id="{280EE7FE-E293-DB19-DAFF-14263B7E3A9A}"/>
              </a:ext>
            </a:extLst>
          </p:cNvPr>
          <p:cNvSpPr txBox="1"/>
          <p:nvPr/>
        </p:nvSpPr>
        <p:spPr>
          <a:xfrm>
            <a:off x="9400032" y="510988"/>
            <a:ext cx="2630603" cy="5728447"/>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10" name="TextBox 9">
            <a:extLst>
              <a:ext uri="{FF2B5EF4-FFF2-40B4-BE49-F238E27FC236}">
                <a16:creationId xmlns:a16="http://schemas.microsoft.com/office/drawing/2014/main" id="{A3D9E961-19D3-7BE0-630A-1863243549D5}"/>
              </a:ext>
            </a:extLst>
          </p:cNvPr>
          <p:cNvSpPr txBox="1"/>
          <p:nvPr/>
        </p:nvSpPr>
        <p:spPr>
          <a:xfrm>
            <a:off x="9400032" y="1171575"/>
            <a:ext cx="2694432" cy="5067860"/>
          </a:xfrm>
          <a:prstGeom prst="rect">
            <a:avLst/>
          </a:prstGeom>
          <a:ln w="6350">
            <a:noFill/>
            <a:miter lim="800000"/>
          </a:ln>
        </p:spPr>
        <p:txBody>
          <a:bodyPr vert="horz" wrap="square" lIns="0" tIns="0" rIns="0" bIns="0" rtlCol="0" anchor="ctr">
            <a:noAutofit/>
          </a:bodyPr>
          <a:lstStyle/>
          <a:p>
            <a:pPr algn="l" rtl="0">
              <a:spcBef>
                <a:spcPts val="300"/>
              </a:spcBef>
              <a:spcAft>
                <a:spcPts val="300"/>
              </a:spcAft>
            </a:pPr>
            <a:r>
              <a:rPr lang="fr" b="0" i="0" u="none" strike="noStrike" baseline="0">
                <a:solidFill>
                  <a:schemeClr val="accent4">
                    <a:lumMod val="75000"/>
                  </a:schemeClr>
                </a:solidFill>
                <a:latin typeface="Calibri"/>
                <a:ea typeface="Calibri"/>
                <a:cs typeface="Calibri"/>
                <a:sym typeface="Calibri"/>
              </a:rPr>
              <a:t>À la suite de la </a:t>
            </a:r>
            <a:r>
              <a:rPr lang="fr" b="1" i="0" u="none" strike="noStrike" baseline="0">
                <a:solidFill>
                  <a:schemeClr val="accent4">
                    <a:lumMod val="75000"/>
                  </a:schemeClr>
                </a:solidFill>
                <a:latin typeface="Calibri"/>
                <a:ea typeface="Calibri"/>
                <a:cs typeface="Calibri"/>
                <a:sym typeface="Calibri"/>
              </a:rPr>
              <a:t>promotion de la demande communautaire et des campagnes de vaccination, 20 000 doses par jour ont été administrées </a:t>
            </a:r>
            <a:r>
              <a:rPr lang="fr" b="0" i="0" u="none" strike="noStrike" baseline="0">
                <a:solidFill>
                  <a:schemeClr val="accent4">
                    <a:lumMod val="75000"/>
                  </a:schemeClr>
                </a:solidFill>
                <a:latin typeface="Calibri"/>
                <a:ea typeface="Calibri"/>
                <a:cs typeface="Calibri"/>
                <a:sym typeface="Calibri"/>
              </a:rPr>
              <a:t>au cours de la première campagne de vaccination, ce qui a permis </a:t>
            </a:r>
            <a:r>
              <a:rPr lang="fr" b="1" i="0" u="none" strike="noStrike" baseline="0">
                <a:solidFill>
                  <a:schemeClr val="accent4">
                    <a:lumMod val="75000"/>
                  </a:schemeClr>
                </a:solidFill>
                <a:latin typeface="Calibri"/>
                <a:ea typeface="Calibri"/>
                <a:cs typeface="Calibri"/>
                <a:sym typeface="Calibri"/>
              </a:rPr>
              <a:t>à 80 % des individus ciblés de compléter la série de vaccination primaire.</a:t>
            </a:r>
            <a:r>
              <a:rPr lang="fr" b="0" i="0" u="none" baseline="0">
                <a:solidFill>
                  <a:schemeClr val="accent4">
                    <a:lumMod val="75000"/>
                  </a:schemeClr>
                </a:solidFill>
                <a:latin typeface="Calibri"/>
                <a:ea typeface="Calibri"/>
                <a:cs typeface="Calibri"/>
                <a:sym typeface="Calibri"/>
              </a:rPr>
              <a:t> </a:t>
            </a:r>
            <a:endParaRPr lang="fr" i="0" u="none" strike="noStrike" baseline="0">
              <a:solidFill>
                <a:schemeClr val="accent4">
                  <a:lumMod val="75000"/>
                </a:schemeClr>
              </a:solidFill>
              <a:latin typeface="Calibri" panose="020F0502020204030204" pitchFamily="34" charset="0"/>
              <a:cs typeface="Calibri"/>
            </a:endParaRPr>
          </a:p>
          <a:p>
            <a:pPr algn="l" rtl="0">
              <a:spcBef>
                <a:spcPts val="300"/>
              </a:spcBef>
              <a:spcAft>
                <a:spcPts val="300"/>
              </a:spcAft>
              <a:buNone/>
            </a:pPr>
            <a:endParaRPr lang="fr">
              <a:solidFill>
                <a:schemeClr val="accent4">
                  <a:lumMod val="75000"/>
                </a:schemeClr>
              </a:solidFill>
              <a:latin typeface="Calibri" panose="020F0502020204030204" pitchFamily="34" charset="0"/>
              <a:cs typeface="Calibri"/>
            </a:endParaRPr>
          </a:p>
          <a:p>
            <a:pPr algn="l" rtl="0">
              <a:spcBef>
                <a:spcPts val="300"/>
              </a:spcBef>
              <a:spcAft>
                <a:spcPts val="300"/>
              </a:spcAft>
              <a:buNone/>
            </a:pPr>
            <a:r>
              <a:rPr lang="fr" b="0" i="0" u="none" strike="noStrike" baseline="0">
                <a:solidFill>
                  <a:schemeClr val="accent4">
                    <a:lumMod val="75000"/>
                  </a:schemeClr>
                </a:solidFill>
                <a:latin typeface="Calibri"/>
                <a:ea typeface="Calibri"/>
                <a:cs typeface="Calibri"/>
                <a:sym typeface="Calibri"/>
              </a:rPr>
              <a:t>Au total, </a:t>
            </a:r>
            <a:r>
              <a:rPr lang="fr" b="1" i="0" u="none" strike="noStrike" baseline="0">
                <a:solidFill>
                  <a:schemeClr val="accent4">
                    <a:lumMod val="75000"/>
                  </a:schemeClr>
                </a:solidFill>
                <a:latin typeface="Calibri"/>
                <a:ea typeface="Calibri"/>
                <a:cs typeface="Calibri"/>
                <a:sym typeface="Calibri"/>
              </a:rPr>
              <a:t>1 million de personnes ont été vaccinées en 6 mois.</a:t>
            </a:r>
            <a:endParaRPr lang="fr" b="1">
              <a:solidFill>
                <a:schemeClr val="accent4">
                  <a:lumMod val="75000"/>
                </a:schemeClr>
              </a:solidFill>
              <a:latin typeface="Calibri"/>
              <a:cs typeface="Calibri"/>
            </a:endParaRPr>
          </a:p>
        </p:txBody>
      </p:sp>
    </p:spTree>
    <p:extLst>
      <p:ext uri="{BB962C8B-B14F-4D97-AF65-F5344CB8AC3E}">
        <p14:creationId xmlns:p14="http://schemas.microsoft.com/office/powerpoint/2010/main" val="3941449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84721"/>
          </a:xfrm>
        </p:spPr>
        <p:txBody>
          <a:bodyPr/>
          <a:lstStyle/>
          <a:p>
            <a:pPr algn="l" rtl="0"/>
            <a:r>
              <a:rPr lang="fr" sz="2400" b="1" i="0" u="none" baseline="0"/>
              <a:t>Utilisation de plusieurs stratégies de communication avant et pendant la campagne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46300" y="1060454"/>
            <a:ext cx="8511187" cy="246221"/>
          </a:xfrm>
        </p:spPr>
        <p:txBody>
          <a:bodyPr/>
          <a:lstStyle/>
          <a:p>
            <a:pPr algn="l" rtl="0"/>
            <a:r>
              <a:rPr lang="fr" b="1" i="0" u="none" baseline="0">
                <a:solidFill>
                  <a:srgbClr val="FFC000"/>
                </a:solidFill>
              </a:rPr>
              <a:t>ÉTHIOPIE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4238200988"/>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89225" y="2823290"/>
            <a:ext cx="2794052" cy="2971588"/>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600" b="0" i="0" u="none" baseline="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a:p>
            <a:pPr algn="l" rtl="0">
              <a:spcBef>
                <a:spcPts val="600"/>
              </a:spcBef>
              <a:spcAft>
                <a:spcPts val="600"/>
              </a:spcAft>
              <a:buNone/>
            </a:pPr>
            <a:endParaRPr lang="fr" sz="1600" dirty="0">
              <a:solidFill>
                <a:schemeClr val="accent4">
                  <a:lumMod val="75000"/>
                </a:schemeClr>
              </a:solidFill>
              <a:latin typeface="Calibri" panose="020F0502020204030204" pitchFamily="34" charset="0"/>
              <a:cs typeface="Calibri" panose="020F0502020204030204" pitchFamily="34" charset="0"/>
            </a:endParaRPr>
          </a:p>
          <a:p>
            <a:pPr algn="l" rtl="0">
              <a:spcBef>
                <a:spcPts val="600"/>
              </a:spcBef>
              <a:spcAft>
                <a:spcPts val="600"/>
              </a:spcAft>
              <a:buNone/>
            </a:pPr>
            <a:r>
              <a:rPr lang="fr" sz="1400" b="1" i="0" u="none" baseline="0" dirty="0">
                <a:solidFill>
                  <a:schemeClr val="accent4">
                    <a:lumMod val="75000"/>
                  </a:schemeClr>
                </a:solidFill>
                <a:latin typeface="Calibri"/>
                <a:ea typeface="Calibri"/>
                <a:cs typeface="Calibri"/>
                <a:sym typeface="Calibri"/>
              </a:rPr>
              <a:t>500 000 personnes ont été atteintes grâce aux visites à domicile,</a:t>
            </a:r>
            <a:r>
              <a:rPr lang="fr" sz="1400" b="0" i="0" u="none" baseline="0" dirty="0">
                <a:solidFill>
                  <a:schemeClr val="accent4">
                    <a:lumMod val="75000"/>
                  </a:schemeClr>
                </a:solidFill>
                <a:latin typeface="Calibri"/>
                <a:ea typeface="Calibri"/>
                <a:cs typeface="Calibri"/>
                <a:sym typeface="Calibri"/>
              </a:rPr>
              <a:t> campagnes de sensibilisation et autres approches de mobilisation communautaire.</a:t>
            </a:r>
          </a:p>
          <a:p>
            <a:pPr algn="l" rtl="0">
              <a:spcBef>
                <a:spcPts val="600"/>
              </a:spcBef>
              <a:spcAft>
                <a:spcPts val="600"/>
              </a:spcAft>
            </a:pPr>
            <a:r>
              <a:rPr lang="fr" sz="1400" b="1" i="0" u="none" baseline="0" dirty="0">
                <a:solidFill>
                  <a:schemeClr val="accent4">
                    <a:lumMod val="75000"/>
                  </a:schemeClr>
                </a:solidFill>
                <a:latin typeface="Calibri"/>
                <a:ea typeface="Calibri"/>
                <a:cs typeface="Calibri"/>
                <a:sym typeface="Calibri"/>
              </a:rPr>
              <a:t>Plus de 33 000 personnes ont été vaccinées en 2 jours </a:t>
            </a:r>
            <a:r>
              <a:rPr lang="fr" sz="1400" b="0" i="0" u="none" baseline="0" dirty="0">
                <a:solidFill>
                  <a:schemeClr val="accent4">
                    <a:lumMod val="75000"/>
                  </a:schemeClr>
                </a:solidFill>
                <a:latin typeface="Calibri"/>
                <a:ea typeface="Calibri"/>
                <a:cs typeface="Calibri"/>
                <a:sym typeface="Calibri"/>
              </a:rPr>
              <a:t>au cours d'une campagne de sensibilisation. </a:t>
            </a:r>
          </a:p>
          <a:p>
            <a:pPr algn="l" rtl="0">
              <a:spcBef>
                <a:spcPts val="600"/>
              </a:spcBef>
              <a:spcAft>
                <a:spcPts val="600"/>
              </a:spcAft>
              <a:buNone/>
            </a:pPr>
            <a:r>
              <a:rPr lang="fr" sz="1400" b="0" i="0" u="none" baseline="0" dirty="0">
                <a:solidFill>
                  <a:schemeClr val="accent4">
                    <a:lumMod val="75000"/>
                  </a:schemeClr>
                </a:solidFill>
                <a:latin typeface="Calibri"/>
                <a:ea typeface="Calibri"/>
                <a:cs typeface="Calibri"/>
                <a:sym typeface="Calibri"/>
              </a:rPr>
              <a:t>L’inclusion des communautés dans la planification et le calendrier de la campagne fut un facteur déterminant dans le succès de la campagne</a:t>
            </a:r>
            <a:r>
              <a:rPr lang="fr" sz="1600" b="0" i="0" u="none" baseline="0" dirty="0">
                <a:solidFill>
                  <a:schemeClr val="accent4">
                    <a:lumMod val="75000"/>
                  </a:schemeClr>
                </a:solidFill>
                <a:latin typeface="Calibri"/>
                <a:ea typeface="Calibri"/>
                <a:cs typeface="Calibri"/>
                <a:sym typeface="Calibri"/>
              </a:rPr>
              <a:t> </a:t>
            </a:r>
            <a:endParaRPr lang="fr" sz="1600" dirty="0">
              <a:solidFill>
                <a:schemeClr val="accent4">
                  <a:lumMod val="75000"/>
                </a:schemeClr>
              </a:solidFill>
              <a:latin typeface="Calibri" panose="020F0502020204030204" pitchFamily="34" charset="0"/>
              <a:cs typeface="Calibri" panose="020F0502020204030204" pitchFamily="34" charset="0"/>
            </a:endParaRPr>
          </a:p>
          <a:p>
            <a:pPr algn="l" rtl="0">
              <a:spcBef>
                <a:spcPts val="600"/>
              </a:spcBef>
              <a:spcAft>
                <a:spcPts val="600"/>
              </a:spcAft>
              <a:buNone/>
            </a:pPr>
            <a:r>
              <a:rPr lang="fr" sz="1600" b="0" i="0" u="none" baseline="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a:p>
            <a:pPr algn="l" rtl="0">
              <a:spcBef>
                <a:spcPts val="600"/>
              </a:spcBef>
              <a:spcAft>
                <a:spcPts val="600"/>
              </a:spcAft>
              <a:buNone/>
            </a:pPr>
            <a:r>
              <a:rPr lang="fr" sz="1600" b="0" i="0" u="none" baseline="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a:p>
            <a:pPr algn="l" rtl="0">
              <a:spcBef>
                <a:spcPts val="600"/>
              </a:spcBef>
              <a:spcAft>
                <a:spcPts val="600"/>
              </a:spcAft>
              <a:buNone/>
            </a:pPr>
            <a:r>
              <a:rPr lang="fr" sz="1600" b="0" i="0" u="none" baseline="0" dirty="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p>
        </p:txBody>
      </p:sp>
      <p:pic>
        <p:nvPicPr>
          <p:cNvPr id="22" name="Picture 22" descr="Map&#10;&#10;Description automatically generated">
            <a:extLst>
              <a:ext uri="{FF2B5EF4-FFF2-40B4-BE49-F238E27FC236}">
                <a16:creationId xmlns:a16="http://schemas.microsoft.com/office/drawing/2014/main" id="{DCDCDDB3-CAB2-F2AB-45AB-53685CCF8918}"/>
              </a:ext>
            </a:extLst>
          </p:cNvPr>
          <p:cNvPicPr>
            <a:picLocks noChangeAspect="1"/>
          </p:cNvPicPr>
          <p:nvPr/>
        </p:nvPicPr>
        <p:blipFill>
          <a:blip r:embed="rId7"/>
          <a:stretch>
            <a:fillRect/>
          </a:stretch>
        </p:blipFill>
        <p:spPr>
          <a:xfrm>
            <a:off x="9840847" y="-5051"/>
            <a:ext cx="1199542" cy="954074"/>
          </a:xfrm>
          <a:prstGeom prst="rect">
            <a:avLst/>
          </a:prstGeom>
        </p:spPr>
      </p:pic>
      <p:pic>
        <p:nvPicPr>
          <p:cNvPr id="23" name="Picture 23" descr="Chart&#10;&#10;Description automatically generated">
            <a:extLst>
              <a:ext uri="{FF2B5EF4-FFF2-40B4-BE49-F238E27FC236}">
                <a16:creationId xmlns:a16="http://schemas.microsoft.com/office/drawing/2014/main" id="{CF7C0C20-8B58-E2CE-2643-0D8D42146D9E}"/>
              </a:ext>
            </a:extLst>
          </p:cNvPr>
          <p:cNvPicPr>
            <a:picLocks noChangeAspect="1"/>
          </p:cNvPicPr>
          <p:nvPr/>
        </p:nvPicPr>
        <p:blipFill>
          <a:blip r:embed="rId8"/>
          <a:stretch>
            <a:fillRect/>
          </a:stretch>
        </p:blipFill>
        <p:spPr>
          <a:xfrm>
            <a:off x="9232548" y="1017665"/>
            <a:ext cx="2743200" cy="1399032"/>
          </a:xfrm>
          <a:prstGeom prst="rect">
            <a:avLst/>
          </a:prstGeom>
        </p:spPr>
      </p:pic>
      <p:sp>
        <p:nvSpPr>
          <p:cNvPr id="15" name="TextBox 14">
            <a:extLst>
              <a:ext uri="{FF2B5EF4-FFF2-40B4-BE49-F238E27FC236}">
                <a16:creationId xmlns:a16="http://schemas.microsoft.com/office/drawing/2014/main" id="{3A4F408B-E326-9993-EB6F-124AB340C171}"/>
              </a:ext>
            </a:extLst>
          </p:cNvPr>
          <p:cNvSpPr txBox="1"/>
          <p:nvPr/>
        </p:nvSpPr>
        <p:spPr>
          <a:xfrm>
            <a:off x="9318172" y="6074229"/>
            <a:ext cx="27432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https://documents1.worldbank.org/curated/en/323621615393215068/pdf/Stakeholder-Engagement-Plan-SEP-Ethiopia-COVID-19-Emergency-Response-P173750.pdf</a:t>
            </a:r>
            <a:endParaRPr lang="fr" sz="800">
              <a:cs typeface="Arial"/>
            </a:endParaRPr>
          </a:p>
        </p:txBody>
      </p:sp>
    </p:spTree>
    <p:extLst>
      <p:ext uri="{BB962C8B-B14F-4D97-AF65-F5344CB8AC3E}">
        <p14:creationId xmlns:p14="http://schemas.microsoft.com/office/powerpoint/2010/main" val="1869511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14792" y="414123"/>
            <a:ext cx="8778384" cy="384721"/>
          </a:xfrm>
        </p:spPr>
        <p:txBody>
          <a:bodyPr/>
          <a:lstStyle/>
          <a:p>
            <a:pPr algn="l" rtl="0"/>
            <a:r>
              <a:rPr lang="fr" sz="2400" b="1" i="0" u="none" baseline="0"/>
              <a:t>Sensibilisation à la vaccination menée par des célébrités</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14792" y="1002830"/>
            <a:ext cx="8574203" cy="246221"/>
          </a:xfrm>
        </p:spPr>
        <p:txBody>
          <a:bodyPr/>
          <a:lstStyle/>
          <a:p>
            <a:pPr algn="l" rtl="0"/>
            <a:r>
              <a:rPr lang="fr" b="1" i="0" u="none" baseline="0">
                <a:solidFill>
                  <a:srgbClr val="FFC000"/>
                </a:solidFill>
              </a:rPr>
              <a:t>BURKINA FASO</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598932812"/>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74656" y="3429000"/>
            <a:ext cx="2664722" cy="2670634"/>
          </a:xfrm>
          <a:prstGeom prst="rect">
            <a:avLst/>
          </a:prstGeom>
          <a:ln w="6350">
            <a:noFill/>
            <a:miter lim="800000"/>
          </a:ln>
        </p:spPr>
        <p:txBody>
          <a:bodyPr vert="horz" wrap="square" lIns="0" tIns="0" rIns="0" bIns="0" rtlCol="0" anchor="ctr">
            <a:noAutofit/>
          </a:bodyPr>
          <a:lstStyle/>
          <a:p>
            <a:pPr algn="l" rtl="0">
              <a:spcBef>
                <a:spcPts val="600"/>
              </a:spcBef>
              <a:spcAft>
                <a:spcPts val="600"/>
              </a:spcAft>
            </a:pPr>
            <a:r>
              <a:rPr lang="fr" sz="1600" b="0" i="0" u="none" baseline="0">
                <a:solidFill>
                  <a:schemeClr val="accent4">
                    <a:lumMod val="75000"/>
                  </a:schemeClr>
                </a:solidFill>
                <a:latin typeface="Calibri"/>
                <a:ea typeface="Calibri"/>
                <a:cs typeface="Calibri"/>
                <a:sym typeface="Calibri"/>
              </a:rPr>
              <a:t>Dans les cliniques de Koubri qui avaient, par le passé, enregistré 0 vaccination, 95 personnes ont été vaccinées le lendemain de la campagne. </a:t>
            </a:r>
            <a:endParaRPr lang="fr" sz="1600">
              <a:solidFill>
                <a:schemeClr val="accent4">
                  <a:lumMod val="75000"/>
                </a:schemeClr>
              </a:solidFill>
              <a:latin typeface="Calibri" panose="020F0502020204030204" pitchFamily="34" charset="0"/>
              <a:cs typeface="Calibri" panose="020F0502020204030204" pitchFamily="34" charset="0"/>
            </a:endParaRPr>
          </a:p>
          <a:p>
            <a:pPr algn="l" rtl="0">
              <a:spcBef>
                <a:spcPts val="600"/>
              </a:spcBef>
              <a:spcAft>
                <a:spcPts val="600"/>
              </a:spcAft>
            </a:pPr>
            <a:r>
              <a:rPr lang="fr" sz="1600" b="0" i="0" u="none" baseline="0">
                <a:solidFill>
                  <a:schemeClr val="accent4">
                    <a:lumMod val="75000"/>
                  </a:schemeClr>
                </a:solidFill>
                <a:latin typeface="Calibri"/>
                <a:ea typeface="Calibri"/>
                <a:cs typeface="Calibri"/>
                <a:sym typeface="Calibri"/>
              </a:rPr>
              <a:t>D'autres régions comme Dzikofê et Tampouy ont également noté une augmentation du nombre de personnes vaccinées. </a:t>
            </a:r>
            <a:endParaRPr lang="fr" sz="1600">
              <a:solidFill>
                <a:schemeClr val="accent4">
                  <a:lumMod val="75000"/>
                </a:schemeClr>
              </a:solidFill>
              <a:latin typeface="Calibri" panose="020F0502020204030204" pitchFamily="34" charset="0"/>
              <a:cs typeface="Calibri" panose="020F0502020204030204" pitchFamily="34" charset="0"/>
            </a:endParaRPr>
          </a:p>
        </p:txBody>
      </p:sp>
      <p:pic>
        <p:nvPicPr>
          <p:cNvPr id="16" name="Picture 16" descr="Map&#10;&#10;Description automatically generated">
            <a:extLst>
              <a:ext uri="{FF2B5EF4-FFF2-40B4-BE49-F238E27FC236}">
                <a16:creationId xmlns:a16="http://schemas.microsoft.com/office/drawing/2014/main" id="{AC16024E-D6C8-7BBB-368D-B111EEBAE14A}"/>
              </a:ext>
            </a:extLst>
          </p:cNvPr>
          <p:cNvPicPr>
            <a:picLocks noChangeAspect="1"/>
          </p:cNvPicPr>
          <p:nvPr/>
        </p:nvPicPr>
        <p:blipFill>
          <a:blip r:embed="rId8"/>
          <a:stretch>
            <a:fillRect/>
          </a:stretch>
        </p:blipFill>
        <p:spPr>
          <a:xfrm>
            <a:off x="9512489" y="75927"/>
            <a:ext cx="2151797" cy="2100028"/>
          </a:xfrm>
          <a:prstGeom prst="rect">
            <a:avLst/>
          </a:prstGeom>
        </p:spPr>
      </p:pic>
      <p:pic>
        <p:nvPicPr>
          <p:cNvPr id="17" name="Picture 17" descr="A picture containing ground, sky, person, outdoor&#10;&#10;Description automatically generated">
            <a:extLst>
              <a:ext uri="{FF2B5EF4-FFF2-40B4-BE49-F238E27FC236}">
                <a16:creationId xmlns:a16="http://schemas.microsoft.com/office/drawing/2014/main" id="{8C9462DC-ABE6-7226-6008-CABD4BF7AD69}"/>
              </a:ext>
            </a:extLst>
          </p:cNvPr>
          <p:cNvPicPr>
            <a:picLocks noChangeAspect="1"/>
          </p:cNvPicPr>
          <p:nvPr/>
        </p:nvPicPr>
        <p:blipFill>
          <a:blip r:embed="rId9"/>
          <a:stretch>
            <a:fillRect/>
          </a:stretch>
        </p:blipFill>
        <p:spPr>
          <a:xfrm>
            <a:off x="9683085" y="2233793"/>
            <a:ext cx="1810604" cy="1332715"/>
          </a:xfrm>
          <a:prstGeom prst="rect">
            <a:avLst/>
          </a:prstGeom>
        </p:spPr>
      </p:pic>
      <p:sp>
        <p:nvSpPr>
          <p:cNvPr id="18" name="TextBox 17">
            <a:extLst>
              <a:ext uri="{FF2B5EF4-FFF2-40B4-BE49-F238E27FC236}">
                <a16:creationId xmlns:a16="http://schemas.microsoft.com/office/drawing/2014/main" id="{F16EB3E0-84C0-11DA-8952-4AB29E262D26}"/>
              </a:ext>
            </a:extLst>
          </p:cNvPr>
          <p:cNvSpPr txBox="1"/>
          <p:nvPr/>
        </p:nvSpPr>
        <p:spPr>
          <a:xfrm>
            <a:off x="9350828" y="6193971"/>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10"/>
              </a:rPr>
              <a:t>https://www.technet-21.org/en/library/main/8243-burkina-faso_awareness-campaigns-usaid</a:t>
            </a:r>
            <a:endParaRPr lang="fr" sz="800">
              <a:cs typeface="Arial"/>
            </a:endParaRPr>
          </a:p>
        </p:txBody>
      </p:sp>
    </p:spTree>
    <p:extLst>
      <p:ext uri="{BB962C8B-B14F-4D97-AF65-F5344CB8AC3E}">
        <p14:creationId xmlns:p14="http://schemas.microsoft.com/office/powerpoint/2010/main" val="30045557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95835" y="225636"/>
            <a:ext cx="8860357" cy="384721"/>
          </a:xfrm>
        </p:spPr>
        <p:txBody>
          <a:bodyPr/>
          <a:lstStyle/>
          <a:p>
            <a:pPr algn="l" rtl="0"/>
            <a:r>
              <a:rPr lang="fr" sz="2400" b="1" i="0" u="none" baseline="0"/>
              <a:t>Approche axée sur la communauté pour accroître l'adoption du vaccin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95835" y="1042166"/>
            <a:ext cx="8272800" cy="246221"/>
          </a:xfrm>
        </p:spPr>
        <p:txBody>
          <a:bodyPr/>
          <a:lstStyle/>
          <a:p>
            <a:pPr algn="l" rtl="0"/>
            <a:r>
              <a:rPr lang="fr" b="1" i="0" u="none" baseline="0">
                <a:solidFill>
                  <a:srgbClr val="FFC000"/>
                </a:solidFill>
              </a:rPr>
              <a:t>ÉTHIOPIE (RÉGION DE SIDAMA)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61228261"/>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2324100"/>
            <a:ext cx="2630603" cy="360997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b="0" i="0" u="none" baseline="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L'administration de la ville de Hawassa avait </a:t>
            </a:r>
            <a:r>
              <a:rPr lang="fr" b="1" i="0" u="none" baseline="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utilisé 98 % des vaccins contre la COVID-19 attribués</a:t>
            </a:r>
            <a:r>
              <a:rPr lang="fr" b="0" i="0" u="none" baseline="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après la campagne. </a:t>
            </a:r>
          </a:p>
        </p:txBody>
      </p:sp>
      <p:pic>
        <p:nvPicPr>
          <p:cNvPr id="15" name="Picture 15">
            <a:extLst>
              <a:ext uri="{FF2B5EF4-FFF2-40B4-BE49-F238E27FC236}">
                <a16:creationId xmlns:a16="http://schemas.microsoft.com/office/drawing/2014/main" id="{4E08DBB7-8EF8-FD61-08E0-1210D8D8277B}"/>
              </a:ext>
            </a:extLst>
          </p:cNvPr>
          <p:cNvPicPr>
            <a:picLocks noChangeAspect="1"/>
          </p:cNvPicPr>
          <p:nvPr/>
        </p:nvPicPr>
        <p:blipFill>
          <a:blip r:embed="rId7"/>
          <a:stretch>
            <a:fillRect/>
          </a:stretch>
        </p:blipFill>
        <p:spPr>
          <a:xfrm>
            <a:off x="9312811" y="1288387"/>
            <a:ext cx="2743200" cy="1826335"/>
          </a:xfrm>
          <a:prstGeom prst="rect">
            <a:avLst/>
          </a:prstGeom>
        </p:spPr>
      </p:pic>
      <p:sp>
        <p:nvSpPr>
          <p:cNvPr id="16" name="TextBox 15">
            <a:extLst>
              <a:ext uri="{FF2B5EF4-FFF2-40B4-BE49-F238E27FC236}">
                <a16:creationId xmlns:a16="http://schemas.microsoft.com/office/drawing/2014/main" id="{6D2B2A00-1AD3-434F-9B78-C17D15F78BCA}"/>
              </a:ext>
            </a:extLst>
          </p:cNvPr>
          <p:cNvSpPr txBox="1"/>
          <p:nvPr/>
        </p:nvSpPr>
        <p:spPr>
          <a:xfrm>
            <a:off x="9318170" y="6193972"/>
            <a:ext cx="29718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https://www.technet-21.org/en/library/main/8252-ethiopia_enhanced-advocacy-and-social-mob_jsi</a:t>
            </a:r>
            <a:endParaRPr lang="fr" sz="800">
              <a:cs typeface="Arial"/>
            </a:endParaRPr>
          </a:p>
        </p:txBody>
      </p:sp>
    </p:spTree>
    <p:extLst>
      <p:ext uri="{BB962C8B-B14F-4D97-AF65-F5344CB8AC3E}">
        <p14:creationId xmlns:p14="http://schemas.microsoft.com/office/powerpoint/2010/main" val="17996226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19455" y="222950"/>
            <a:ext cx="8764878" cy="384721"/>
          </a:xfrm>
        </p:spPr>
        <p:txBody>
          <a:bodyPr/>
          <a:lstStyle/>
          <a:p>
            <a:pPr algn="l" rtl="0"/>
            <a:r>
              <a:rPr lang="fr" sz="2400" b="1" i="0" u="none" baseline="0" dirty="0"/>
              <a:t>Forums de discussion communautaires sur les vaccins contre la COVID-19​</a:t>
            </a:r>
            <a:br>
              <a:rPr lang="fr" sz="1600" dirty="0"/>
            </a:br>
            <a:r>
              <a:rPr lang="fr" sz="2400" b="0" i="0" u="none" baseline="0" dirty="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19455" y="1060454"/>
            <a:ext cx="8516113" cy="246221"/>
          </a:xfrm>
        </p:spPr>
        <p:txBody>
          <a:bodyPr/>
          <a:lstStyle/>
          <a:p>
            <a:pPr algn="l" rtl="0"/>
            <a:r>
              <a:rPr lang="fr" b="1" i="0" u="none" baseline="0">
                <a:solidFill>
                  <a:srgbClr val="FFC000"/>
                </a:solidFill>
              </a:rPr>
              <a:t>CAMEROUN</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1003302302"/>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607671"/>
            <a:ext cx="2630603" cy="4108778"/>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400" b="0" i="0" u="none" baseline="0">
                <a:solidFill>
                  <a:schemeClr val="accent4">
                    <a:lumMod val="75000"/>
                  </a:schemeClr>
                </a:solidFill>
                <a:latin typeface="Calibri"/>
                <a:ea typeface="Calibri"/>
                <a:cs typeface="Calibri"/>
                <a:sym typeface="Calibri"/>
              </a:rPr>
              <a:t>Forte augmentation du nombre de personnes vaccinées par jour depuis le lancement de cette stratégie communautaire en janvier 2022​.</a:t>
            </a:r>
          </a:p>
          <a:p>
            <a:pPr algn="l" rtl="0">
              <a:spcBef>
                <a:spcPts val="600"/>
              </a:spcBef>
              <a:spcAft>
                <a:spcPts val="600"/>
              </a:spcAft>
            </a:pPr>
            <a:r>
              <a:rPr lang="fr" sz="1400" b="0" i="0" u="none" baseline="0">
                <a:solidFill>
                  <a:schemeClr val="accent4">
                    <a:lumMod val="75000"/>
                  </a:schemeClr>
                </a:solidFill>
                <a:latin typeface="Calibri"/>
                <a:ea typeface="Calibri"/>
                <a:cs typeface="Calibri"/>
                <a:sym typeface="Calibri"/>
              </a:rPr>
              <a:t> Les taux de vaccination sont passés de 0,8 % pour le sud-ouest et de 0,67 % pour le nord-ouest en décembre 2021 à 3,9 % et 9,1 % respectivement en avril 2022</a:t>
            </a:r>
            <a:r>
              <a:rPr lang="fr" sz="1600" b="0" i="0" u="none" baseline="0">
                <a:solidFill>
                  <a:schemeClr val="accent4">
                    <a:lumMod val="75000"/>
                  </a:schemeClr>
                </a:solidFill>
                <a:latin typeface="Calibri"/>
                <a:ea typeface="Calibri"/>
                <a:cs typeface="Calibri"/>
                <a:sym typeface="Calibri"/>
              </a:rPr>
              <a:t>.</a:t>
            </a:r>
          </a:p>
        </p:txBody>
      </p:sp>
      <p:pic>
        <p:nvPicPr>
          <p:cNvPr id="15" name="Picture 15" descr="Chart, line chart&#10;&#10;Description automatically generated">
            <a:extLst>
              <a:ext uri="{FF2B5EF4-FFF2-40B4-BE49-F238E27FC236}">
                <a16:creationId xmlns:a16="http://schemas.microsoft.com/office/drawing/2014/main" id="{92D74315-0DA3-1DE5-AC1A-9442F670EEBE}"/>
              </a:ext>
            </a:extLst>
          </p:cNvPr>
          <p:cNvPicPr>
            <a:picLocks noChangeAspect="1"/>
          </p:cNvPicPr>
          <p:nvPr/>
        </p:nvPicPr>
        <p:blipFill>
          <a:blip r:embed="rId7"/>
          <a:stretch>
            <a:fillRect/>
          </a:stretch>
        </p:blipFill>
        <p:spPr>
          <a:xfrm>
            <a:off x="9403308" y="131028"/>
            <a:ext cx="2358138" cy="1320435"/>
          </a:xfrm>
          <a:prstGeom prst="rect">
            <a:avLst/>
          </a:prstGeom>
        </p:spPr>
      </p:pic>
      <p:pic>
        <p:nvPicPr>
          <p:cNvPr id="16" name="Picture 16">
            <a:extLst>
              <a:ext uri="{FF2B5EF4-FFF2-40B4-BE49-F238E27FC236}">
                <a16:creationId xmlns:a16="http://schemas.microsoft.com/office/drawing/2014/main" id="{AF7D5B01-BF7A-DD1B-A195-5112F19B8221}"/>
              </a:ext>
            </a:extLst>
          </p:cNvPr>
          <p:cNvPicPr>
            <a:picLocks noChangeAspect="1"/>
          </p:cNvPicPr>
          <p:nvPr/>
        </p:nvPicPr>
        <p:blipFill>
          <a:blip r:embed="rId8"/>
          <a:stretch>
            <a:fillRect/>
          </a:stretch>
        </p:blipFill>
        <p:spPr>
          <a:xfrm>
            <a:off x="9562043" y="3959723"/>
            <a:ext cx="1861619" cy="1616439"/>
          </a:xfrm>
          <a:prstGeom prst="rect">
            <a:avLst/>
          </a:prstGeom>
        </p:spPr>
      </p:pic>
      <p:sp>
        <p:nvSpPr>
          <p:cNvPr id="24" name="TextBox 23">
            <a:extLst>
              <a:ext uri="{FF2B5EF4-FFF2-40B4-BE49-F238E27FC236}">
                <a16:creationId xmlns:a16="http://schemas.microsoft.com/office/drawing/2014/main" id="{0551F06C-4B8E-9C2E-E9D3-2115BD304283}"/>
              </a:ext>
            </a:extLst>
          </p:cNvPr>
          <p:cNvSpPr txBox="1"/>
          <p:nvPr/>
        </p:nvSpPr>
        <p:spPr>
          <a:xfrm>
            <a:off x="9263742" y="6128657"/>
            <a:ext cx="29718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https://www.technet-21.org/en/library/main/8248-cameroon_community-dialogue-and-microplanning_value-health-africa</a:t>
            </a:r>
            <a:endParaRPr lang="fr" sz="800">
              <a:cs typeface="Arial"/>
            </a:endParaRPr>
          </a:p>
        </p:txBody>
      </p:sp>
    </p:spTree>
    <p:extLst>
      <p:ext uri="{BB962C8B-B14F-4D97-AF65-F5344CB8AC3E}">
        <p14:creationId xmlns:p14="http://schemas.microsoft.com/office/powerpoint/2010/main" val="3076227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40659" y="197613"/>
            <a:ext cx="8815533" cy="724341"/>
          </a:xfrm>
        </p:spPr>
        <p:txBody>
          <a:bodyPr/>
          <a:lstStyle/>
          <a:p>
            <a:pPr algn="l" rtl="0"/>
            <a:r>
              <a:rPr lang="fr" sz="2400" b="1" i="0" u="none" baseline="0"/>
              <a:t>Utiliser l'observatoire de la demande de vaccination (VDO) pour assurer le succès de la campagne</a:t>
            </a:r>
            <a:br>
              <a:rPr lang="fr" sz="2400"/>
            </a:br>
            <a:br>
              <a:rPr lang="fr" sz="2400"/>
            </a:br>
            <a:r>
              <a:rPr lang="fr" sz="2400" b="0" i="0" u="none" baseline="0"/>
              <a:t>​</a:t>
            </a:r>
            <a:br>
              <a:rPr lang="fr" sz="2400"/>
            </a:br>
            <a:r>
              <a:rPr lang="fr" sz="2400" b="0" i="0" u="none" baseline="0"/>
              <a:t> </a:t>
            </a:r>
            <a:br>
              <a:rPr lang="fr" sz="1600"/>
            </a:br>
            <a:r>
              <a:rPr lang="fr" sz="2400" b="0" i="0" u="none" baseline="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40659" y="1060454"/>
            <a:ext cx="8394909" cy="246221"/>
          </a:xfrm>
        </p:spPr>
        <p:txBody>
          <a:bodyPr/>
          <a:lstStyle/>
          <a:p>
            <a:pPr algn="l" rtl="0"/>
            <a:r>
              <a:rPr lang="fr" b="1" i="0" u="none" baseline="0">
                <a:solidFill>
                  <a:srgbClr val="FFC000"/>
                </a:solidFill>
              </a:rPr>
              <a:t>VIETNAM</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628294654"/>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2232421"/>
            <a:ext cx="2630603" cy="4080902"/>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600" b="0" i="0" u="none" baseline="0">
                <a:solidFill>
                  <a:schemeClr val="accent4">
                    <a:lumMod val="75000"/>
                  </a:schemeClr>
                </a:solidFill>
                <a:latin typeface="Calibri"/>
                <a:ea typeface="Calibri"/>
                <a:cs typeface="Calibri"/>
                <a:sym typeface="Calibri"/>
              </a:rPr>
              <a:t>Avant le VDO, l'UNICEF Vietnam n'avait pas utilisé l'écoute sociale pour la campagne médiatique de vaccination intitulée Safe Journeys.​</a:t>
            </a:r>
          </a:p>
          <a:p>
            <a:pPr algn="l" rtl="0">
              <a:spcBef>
                <a:spcPts val="600"/>
              </a:spcBef>
              <a:spcAft>
                <a:spcPts val="600"/>
              </a:spcAft>
              <a:buNone/>
            </a:pPr>
            <a:r>
              <a:rPr lang="fr" sz="1600" b="1" i="0" u="none" baseline="0">
                <a:solidFill>
                  <a:schemeClr val="accent4">
                    <a:lumMod val="75000"/>
                  </a:schemeClr>
                </a:solidFill>
                <a:latin typeface="Calibri"/>
                <a:ea typeface="Calibri"/>
                <a:cs typeface="Calibri"/>
                <a:sym typeface="Calibri"/>
              </a:rPr>
              <a:t>La phase 1 de la campagne Safe Journeys a permis d’atteindre environ 25 millions de personnes.​</a:t>
            </a:r>
          </a:p>
        </p:txBody>
      </p:sp>
      <p:pic>
        <p:nvPicPr>
          <p:cNvPr id="16" name="Picture 16" descr="A picture containing text, electronics&#10;&#10;Description automatically generated">
            <a:extLst>
              <a:ext uri="{FF2B5EF4-FFF2-40B4-BE49-F238E27FC236}">
                <a16:creationId xmlns:a16="http://schemas.microsoft.com/office/drawing/2014/main" id="{68349E29-C95C-E89C-4D17-30BEC6CC9268}"/>
              </a:ext>
            </a:extLst>
          </p:cNvPr>
          <p:cNvPicPr>
            <a:picLocks noChangeAspect="1"/>
          </p:cNvPicPr>
          <p:nvPr/>
        </p:nvPicPr>
        <p:blipFill>
          <a:blip r:embed="rId7"/>
          <a:stretch>
            <a:fillRect/>
          </a:stretch>
        </p:blipFill>
        <p:spPr>
          <a:xfrm>
            <a:off x="9273654" y="560665"/>
            <a:ext cx="2743200" cy="1915297"/>
          </a:xfrm>
          <a:prstGeom prst="rect">
            <a:avLst/>
          </a:prstGeom>
        </p:spPr>
      </p:pic>
      <p:sp>
        <p:nvSpPr>
          <p:cNvPr id="5" name="TextBox 4">
            <a:extLst>
              <a:ext uri="{FF2B5EF4-FFF2-40B4-BE49-F238E27FC236}">
                <a16:creationId xmlns:a16="http://schemas.microsoft.com/office/drawing/2014/main" id="{4EB34534-8741-47C9-55D1-65E7D4F24A8B}"/>
              </a:ext>
            </a:extLst>
          </p:cNvPr>
          <p:cNvSpPr txBox="1"/>
          <p:nvPr/>
        </p:nvSpPr>
        <p:spPr>
          <a:xfrm>
            <a:off x="9367375" y="6053818"/>
            <a:ext cx="2655979" cy="455448"/>
          </a:xfrm>
          <a:prstGeom prst="rect">
            <a:avLst/>
          </a:prstGeom>
          <a:ln w="6350">
            <a:noFill/>
            <a:miter lim="800000"/>
          </a:ln>
        </p:spPr>
        <p:txBody>
          <a:bodyPr vert="horz" wrap="square" lIns="0" tIns="0" rIns="0" bIns="0" rtlCol="0" anchor="t">
            <a:noAutofit/>
          </a:bodyPr>
          <a:lstStyle/>
          <a:p>
            <a:pPr algn="l" rtl="0">
              <a:spcBef>
                <a:spcPts val="300"/>
              </a:spcBef>
              <a:spcAft>
                <a:spcPts val="300"/>
              </a:spcAft>
            </a:pPr>
            <a:r>
              <a:rPr lang="fr" sz="800" b="0" i="0" u="none" baseline="0">
                <a:hlinkClick r:id="rId8"/>
              </a:rPr>
              <a:t>https://www.unicef.org/vietnam/press-releases/vaccination-demand-observatory-launched-strengthen-local-communication-programmes</a:t>
            </a:r>
            <a:r>
              <a:rPr lang="fr" sz="800" b="0" i="0" u="none" baseline="0"/>
              <a:t> </a:t>
            </a:r>
            <a:endParaRPr lang="fr" sz="800">
              <a:cs typeface="Arial"/>
            </a:endParaRPr>
          </a:p>
        </p:txBody>
      </p:sp>
    </p:spTree>
    <p:extLst>
      <p:ext uri="{BB962C8B-B14F-4D97-AF65-F5344CB8AC3E}">
        <p14:creationId xmlns:p14="http://schemas.microsoft.com/office/powerpoint/2010/main" val="122336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95835" y="197613"/>
            <a:ext cx="8860357" cy="384721"/>
          </a:xfrm>
        </p:spPr>
        <p:txBody>
          <a:bodyPr/>
          <a:lstStyle/>
          <a:p>
            <a:pPr algn="l" rtl="0"/>
            <a:r>
              <a:rPr lang="fr" sz="2400" b="1" i="0" u="none" baseline="0"/>
              <a:t>Association du système de gestion de la rumeur avec l'approche multimédia  </a:t>
            </a:r>
            <a:br>
              <a:rPr lang="fr" sz="2400"/>
            </a:br>
            <a:r>
              <a:rPr lang="fr" sz="2400" b="0" i="0" u="none" baseline="0"/>
              <a:t>​</a:t>
            </a:r>
            <a:br>
              <a:rPr lang="fr" sz="2400"/>
            </a:br>
            <a:r>
              <a:rPr lang="fr" sz="2400" b="0" i="0" u="none" baseline="0"/>
              <a:t> </a:t>
            </a:r>
            <a:br>
              <a:rPr lang="fr" sz="1600"/>
            </a:br>
            <a:r>
              <a:rPr lang="fr" sz="2400" b="0" i="0" u="none" baseline="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95835" y="1060454"/>
            <a:ext cx="8439733" cy="246221"/>
          </a:xfrm>
        </p:spPr>
        <p:txBody>
          <a:bodyPr/>
          <a:lstStyle/>
          <a:p>
            <a:pPr algn="l" rtl="0"/>
            <a:r>
              <a:rPr lang="fr" b="1" i="0" u="none" baseline="0">
                <a:solidFill>
                  <a:srgbClr val="FFC000"/>
                </a:solidFill>
              </a:rPr>
              <a:t>CÔTE D’IVOIRE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123981796"/>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11640" y="2519256"/>
            <a:ext cx="2744333" cy="3067050"/>
          </a:xfrm>
          <a:prstGeom prst="rect">
            <a:avLst/>
          </a:prstGeom>
          <a:ln w="6350">
            <a:noFill/>
            <a:miter lim="800000"/>
          </a:ln>
        </p:spPr>
        <p:txBody>
          <a:bodyPr vert="horz" wrap="square" lIns="0" tIns="0" rIns="0" bIns="0" rtlCol="0" anchor="ctr">
            <a:noAutofit/>
          </a:bodyPr>
          <a:lstStyle/>
          <a:p>
            <a:pPr algn="l" rtl="0">
              <a:spcBef>
                <a:spcPts val="600"/>
              </a:spcBef>
              <a:spcAft>
                <a:spcPts val="600"/>
              </a:spcAft>
            </a:pPr>
            <a:r>
              <a:rPr lang="fr" sz="1600" b="0" i="0" u="none" baseline="0">
                <a:solidFill>
                  <a:schemeClr val="accent4">
                    <a:lumMod val="75000"/>
                  </a:schemeClr>
                </a:solidFill>
                <a:latin typeface="Calibri"/>
                <a:ea typeface="Calibri"/>
                <a:cs typeface="Calibri"/>
                <a:sym typeface="Calibri"/>
              </a:rPr>
              <a:t>L'effort de communication axé sur les données a soutenu une </a:t>
            </a:r>
            <a:r>
              <a:rPr lang="fr" sz="1600" b="1" i="0" u="none" baseline="0">
                <a:solidFill>
                  <a:schemeClr val="accent4">
                    <a:lumMod val="75000"/>
                  </a:schemeClr>
                </a:solidFill>
                <a:latin typeface="Calibri"/>
                <a:ea typeface="Calibri"/>
                <a:cs typeface="Calibri"/>
                <a:sym typeface="Calibri"/>
              </a:rPr>
              <a:t>augmentation du taux de vaccination à la fin de l’année 2021 : 15 % des individus ont terminé la série primaire (contre 10 % avant la campagne)​</a:t>
            </a:r>
          </a:p>
          <a:p>
            <a:pPr algn="l" rtl="0">
              <a:spcBef>
                <a:spcPts val="600"/>
              </a:spcBef>
              <a:spcAft>
                <a:spcPts val="600"/>
              </a:spcAft>
              <a:buNone/>
            </a:pPr>
            <a:r>
              <a:rPr lang="fr" sz="1600" b="0" i="0" u="none" baseline="0">
                <a:solidFill>
                  <a:schemeClr val="accent4">
                    <a:lumMod val="75000"/>
                  </a:schemeClr>
                </a:solidFill>
                <a:latin typeface="Calibri"/>
                <a:ea typeface="Calibri"/>
                <a:cs typeface="Calibri"/>
                <a:sym typeface="Calibri"/>
              </a:rPr>
              <a:t>Parmi les groupes prioritaires, 87 % des travailleurs de la santé, 99 % des militaires et 85 % des personnes âgées ont reçu au moins une dose.​</a:t>
            </a:r>
          </a:p>
        </p:txBody>
      </p:sp>
      <p:pic>
        <p:nvPicPr>
          <p:cNvPr id="7" name="Picture 6">
            <a:extLst>
              <a:ext uri="{FF2B5EF4-FFF2-40B4-BE49-F238E27FC236}">
                <a16:creationId xmlns:a16="http://schemas.microsoft.com/office/drawing/2014/main" id="{7E92D8F1-0F05-E3B1-4834-3613BDD2564B}"/>
              </a:ext>
            </a:extLst>
          </p:cNvPr>
          <p:cNvPicPr>
            <a:picLocks noChangeAspect="1"/>
          </p:cNvPicPr>
          <p:nvPr/>
        </p:nvPicPr>
        <p:blipFill>
          <a:blip r:embed="rId7"/>
          <a:stretch>
            <a:fillRect/>
          </a:stretch>
        </p:blipFill>
        <p:spPr>
          <a:xfrm>
            <a:off x="9253663" y="979214"/>
            <a:ext cx="2877846" cy="1247704"/>
          </a:xfrm>
          <a:prstGeom prst="rect">
            <a:avLst/>
          </a:prstGeom>
        </p:spPr>
      </p:pic>
      <p:sp>
        <p:nvSpPr>
          <p:cNvPr id="16" name="TextBox 15">
            <a:extLst>
              <a:ext uri="{FF2B5EF4-FFF2-40B4-BE49-F238E27FC236}">
                <a16:creationId xmlns:a16="http://schemas.microsoft.com/office/drawing/2014/main" id="{5AD6295D-E5BD-3682-0B11-274EAB007C14}"/>
              </a:ext>
            </a:extLst>
          </p:cNvPr>
          <p:cNvSpPr txBox="1"/>
          <p:nvPr/>
        </p:nvSpPr>
        <p:spPr>
          <a:xfrm>
            <a:off x="9307286" y="5802086"/>
            <a:ext cx="2743200" cy="492443"/>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https://www.technet-21.org/en/library/main/8208-cote-d'ivoire_using%20rumor%20management%20system%20data%20to%20develop%20adaptive%20covid-19%20vaccination%20strategies</a:t>
            </a:r>
            <a:endParaRPr lang="fr" sz="800">
              <a:cs typeface="Arial"/>
            </a:endParaRPr>
          </a:p>
        </p:txBody>
      </p:sp>
    </p:spTree>
    <p:extLst>
      <p:ext uri="{BB962C8B-B14F-4D97-AF65-F5344CB8AC3E}">
        <p14:creationId xmlns:p14="http://schemas.microsoft.com/office/powerpoint/2010/main" val="1677042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91314" y="197613"/>
            <a:ext cx="8764878" cy="384721"/>
          </a:xfrm>
        </p:spPr>
        <p:txBody>
          <a:bodyPr/>
          <a:lstStyle/>
          <a:p>
            <a:pPr algn="l" rtl="0"/>
            <a:r>
              <a:rPr lang="fr" sz="2400" b="1" i="0" u="none" baseline="0"/>
              <a:t>Participation de la communauté et intégration de la vaccination aux services ANC de routine </a:t>
            </a:r>
            <a:br>
              <a:rPr lang="fr" sz="2400"/>
            </a:br>
            <a:r>
              <a:rPr lang="fr" sz="2400" b="0" i="0" u="none" baseline="0"/>
              <a:t>​</a:t>
            </a:r>
            <a:br>
              <a:rPr lang="fr" sz="2400"/>
            </a:br>
            <a:r>
              <a:rPr lang="fr" sz="2400" b="0" i="0" u="none" baseline="0"/>
              <a:t> </a:t>
            </a:r>
            <a:br>
              <a:rPr lang="fr" sz="1600"/>
            </a:br>
            <a:r>
              <a:rPr lang="fr" sz="2400" b="0" i="0" u="none" baseline="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60454"/>
            <a:ext cx="8344254" cy="246221"/>
          </a:xfrm>
        </p:spPr>
        <p:txBody>
          <a:bodyPr/>
          <a:lstStyle/>
          <a:p>
            <a:pPr algn="l" rtl="0"/>
            <a:r>
              <a:rPr lang="fr" b="1" i="0" u="none" baseline="0">
                <a:solidFill>
                  <a:srgbClr val="FFC000"/>
                </a:solidFill>
              </a:rPr>
              <a:t>FIDJI</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893795205"/>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89146" y="-252283"/>
            <a:ext cx="2630603" cy="5934722"/>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b="1" i="0" u="none" baseline="0">
                <a:solidFill>
                  <a:schemeClr val="accent4">
                    <a:lumMod val="75000"/>
                  </a:schemeClr>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En un an, 95 % des individus âgés de 18 ans et plus ont terminé la série de vaccination primaire</a:t>
            </a:r>
          </a:p>
        </p:txBody>
      </p:sp>
      <p:pic>
        <p:nvPicPr>
          <p:cNvPr id="15" name="Picture 15" descr="A picture containing text, person, person&#10;&#10;Description automatically generated">
            <a:extLst>
              <a:ext uri="{FF2B5EF4-FFF2-40B4-BE49-F238E27FC236}">
                <a16:creationId xmlns:a16="http://schemas.microsoft.com/office/drawing/2014/main" id="{34CB80FE-8A79-9059-E0FA-3B53FEE9F8CC}"/>
              </a:ext>
            </a:extLst>
          </p:cNvPr>
          <p:cNvPicPr>
            <a:picLocks noChangeAspect="1"/>
          </p:cNvPicPr>
          <p:nvPr/>
        </p:nvPicPr>
        <p:blipFill>
          <a:blip r:embed="rId7"/>
          <a:stretch>
            <a:fillRect/>
          </a:stretch>
        </p:blipFill>
        <p:spPr>
          <a:xfrm>
            <a:off x="9273654" y="395055"/>
            <a:ext cx="2743200" cy="1586874"/>
          </a:xfrm>
          <a:prstGeom prst="rect">
            <a:avLst/>
          </a:prstGeom>
        </p:spPr>
      </p:pic>
      <p:pic>
        <p:nvPicPr>
          <p:cNvPr id="16" name="Picture 16">
            <a:extLst>
              <a:ext uri="{FF2B5EF4-FFF2-40B4-BE49-F238E27FC236}">
                <a16:creationId xmlns:a16="http://schemas.microsoft.com/office/drawing/2014/main" id="{A12B3A48-A957-3ECE-20A3-90A69238DDEC}"/>
              </a:ext>
            </a:extLst>
          </p:cNvPr>
          <p:cNvPicPr>
            <a:picLocks noChangeAspect="1"/>
          </p:cNvPicPr>
          <p:nvPr/>
        </p:nvPicPr>
        <p:blipFill>
          <a:blip r:embed="rId8"/>
          <a:stretch>
            <a:fillRect/>
          </a:stretch>
        </p:blipFill>
        <p:spPr>
          <a:xfrm>
            <a:off x="9444027" y="3445674"/>
            <a:ext cx="2266950" cy="2266950"/>
          </a:xfrm>
          <a:prstGeom prst="rect">
            <a:avLst/>
          </a:prstGeom>
        </p:spPr>
      </p:pic>
      <p:sp>
        <p:nvSpPr>
          <p:cNvPr id="17" name="TextBox 16">
            <a:extLst>
              <a:ext uri="{FF2B5EF4-FFF2-40B4-BE49-F238E27FC236}">
                <a16:creationId xmlns:a16="http://schemas.microsoft.com/office/drawing/2014/main" id="{ECD5AABA-3DF1-85B5-E720-469B9E3C49CF}"/>
              </a:ext>
            </a:extLst>
          </p:cNvPr>
          <p:cNvSpPr txBox="1"/>
          <p:nvPr/>
        </p:nvSpPr>
        <p:spPr>
          <a:xfrm>
            <a:off x="9285515" y="5987142"/>
            <a:ext cx="2928257"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https://www.technet-21.org/en/library/main/8255-fiji_social-listening_unicef-pacific</a:t>
            </a:r>
          </a:p>
        </p:txBody>
      </p:sp>
    </p:spTree>
    <p:extLst>
      <p:ext uri="{BB962C8B-B14F-4D97-AF65-F5344CB8AC3E}">
        <p14:creationId xmlns:p14="http://schemas.microsoft.com/office/powerpoint/2010/main" val="4161355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r>
              <a:rPr lang="fr" sz="2000" b="0" i="0" u="none" baseline="0" dirty="0">
                <a:latin typeface="Arial"/>
                <a:ea typeface="Arial"/>
                <a:cs typeface="Arial"/>
                <a:sym typeface="Arial"/>
              </a:rPr>
              <a:t> </a:t>
            </a:r>
            <a:endParaRPr lang="fr" sz="2000" dirty="0"/>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184666"/>
          </a:xfrm>
        </p:spPr>
        <p:txBody>
          <a:bodyPr/>
          <a:lstStyle/>
          <a:p>
            <a:pPr algn="l" rtl="0"/>
            <a:r>
              <a:rPr lang="fr" sz="1200" b="0" i="0" u="none" baseline="0" dirty="0"/>
              <a:t>GOUVERNANCE, PLANIFICATION ET COORDINATION</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2432577839"/>
              </p:ext>
            </p:extLst>
          </p:nvPr>
        </p:nvGraphicFramePr>
        <p:xfrm>
          <a:off x="415637"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a:extLst>
              <a:ext uri="{FF2B5EF4-FFF2-40B4-BE49-F238E27FC236}">
                <a16:creationId xmlns:a16="http://schemas.microsoft.com/office/drawing/2014/main" id="{F3D7F747-FD52-83D3-D61B-9CB903904C7D}"/>
              </a:ext>
            </a:extLst>
          </p:cNvPr>
          <p:cNvGraphicFramePr/>
          <p:nvPr>
            <p:extLst>
              <p:ext uri="{D42A27DB-BD31-4B8C-83A1-F6EECF244321}">
                <p14:modId xmlns:p14="http://schemas.microsoft.com/office/powerpoint/2010/main" val="3821824925"/>
              </p:ext>
            </p:extLst>
          </p:nvPr>
        </p:nvGraphicFramePr>
        <p:xfrm>
          <a:off x="6424163" y="1160579"/>
          <a:ext cx="5767837"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44735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04800" y="197613"/>
            <a:ext cx="8851392" cy="724341"/>
          </a:xfrm>
        </p:spPr>
        <p:txBody>
          <a:bodyPr/>
          <a:lstStyle/>
          <a:p>
            <a:pPr algn="l" rtl="0"/>
            <a:r>
              <a:rPr lang="fr" sz="2000" b="1" i="0" u="none" baseline="0" dirty="0"/>
              <a:t>Campagne de communication sur les réseaux sociaux ciblée d’un point de vue géographique pour contrer la mésinformations en ligne   </a:t>
            </a:r>
            <a:br>
              <a:rPr lang="fr" sz="2000" dirty="0"/>
            </a:br>
            <a:r>
              <a:rPr lang="fr" sz="2000" b="0" i="0" u="none" baseline="0" dirty="0"/>
              <a:t>​</a:t>
            </a:r>
            <a:br>
              <a:rPr lang="fr" sz="2000" dirty="0"/>
            </a:br>
            <a:r>
              <a:rPr lang="fr" sz="2000" b="0" i="0" u="none" baseline="0" dirty="0"/>
              <a:t> </a:t>
            </a:r>
            <a:br>
              <a:rPr lang="fr" sz="1400" dirty="0"/>
            </a:br>
            <a:r>
              <a:rPr lang="fr" sz="2000" b="0" i="0" u="none" baseline="0" dirty="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04800" y="1060454"/>
            <a:ext cx="8430768" cy="246221"/>
          </a:xfrm>
        </p:spPr>
        <p:txBody>
          <a:bodyPr/>
          <a:lstStyle/>
          <a:p>
            <a:pPr algn="l" rtl="0"/>
            <a:r>
              <a:rPr lang="fr" b="1" i="0" u="none" baseline="0">
                <a:solidFill>
                  <a:srgbClr val="FFC000"/>
                </a:solidFill>
              </a:rPr>
              <a:t>GHANA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1249672117"/>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00085" y="2322507"/>
            <a:ext cx="2894326" cy="3719935"/>
          </a:xfrm>
          <a:prstGeom prst="rect">
            <a:avLst/>
          </a:prstGeom>
          <a:ln w="6350">
            <a:noFill/>
            <a:miter lim="800000"/>
          </a:ln>
        </p:spPr>
        <p:txBody>
          <a:bodyPr vert="horz" wrap="square" lIns="0" tIns="0" rIns="0" bIns="0" rtlCol="0" anchor="ctr">
            <a:noAutofit/>
          </a:bodyPr>
          <a:lstStyle/>
          <a:p>
            <a:pPr algn="l" rtl="0"/>
            <a:r>
              <a:rPr lang="fr" sz="1400" b="0" i="0" u="none" baseline="0" dirty="0">
                <a:solidFill>
                  <a:schemeClr val="accent4">
                    <a:lumMod val="75000"/>
                  </a:schemeClr>
                </a:solidFill>
                <a:latin typeface="Calibri"/>
                <a:ea typeface="Calibri"/>
                <a:cs typeface="Calibri"/>
                <a:sym typeface="Calibri"/>
              </a:rPr>
              <a:t>L'impact de la campagne de communication a été mesuré </a:t>
            </a:r>
            <a:endParaRPr lang="fr" sz="1400" dirty="0">
              <a:solidFill>
                <a:schemeClr val="accent4">
                  <a:lumMod val="75000"/>
                </a:schemeClr>
              </a:solidFill>
              <a:latin typeface="Calibri" panose="020F0502020204030204" pitchFamily="34" charset="0"/>
              <a:cs typeface="Calibri" panose="020F0502020204030204" pitchFamily="34" charset="0"/>
            </a:endParaRPr>
          </a:p>
          <a:p>
            <a:pPr algn="l" rtl="0">
              <a:buNone/>
            </a:pPr>
            <a:r>
              <a:rPr lang="fr" sz="1400" b="0" i="0" u="none" baseline="0" dirty="0">
                <a:solidFill>
                  <a:schemeClr val="accent4">
                    <a:lumMod val="75000"/>
                  </a:schemeClr>
                </a:solidFill>
                <a:latin typeface="Calibri"/>
                <a:ea typeface="Calibri"/>
                <a:cs typeface="Calibri"/>
                <a:sym typeface="Calibri"/>
              </a:rPr>
              <a:t>Les résultats ont montré un impact statistiquement significatif :​</a:t>
            </a:r>
          </a:p>
          <a:p>
            <a:pPr marL="285750" indent="-285750" algn="l" rtl="0">
              <a:buFont typeface="Arial" panose="020B0604020202020204" pitchFamily="34" charset="0"/>
              <a:buChar char="•"/>
            </a:pPr>
            <a:r>
              <a:rPr lang="fr" sz="1400" b="1" i="0" u="none" baseline="0" dirty="0">
                <a:solidFill>
                  <a:schemeClr val="accent4">
                    <a:lumMod val="75000"/>
                  </a:schemeClr>
                </a:solidFill>
                <a:latin typeface="Calibri"/>
                <a:ea typeface="Calibri"/>
                <a:cs typeface="Calibri"/>
                <a:sym typeface="Calibri"/>
              </a:rPr>
              <a:t>Augmentation de 7 % des recommandations de vaccination aux amis </a:t>
            </a:r>
            <a:r>
              <a:rPr lang="fr" sz="1400" b="0" i="0" u="none" baseline="0" dirty="0">
                <a:solidFill>
                  <a:schemeClr val="accent4">
                    <a:lumMod val="75000"/>
                  </a:schemeClr>
                </a:solidFill>
                <a:latin typeface="Calibri"/>
                <a:ea typeface="Calibri"/>
                <a:cs typeface="Calibri"/>
                <a:sym typeface="Calibri"/>
              </a:rPr>
              <a:t>et à la famille (60,8 % contre 67,8 %)​</a:t>
            </a:r>
          </a:p>
          <a:p>
            <a:pPr marL="285750" indent="-285750" algn="l" rtl="0">
              <a:buFont typeface="Arial" panose="020B0604020202020204" pitchFamily="34" charset="0"/>
              <a:buChar char="•"/>
            </a:pPr>
            <a:r>
              <a:rPr lang="fr" sz="1400" b="1" i="0" u="none" baseline="0" dirty="0">
                <a:solidFill>
                  <a:schemeClr val="accent4">
                    <a:lumMod val="75000"/>
                  </a:schemeClr>
                </a:solidFill>
                <a:latin typeface="Calibri"/>
                <a:ea typeface="Calibri"/>
                <a:cs typeface="Calibri"/>
                <a:sym typeface="Calibri"/>
              </a:rPr>
              <a:t>Augmentation de 4,3 % de la croyance selon laquelle les vaccins sont la meilleure façon de prévenir la COVID-19</a:t>
            </a:r>
            <a:r>
              <a:rPr lang="fr" sz="1400" b="0" i="0" u="none" baseline="0" dirty="0">
                <a:solidFill>
                  <a:schemeClr val="accent4">
                    <a:lumMod val="75000"/>
                  </a:schemeClr>
                </a:solidFill>
                <a:latin typeface="Calibri"/>
                <a:ea typeface="Calibri"/>
                <a:cs typeface="Calibri"/>
                <a:sym typeface="Calibri"/>
              </a:rPr>
              <a:t> (62,1 % contre 66,4 %)​</a:t>
            </a:r>
          </a:p>
          <a:p>
            <a:pPr marL="285750" indent="-285750" algn="l" rtl="0">
              <a:buFont typeface="Arial" panose="020B0604020202020204" pitchFamily="34" charset="0"/>
              <a:buChar char="•"/>
            </a:pPr>
            <a:r>
              <a:rPr lang="fr" sz="1400" b="1" i="0" u="none" baseline="0" dirty="0">
                <a:solidFill>
                  <a:schemeClr val="accent4">
                    <a:lumMod val="75000"/>
                  </a:schemeClr>
                </a:solidFill>
                <a:latin typeface="Calibri"/>
                <a:ea typeface="Calibri"/>
                <a:cs typeface="Calibri"/>
                <a:sym typeface="Calibri"/>
              </a:rPr>
              <a:t>Augmentation de la confiance de 4,2 % </a:t>
            </a:r>
            <a:r>
              <a:rPr lang="fr" sz="1400" b="0" i="0" u="none" baseline="0" dirty="0">
                <a:solidFill>
                  <a:schemeClr val="accent4">
                    <a:lumMod val="75000"/>
                  </a:schemeClr>
                </a:solidFill>
                <a:latin typeface="Calibri"/>
                <a:ea typeface="Calibri"/>
                <a:cs typeface="Calibri"/>
                <a:sym typeface="Calibri"/>
              </a:rPr>
              <a:t>quant au fait que les vaccins sont meilleurs que les solutions alternatives naturelles (30,0 % contre 34,2 %)​</a:t>
            </a:r>
          </a:p>
        </p:txBody>
      </p:sp>
      <p:pic>
        <p:nvPicPr>
          <p:cNvPr id="15" name="Picture 15" descr="Graphical user interface, text, application, chat or text message&#10;&#10;Description automatically generated">
            <a:extLst>
              <a:ext uri="{FF2B5EF4-FFF2-40B4-BE49-F238E27FC236}">
                <a16:creationId xmlns:a16="http://schemas.microsoft.com/office/drawing/2014/main" id="{6CAF4FFE-B8E5-159D-8F2C-910D2FEDB1E6}"/>
              </a:ext>
            </a:extLst>
          </p:cNvPr>
          <p:cNvPicPr>
            <a:picLocks noChangeAspect="1"/>
          </p:cNvPicPr>
          <p:nvPr/>
        </p:nvPicPr>
        <p:blipFill>
          <a:blip r:embed="rId8"/>
          <a:stretch>
            <a:fillRect/>
          </a:stretch>
        </p:blipFill>
        <p:spPr>
          <a:xfrm>
            <a:off x="10084315" y="40943"/>
            <a:ext cx="1226347" cy="2186567"/>
          </a:xfrm>
          <a:prstGeom prst="rect">
            <a:avLst/>
          </a:prstGeom>
        </p:spPr>
      </p:pic>
      <p:sp>
        <p:nvSpPr>
          <p:cNvPr id="16" name="TextBox 15">
            <a:extLst>
              <a:ext uri="{FF2B5EF4-FFF2-40B4-BE49-F238E27FC236}">
                <a16:creationId xmlns:a16="http://schemas.microsoft.com/office/drawing/2014/main" id="{E337259D-5421-8E00-8763-FD74F39DA002}"/>
              </a:ext>
            </a:extLst>
          </p:cNvPr>
          <p:cNvSpPr txBox="1"/>
          <p:nvPr/>
        </p:nvSpPr>
        <p:spPr>
          <a:xfrm>
            <a:off x="9274629" y="6193971"/>
            <a:ext cx="2950028"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9"/>
              </a:rPr>
              <a:t>https://www.technet-21.org/en/library/main/8256-ghana_closing-loop-digital-media_unicef-</a:t>
            </a:r>
          </a:p>
        </p:txBody>
      </p:sp>
    </p:spTree>
    <p:extLst>
      <p:ext uri="{BB962C8B-B14F-4D97-AF65-F5344CB8AC3E}">
        <p14:creationId xmlns:p14="http://schemas.microsoft.com/office/powerpoint/2010/main" val="9828301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91314" y="197613"/>
            <a:ext cx="8764878" cy="384721"/>
          </a:xfrm>
        </p:spPr>
        <p:txBody>
          <a:bodyPr/>
          <a:lstStyle/>
          <a:p>
            <a:pPr algn="l" rtl="0"/>
            <a:r>
              <a:rPr lang="fr" sz="2400" b="1" i="0" u="none" baseline="0" dirty="0"/>
              <a:t>Restrictions liées </a:t>
            </a:r>
            <a:r>
              <a:rPr lang="fr" sz="2400" dirty="0"/>
              <a:t>au statut</a:t>
            </a:r>
            <a:r>
              <a:rPr lang="fr" sz="2400" b="1" i="0" u="none" baseline="0" dirty="0"/>
              <a:t> vaccinal pour influencer le comportement en matière de santé</a:t>
            </a:r>
            <a:br>
              <a:rPr lang="fr" sz="2400" dirty="0"/>
            </a:br>
            <a:r>
              <a:rPr lang="fr" sz="2400" b="0" i="0" u="none" baseline="0" dirty="0"/>
              <a:t>​</a:t>
            </a:r>
            <a:br>
              <a:rPr lang="fr" sz="2400" dirty="0"/>
            </a:br>
            <a:r>
              <a:rPr lang="fr" sz="2400" b="0" i="0" u="none" baseline="0" dirty="0"/>
              <a:t> </a:t>
            </a:r>
            <a:br>
              <a:rPr lang="fr" sz="1600" dirty="0"/>
            </a:br>
            <a:r>
              <a:rPr lang="fr" sz="2400" b="0" i="0" u="none" baseline="0" dirty="0"/>
              <a:t>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60454"/>
            <a:ext cx="8344254" cy="246221"/>
          </a:xfrm>
        </p:spPr>
        <p:txBody>
          <a:bodyPr/>
          <a:lstStyle/>
          <a:p>
            <a:pPr algn="l" rtl="0"/>
            <a:r>
              <a:rPr lang="fr" b="1" i="0" u="none" baseline="0">
                <a:solidFill>
                  <a:srgbClr val="FFC000"/>
                </a:solidFill>
              </a:rPr>
              <a:t>PAKISTAN</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651942662"/>
              </p:ext>
            </p:extLst>
          </p:nvPr>
        </p:nvGraphicFramePr>
        <p:xfrm>
          <a:off x="135989" y="1445175"/>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95237" y="1596778"/>
            <a:ext cx="2892184" cy="3114721"/>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200" b="0" i="0" u="none" baseline="0" dirty="0">
                <a:solidFill>
                  <a:schemeClr val="accent4">
                    <a:lumMod val="75000"/>
                  </a:schemeClr>
                </a:solidFill>
                <a:latin typeface="Calibri"/>
                <a:ea typeface="Calibri"/>
                <a:cs typeface="Calibri"/>
                <a:sym typeface="Calibri"/>
              </a:rPr>
              <a:t>Grâce à l’assistance technique du bureau national de l’UNICEF, le gouvernement fédéral a atteint </a:t>
            </a:r>
            <a:r>
              <a:rPr lang="fr" sz="1200" b="1" i="0" u="none" baseline="0" dirty="0">
                <a:solidFill>
                  <a:schemeClr val="accent4">
                    <a:lumMod val="75000"/>
                  </a:schemeClr>
                </a:solidFill>
                <a:latin typeface="Calibri"/>
                <a:ea typeface="Calibri"/>
                <a:cs typeface="Calibri"/>
                <a:sym typeface="Calibri"/>
              </a:rPr>
              <a:t>un taux élevé d’adoption des vaccins (82 %) malgré une réticence persistante à l’égard des vaccins (40 %).</a:t>
            </a:r>
            <a:r>
              <a:rPr lang="fr" sz="1200" b="0" i="0" u="none" baseline="0" dirty="0">
                <a:solidFill>
                  <a:schemeClr val="accent4">
                    <a:lumMod val="75000"/>
                  </a:schemeClr>
                </a:solidFill>
                <a:latin typeface="Calibri"/>
                <a:ea typeface="Calibri"/>
                <a:cs typeface="Calibri"/>
                <a:sym typeface="Calibri"/>
              </a:rPr>
              <a:t>​</a:t>
            </a:r>
          </a:p>
          <a:p>
            <a:pPr algn="l" rtl="0">
              <a:spcBef>
                <a:spcPts val="600"/>
              </a:spcBef>
              <a:spcAft>
                <a:spcPts val="600"/>
              </a:spcAft>
              <a:buNone/>
            </a:pPr>
            <a:r>
              <a:rPr lang="fr" sz="1200" b="1" i="0" u="none" baseline="0" dirty="0">
                <a:solidFill>
                  <a:schemeClr val="accent4">
                    <a:lumMod val="75000"/>
                  </a:schemeClr>
                </a:solidFill>
                <a:latin typeface="Calibri"/>
                <a:ea typeface="Calibri"/>
                <a:cs typeface="Calibri"/>
                <a:sym typeface="Calibri"/>
              </a:rPr>
              <a:t>61 % des Pakistanais réticents à se faire vacciner</a:t>
            </a:r>
            <a:r>
              <a:rPr lang="fr" sz="1200" b="0" i="0" u="none" baseline="0" dirty="0">
                <a:solidFill>
                  <a:schemeClr val="accent4">
                    <a:lumMod val="75000"/>
                  </a:schemeClr>
                </a:solidFill>
                <a:latin typeface="Calibri"/>
                <a:ea typeface="Calibri"/>
                <a:cs typeface="Calibri"/>
                <a:sym typeface="Calibri"/>
              </a:rPr>
              <a:t> </a:t>
            </a:r>
            <a:r>
              <a:rPr lang="fr" sz="1200" b="1" i="0" u="none" baseline="0" dirty="0">
                <a:solidFill>
                  <a:schemeClr val="accent4">
                    <a:lumMod val="75000"/>
                  </a:schemeClr>
                </a:solidFill>
                <a:latin typeface="Calibri"/>
                <a:ea typeface="Calibri"/>
                <a:cs typeface="Calibri"/>
                <a:sym typeface="Calibri"/>
              </a:rPr>
              <a:t>ont été vaccinés</a:t>
            </a:r>
            <a:r>
              <a:rPr lang="fr" sz="1200" b="0" i="0" u="none" baseline="0" dirty="0">
                <a:solidFill>
                  <a:schemeClr val="accent4">
                    <a:lumMod val="75000"/>
                  </a:schemeClr>
                </a:solidFill>
                <a:latin typeface="Calibri"/>
                <a:ea typeface="Calibri"/>
                <a:cs typeface="Calibri"/>
                <a:sym typeface="Calibri"/>
              </a:rPr>
              <a:t> (75 % n'étaient pas sûrs et 61 % étaient sûrs) : 21 % de la population totale.​</a:t>
            </a:r>
          </a:p>
          <a:p>
            <a:pPr algn="l" rtl="0">
              <a:spcBef>
                <a:spcPts val="600"/>
              </a:spcBef>
              <a:spcAft>
                <a:spcPts val="600"/>
              </a:spcAft>
              <a:buNone/>
            </a:pPr>
            <a:r>
              <a:rPr lang="fr" sz="1200" b="1" i="0" u="none" baseline="0" dirty="0">
                <a:solidFill>
                  <a:schemeClr val="accent4">
                    <a:lumMod val="75000"/>
                  </a:schemeClr>
                </a:solidFill>
                <a:latin typeface="Calibri"/>
                <a:ea typeface="Calibri"/>
                <a:cs typeface="Calibri"/>
                <a:sym typeface="Calibri"/>
              </a:rPr>
              <a:t>La raison principale de la vaccination n'était pas la santé, mais le dépassement des restrictions liées au vaccin.​</a:t>
            </a:r>
          </a:p>
        </p:txBody>
      </p:sp>
      <p:pic>
        <p:nvPicPr>
          <p:cNvPr id="15" name="Picture 15">
            <a:extLst>
              <a:ext uri="{FF2B5EF4-FFF2-40B4-BE49-F238E27FC236}">
                <a16:creationId xmlns:a16="http://schemas.microsoft.com/office/drawing/2014/main" id="{D564609F-4A1F-965B-A4A5-9DCD4ADE1348}"/>
              </a:ext>
            </a:extLst>
          </p:cNvPr>
          <p:cNvPicPr>
            <a:picLocks noChangeAspect="1"/>
          </p:cNvPicPr>
          <p:nvPr/>
        </p:nvPicPr>
        <p:blipFill>
          <a:blip r:embed="rId8"/>
          <a:stretch>
            <a:fillRect/>
          </a:stretch>
        </p:blipFill>
        <p:spPr>
          <a:xfrm>
            <a:off x="9616472" y="102535"/>
            <a:ext cx="2121903" cy="1489366"/>
          </a:xfrm>
          <a:prstGeom prst="rect">
            <a:avLst/>
          </a:prstGeom>
        </p:spPr>
      </p:pic>
      <p:pic>
        <p:nvPicPr>
          <p:cNvPr id="24" name="Picture 24">
            <a:extLst>
              <a:ext uri="{FF2B5EF4-FFF2-40B4-BE49-F238E27FC236}">
                <a16:creationId xmlns:a16="http://schemas.microsoft.com/office/drawing/2014/main" id="{BA0B4A7E-7C58-323A-6265-E4623345C000}"/>
              </a:ext>
            </a:extLst>
          </p:cNvPr>
          <p:cNvPicPr>
            <a:picLocks noChangeAspect="1"/>
          </p:cNvPicPr>
          <p:nvPr/>
        </p:nvPicPr>
        <p:blipFill>
          <a:blip r:embed="rId9"/>
          <a:stretch>
            <a:fillRect/>
          </a:stretch>
        </p:blipFill>
        <p:spPr>
          <a:xfrm>
            <a:off x="9785119" y="4714030"/>
            <a:ext cx="1926122" cy="1277469"/>
          </a:xfrm>
          <a:prstGeom prst="rect">
            <a:avLst/>
          </a:prstGeom>
        </p:spPr>
      </p:pic>
      <p:sp>
        <p:nvSpPr>
          <p:cNvPr id="16" name="TextBox 15">
            <a:extLst>
              <a:ext uri="{FF2B5EF4-FFF2-40B4-BE49-F238E27FC236}">
                <a16:creationId xmlns:a16="http://schemas.microsoft.com/office/drawing/2014/main" id="{5607D161-727C-4518-2643-9BC7D03CD11E}"/>
              </a:ext>
            </a:extLst>
          </p:cNvPr>
          <p:cNvSpPr txBox="1"/>
          <p:nvPr/>
        </p:nvSpPr>
        <p:spPr>
          <a:xfrm>
            <a:off x="9296400" y="6106886"/>
            <a:ext cx="2743200" cy="246221"/>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solidFill>
                  <a:srgbClr val="002060"/>
                </a:solidFill>
                <a:hlinkClick r:id="rId10"/>
              </a:rPr>
              <a:t>https://www.technet-21.org/en/library/main/8269-pakistan_vaccination-related-restrictions_faisal-khalil</a:t>
            </a:r>
          </a:p>
        </p:txBody>
      </p:sp>
    </p:spTree>
    <p:extLst>
      <p:ext uri="{BB962C8B-B14F-4D97-AF65-F5344CB8AC3E}">
        <p14:creationId xmlns:p14="http://schemas.microsoft.com/office/powerpoint/2010/main" val="17534379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BAACBA-B280-DF4D-11EB-3F8B6F9BF940}"/>
              </a:ext>
            </a:extLst>
          </p:cNvPr>
          <p:cNvSpPr>
            <a:spLocks noGrp="1"/>
          </p:cNvSpPr>
          <p:nvPr>
            <p:ph type="title"/>
          </p:nvPr>
        </p:nvSpPr>
        <p:spPr>
          <a:xfrm>
            <a:off x="1232601" y="1868397"/>
            <a:ext cx="9726795" cy="584775"/>
          </a:xfrm>
        </p:spPr>
        <p:txBody>
          <a:bodyPr/>
          <a:lstStyle/>
          <a:p>
            <a:pPr rtl="0"/>
            <a:r>
              <a:rPr lang="fr" b="1" i="0" u="none" baseline="0"/>
              <a:t>Surveillance et évaluation</a:t>
            </a:r>
          </a:p>
        </p:txBody>
      </p:sp>
    </p:spTree>
    <p:extLst>
      <p:ext uri="{BB962C8B-B14F-4D97-AF65-F5344CB8AC3E}">
        <p14:creationId xmlns:p14="http://schemas.microsoft.com/office/powerpoint/2010/main" val="785235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1587703468"/>
              </p:ext>
            </p:extLst>
          </p:nvPr>
        </p:nvGraphicFramePr>
        <p:xfrm>
          <a:off x="203200" y="1226650"/>
          <a:ext cx="5892799"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4AC77CEF-3A5D-0B00-9187-D6A7AA9B324C}"/>
              </a:ext>
            </a:extLst>
          </p:cNvPr>
          <p:cNvGraphicFramePr/>
          <p:nvPr>
            <p:extLst>
              <p:ext uri="{D42A27DB-BD31-4B8C-83A1-F6EECF244321}">
                <p14:modId xmlns:p14="http://schemas.microsoft.com/office/powerpoint/2010/main" val="1531107205"/>
              </p:ext>
            </p:extLst>
          </p:nvPr>
        </p:nvGraphicFramePr>
        <p:xfrm>
          <a:off x="6299201" y="1340950"/>
          <a:ext cx="5892799" cy="23642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Subtitle 5">
            <a:extLst>
              <a:ext uri="{FF2B5EF4-FFF2-40B4-BE49-F238E27FC236}">
                <a16:creationId xmlns:a16="http://schemas.microsoft.com/office/drawing/2014/main" id="{5BEC5204-BEAA-24E5-3393-563610553FAE}"/>
              </a:ext>
            </a:extLst>
          </p:cNvPr>
          <p:cNvSpPr txBox="1">
            <a:spLocks/>
          </p:cNvSpPr>
          <p:nvPr/>
        </p:nvSpPr>
        <p:spPr>
          <a:xfrm>
            <a:off x="545708" y="786800"/>
            <a:ext cx="11082527" cy="246221"/>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fr" sz="1600" kern="1200" dirty="0">
                <a:solidFill>
                  <a:srgbClr val="002D5F"/>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fr" sz="1600" kern="1200" dirty="0">
                <a:solidFill>
                  <a:srgbClr val="002D5F"/>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fr" sz="1600" kern="1200" dirty="0">
                <a:solidFill>
                  <a:srgbClr val="002D5F"/>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fr" sz="1600" kern="1200" dirty="0">
                <a:solidFill>
                  <a:srgbClr val="002D5F"/>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fr" sz="1600" kern="1200" dirty="0">
                <a:solidFill>
                  <a:srgbClr val="002D5F"/>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l" rtl="0"/>
            <a:r>
              <a:rPr lang="fr" b="0" i="0" u="none" baseline="0"/>
              <a:t>SUIVI ET ÉVALUATION</a:t>
            </a:r>
          </a:p>
        </p:txBody>
      </p:sp>
      <p:graphicFrame>
        <p:nvGraphicFramePr>
          <p:cNvPr id="2" name="Diagram 1">
            <a:extLst>
              <a:ext uri="{FF2B5EF4-FFF2-40B4-BE49-F238E27FC236}">
                <a16:creationId xmlns:a16="http://schemas.microsoft.com/office/drawing/2014/main" id="{CAF6F15A-8F42-9217-03D8-86CC85517CE2}"/>
              </a:ext>
            </a:extLst>
          </p:cNvPr>
          <p:cNvGraphicFramePr/>
          <p:nvPr>
            <p:extLst>
              <p:ext uri="{D42A27DB-BD31-4B8C-83A1-F6EECF244321}">
                <p14:modId xmlns:p14="http://schemas.microsoft.com/office/powerpoint/2010/main" val="4225857399"/>
              </p:ext>
            </p:extLst>
          </p:nvPr>
        </p:nvGraphicFramePr>
        <p:xfrm>
          <a:off x="6502403" y="2688785"/>
          <a:ext cx="5892799" cy="236427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588663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0" y="197613"/>
            <a:ext cx="8931812" cy="460755"/>
          </a:xfrm>
        </p:spPr>
        <p:txBody>
          <a:bodyPr/>
          <a:lstStyle/>
          <a:p>
            <a:pPr algn="l" rtl="0"/>
            <a:r>
              <a:rPr lang="fr" sz="2000" b="1" i="0" u="none" baseline="0" dirty="0"/>
              <a:t>Utilisation de solutions numériques pour l'enregistrement, la prestation de services et le suivi de la vaccination contre la COVID-19 : Co-WIN</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0" y="1060454"/>
            <a:ext cx="8511188" cy="246221"/>
          </a:xfrm>
        </p:spPr>
        <p:txBody>
          <a:bodyPr/>
          <a:lstStyle/>
          <a:p>
            <a:pPr algn="l" rtl="0"/>
            <a:r>
              <a:rPr lang="fr" b="1" i="0" u="none" baseline="0">
                <a:solidFill>
                  <a:srgbClr val="FFC000"/>
                </a:solidFill>
              </a:rPr>
              <a:t>INDE</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933860895"/>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52182" y="2519739"/>
            <a:ext cx="2842282" cy="3728661"/>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200" b="0" i="0" u="none" baseline="0" dirty="0">
                <a:solidFill>
                  <a:schemeClr val="accent4">
                    <a:lumMod val="75000"/>
                  </a:schemeClr>
                </a:solidFill>
                <a:latin typeface="Calibri"/>
                <a:ea typeface="Calibri"/>
                <a:cs typeface="Calibri"/>
                <a:sym typeface="Calibri"/>
              </a:rPr>
              <a:t>Co-WIN a fourni des avantages à </a:t>
            </a:r>
            <a:r>
              <a:rPr lang="fr" sz="1200" b="1" i="0" u="none" baseline="0" dirty="0">
                <a:solidFill>
                  <a:schemeClr val="accent4">
                    <a:lumMod val="75000"/>
                  </a:schemeClr>
                </a:solidFill>
                <a:latin typeface="Calibri"/>
                <a:ea typeface="Calibri"/>
                <a:cs typeface="Calibri"/>
                <a:sym typeface="Calibri"/>
              </a:rPr>
              <a:t>la fois aux bénéficiaires et aux prestataires de soins de santé</a:t>
            </a:r>
            <a:r>
              <a:rPr lang="fr" sz="1200" b="0" i="0" u="none" baseline="0" dirty="0">
                <a:solidFill>
                  <a:schemeClr val="accent4">
                    <a:lumMod val="75000"/>
                  </a:schemeClr>
                </a:solidFill>
                <a:latin typeface="Calibri"/>
                <a:ea typeface="Calibri"/>
                <a:cs typeface="Calibri"/>
                <a:sym typeface="Calibri"/>
              </a:rPr>
              <a:t>.</a:t>
            </a:r>
          </a:p>
          <a:p>
            <a:pPr algn="l" rtl="0">
              <a:spcBef>
                <a:spcPts val="600"/>
              </a:spcBef>
              <a:spcAft>
                <a:spcPts val="600"/>
              </a:spcAft>
            </a:pPr>
            <a:r>
              <a:rPr lang="fr" sz="1200" b="0" i="0" u="none" baseline="0" dirty="0">
                <a:solidFill>
                  <a:schemeClr val="accent4">
                    <a:lumMod val="75000"/>
                  </a:schemeClr>
                </a:solidFill>
                <a:latin typeface="Calibri"/>
                <a:ea typeface="Calibri"/>
                <a:cs typeface="Calibri"/>
                <a:sym typeface="Calibri"/>
              </a:rPr>
              <a:t>À la date du 1</a:t>
            </a:r>
            <a:r>
              <a:rPr lang="fr" sz="1200" b="0" i="0" u="none" baseline="30000" dirty="0">
                <a:solidFill>
                  <a:schemeClr val="accent4">
                    <a:lumMod val="75000"/>
                  </a:schemeClr>
                </a:solidFill>
                <a:latin typeface="Calibri"/>
                <a:ea typeface="Calibri"/>
                <a:cs typeface="Calibri"/>
                <a:sym typeface="Calibri"/>
              </a:rPr>
              <a:t>er</a:t>
            </a:r>
            <a:r>
              <a:rPr lang="fr" sz="1200" b="0" i="0" u="none" baseline="0" dirty="0">
                <a:solidFill>
                  <a:schemeClr val="accent4">
                    <a:lumMod val="75000"/>
                  </a:schemeClr>
                </a:solidFill>
                <a:latin typeface="Calibri"/>
                <a:ea typeface="Calibri"/>
                <a:cs typeface="Calibri"/>
                <a:sym typeface="Calibri"/>
              </a:rPr>
              <a:t> juillet 2022, Co-WIN a facilité </a:t>
            </a:r>
            <a:r>
              <a:rPr lang="fr" sz="1200" b="1" i="0" u="none" baseline="0" dirty="0">
                <a:solidFill>
                  <a:schemeClr val="accent4">
                    <a:lumMod val="75000"/>
                  </a:schemeClr>
                </a:solidFill>
                <a:latin typeface="Calibri"/>
                <a:ea typeface="Calibri"/>
                <a:cs typeface="Calibri"/>
                <a:sym typeface="Calibri"/>
              </a:rPr>
              <a:t>l'enregistrement de plus de 1 milliard de bénéficiaires</a:t>
            </a:r>
            <a:r>
              <a:rPr lang="fr" sz="1200" b="0" i="0" u="none" baseline="0" dirty="0">
                <a:solidFill>
                  <a:schemeClr val="accent4">
                    <a:lumMod val="75000"/>
                  </a:schemeClr>
                </a:solidFill>
                <a:latin typeface="Calibri"/>
                <a:ea typeface="Calibri"/>
                <a:cs typeface="Calibri"/>
                <a:sym typeface="Calibri"/>
              </a:rPr>
              <a:t> ; </a:t>
            </a:r>
            <a:r>
              <a:rPr lang="fr" sz="1200" b="1" i="0" u="none" baseline="0" dirty="0">
                <a:solidFill>
                  <a:schemeClr val="accent4">
                    <a:lumMod val="75000"/>
                  </a:schemeClr>
                </a:solidFill>
                <a:latin typeface="Calibri"/>
                <a:ea typeface="Calibri"/>
                <a:cs typeface="Calibri"/>
                <a:sym typeface="Calibri"/>
              </a:rPr>
              <a:t>a enregistré plus de 1,97 milliard de doses de vaccin </a:t>
            </a:r>
            <a:r>
              <a:rPr lang="fr" sz="1200" b="0" i="0" u="none" baseline="0" dirty="0">
                <a:solidFill>
                  <a:schemeClr val="accent4">
                    <a:lumMod val="75000"/>
                  </a:schemeClr>
                </a:solidFill>
                <a:latin typeface="Calibri"/>
                <a:ea typeface="Calibri"/>
                <a:cs typeface="Calibri"/>
                <a:sym typeface="Calibri"/>
              </a:rPr>
              <a:t>administrées </a:t>
            </a:r>
            <a:r>
              <a:rPr lang="fr" sz="1200" b="1" i="0" u="none" baseline="0" dirty="0">
                <a:solidFill>
                  <a:schemeClr val="accent4">
                    <a:lumMod val="75000"/>
                  </a:schemeClr>
                </a:solidFill>
                <a:latin typeface="Calibri"/>
                <a:ea typeface="Calibri"/>
                <a:cs typeface="Calibri"/>
                <a:sym typeface="Calibri"/>
              </a:rPr>
              <a:t>dans 504 478 centres de vaccination </a:t>
            </a:r>
            <a:r>
              <a:rPr lang="fr" sz="1200" b="0" i="0" u="none" baseline="0" dirty="0">
                <a:solidFill>
                  <a:schemeClr val="accent4">
                    <a:lumMod val="75000"/>
                  </a:schemeClr>
                </a:solidFill>
                <a:latin typeface="Calibri"/>
                <a:ea typeface="Calibri"/>
                <a:cs typeface="Calibri"/>
                <a:sym typeface="Calibri"/>
              </a:rPr>
              <a:t>à travers le pays et a permis une surveillance en temps réel du déploiement des vaccins à l'aide de plusieurs produits. </a:t>
            </a:r>
            <a:endParaRPr lang="fr" sz="1200" dirty="0">
              <a:solidFill>
                <a:schemeClr val="accent4">
                  <a:lumMod val="75000"/>
                </a:schemeClr>
              </a:solidFill>
              <a:latin typeface="Calibri" panose="020F0502020204030204" pitchFamily="34" charset="0"/>
              <a:cs typeface="Calibri" panose="020F0502020204030204" pitchFamily="34" charset="0"/>
            </a:endParaRPr>
          </a:p>
          <a:p>
            <a:pPr algn="l" rtl="0">
              <a:spcBef>
                <a:spcPts val="600"/>
              </a:spcBef>
              <a:spcAft>
                <a:spcPts val="600"/>
              </a:spcAft>
            </a:pPr>
            <a:r>
              <a:rPr lang="fr" sz="1200" b="0" i="0" u="none" baseline="0" dirty="0">
                <a:solidFill>
                  <a:schemeClr val="accent4">
                    <a:lumMod val="75000"/>
                  </a:schemeClr>
                </a:solidFill>
                <a:latin typeface="Calibri"/>
                <a:ea typeface="Calibri"/>
                <a:cs typeface="Calibri"/>
                <a:sym typeface="Calibri"/>
              </a:rPr>
              <a:t>Co-WIN </a:t>
            </a:r>
            <a:r>
              <a:rPr lang="fr" sz="1200" b="1" i="0" u="none" baseline="0" dirty="0">
                <a:solidFill>
                  <a:schemeClr val="accent4">
                    <a:lumMod val="75000"/>
                  </a:schemeClr>
                </a:solidFill>
                <a:latin typeface="Calibri"/>
                <a:ea typeface="Calibri"/>
                <a:cs typeface="Calibri"/>
                <a:sym typeface="Calibri"/>
              </a:rPr>
              <a:t>a traité 13,7 millions d'inscriptions en 8 heures</a:t>
            </a:r>
            <a:r>
              <a:rPr lang="fr" sz="1200" b="0" i="0" u="none" baseline="0" dirty="0">
                <a:solidFill>
                  <a:schemeClr val="accent4">
                    <a:lumMod val="75000"/>
                  </a:schemeClr>
                </a:solidFill>
                <a:latin typeface="Calibri"/>
                <a:ea typeface="Calibri"/>
                <a:cs typeface="Calibri"/>
                <a:sym typeface="Calibri"/>
              </a:rPr>
              <a:t> lorsque l'admissibilité à la vaccination a été étendue à la vaccination des groupes d'utilisation les plus prioritaires pour inclure tous ceux âgés de 18 à 44 ans</a:t>
            </a:r>
            <a:r>
              <a:rPr lang="fr" sz="1400" b="0" i="0" u="none" baseline="0" dirty="0">
                <a:solidFill>
                  <a:schemeClr val="accent4">
                    <a:lumMod val="75000"/>
                  </a:schemeClr>
                </a:solidFill>
                <a:latin typeface="Calibri"/>
                <a:ea typeface="Calibri"/>
                <a:cs typeface="Calibri"/>
                <a:sym typeface="Calibri"/>
              </a:rPr>
              <a:t>. </a:t>
            </a:r>
            <a:endParaRPr lang="fr" sz="1400" dirty="0">
              <a:solidFill>
                <a:schemeClr val="accent4">
                  <a:lumMod val="75000"/>
                </a:schemeClr>
              </a:solidFill>
              <a:latin typeface="Calibri" panose="020F0502020204030204" pitchFamily="34" charset="0"/>
              <a:cs typeface="Calibri" panose="020F0502020204030204" pitchFamily="34" charset="0"/>
            </a:endParaRPr>
          </a:p>
          <a:p>
            <a:pPr algn="l" rtl="0">
              <a:spcBef>
                <a:spcPts val="600"/>
              </a:spcBef>
              <a:spcAft>
                <a:spcPts val="600"/>
              </a:spcAft>
              <a:buNone/>
            </a:pPr>
            <a:endParaRPr lang="fr" sz="1400" dirty="0">
              <a:solidFill>
                <a:schemeClr val="accent4">
                  <a:lumMod val="75000"/>
                </a:schemeClr>
              </a:solidFill>
              <a:latin typeface="Calibri" panose="020F0502020204030204" pitchFamily="34" charset="0"/>
              <a:cs typeface="Calibri" panose="020F0502020204030204" pitchFamily="34" charset="0"/>
            </a:endParaRPr>
          </a:p>
        </p:txBody>
      </p:sp>
      <p:pic>
        <p:nvPicPr>
          <p:cNvPr id="16" name="Picture 16" descr="Graphical user interface, application&#10;&#10;Description automatically generated">
            <a:extLst>
              <a:ext uri="{FF2B5EF4-FFF2-40B4-BE49-F238E27FC236}">
                <a16:creationId xmlns:a16="http://schemas.microsoft.com/office/drawing/2014/main" id="{7DD83A30-42B5-54BD-B628-8E800F0618DD}"/>
              </a:ext>
            </a:extLst>
          </p:cNvPr>
          <p:cNvPicPr>
            <a:picLocks noChangeAspect="1"/>
          </p:cNvPicPr>
          <p:nvPr/>
        </p:nvPicPr>
        <p:blipFill>
          <a:blip r:embed="rId8"/>
          <a:stretch>
            <a:fillRect/>
          </a:stretch>
        </p:blipFill>
        <p:spPr>
          <a:xfrm>
            <a:off x="9296400" y="201078"/>
            <a:ext cx="2743200" cy="1929336"/>
          </a:xfrm>
          <a:prstGeom prst="rect">
            <a:avLst/>
          </a:prstGeom>
        </p:spPr>
      </p:pic>
      <p:sp>
        <p:nvSpPr>
          <p:cNvPr id="5" name="TextBox 4">
            <a:extLst>
              <a:ext uri="{FF2B5EF4-FFF2-40B4-BE49-F238E27FC236}">
                <a16:creationId xmlns:a16="http://schemas.microsoft.com/office/drawing/2014/main" id="{EDE873B7-6676-3076-64B5-7CEF2597C0E5}"/>
              </a:ext>
            </a:extLst>
          </p:cNvPr>
          <p:cNvSpPr txBox="1"/>
          <p:nvPr/>
        </p:nvSpPr>
        <p:spPr>
          <a:xfrm>
            <a:off x="9029347" y="6699423"/>
            <a:ext cx="914400" cy="914400"/>
          </a:xfrm>
          <a:prstGeom prst="rect">
            <a:avLst/>
          </a:prstGeom>
          <a:ln w="6350">
            <a:noFill/>
            <a:miter lim="800000"/>
          </a:ln>
        </p:spPr>
        <p:txBody>
          <a:bodyPr vert="horz" wrap="none" lIns="0" tIns="0" rIns="0" bIns="0" rtlCol="0">
            <a:noAutofit/>
          </a:bodyPr>
          <a:lstStyle/>
          <a:p>
            <a:pPr algn="l" rtl="0">
              <a:spcBef>
                <a:spcPts val="300"/>
              </a:spcBef>
              <a:spcAft>
                <a:spcPts val="300"/>
              </a:spcAft>
              <a:buNone/>
            </a:pPr>
            <a:endParaRPr lang="fr" sz="1600"/>
          </a:p>
        </p:txBody>
      </p:sp>
      <p:sp>
        <p:nvSpPr>
          <p:cNvPr id="10" name="TextBox 9">
            <a:extLst>
              <a:ext uri="{FF2B5EF4-FFF2-40B4-BE49-F238E27FC236}">
                <a16:creationId xmlns:a16="http://schemas.microsoft.com/office/drawing/2014/main" id="{24BC72FC-89CC-013C-FA9D-B3582212E65B}"/>
              </a:ext>
            </a:extLst>
          </p:cNvPr>
          <p:cNvSpPr txBox="1"/>
          <p:nvPr/>
        </p:nvSpPr>
        <p:spPr>
          <a:xfrm>
            <a:off x="9296400" y="6240193"/>
            <a:ext cx="2798064" cy="278542"/>
          </a:xfrm>
          <a:prstGeom prst="rect">
            <a:avLst/>
          </a:prstGeom>
          <a:ln w="6350">
            <a:noFill/>
            <a:miter lim="800000"/>
          </a:ln>
        </p:spPr>
        <p:txBody>
          <a:bodyPr vert="horz" wrap="none" lIns="0" tIns="0" rIns="0" bIns="0" rtlCol="0">
            <a:noAutofit/>
          </a:bodyPr>
          <a:lstStyle/>
          <a:p>
            <a:pPr algn="l" rtl="0">
              <a:spcBef>
                <a:spcPts val="300"/>
              </a:spcBef>
              <a:spcAft>
                <a:spcPts val="300"/>
              </a:spcAft>
              <a:buNone/>
            </a:pPr>
            <a:r>
              <a:rPr lang="fr" sz="1000" b="0" i="0" u="none" baseline="0">
                <a:hlinkClick r:id="rId9"/>
              </a:rPr>
              <a:t>https://www.cowin.gov.in/</a:t>
            </a:r>
            <a:r>
              <a:rPr lang="fr" sz="1000" b="0" i="0" u="none" baseline="0"/>
              <a:t>   </a:t>
            </a:r>
          </a:p>
        </p:txBody>
      </p:sp>
    </p:spTree>
    <p:extLst>
      <p:ext uri="{BB962C8B-B14F-4D97-AF65-F5344CB8AC3E}">
        <p14:creationId xmlns:p14="http://schemas.microsoft.com/office/powerpoint/2010/main" val="3660932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84721"/>
          </a:xfrm>
        </p:spPr>
        <p:txBody>
          <a:bodyPr/>
          <a:lstStyle/>
          <a:p>
            <a:pPr algn="l" rtl="0"/>
            <a:r>
              <a:rPr lang="fr" sz="2400" b="1" i="0" u="none" baseline="0"/>
              <a:t>Déploiement à l'échelle des approches de surveillance en temps réel à l'aide des solutions numériques</a:t>
            </a:r>
            <a:br>
              <a:rPr lang="fr" sz="2400"/>
            </a:br>
            <a:endParaRPr lang="fr" sz="2400"/>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1060454"/>
            <a:ext cx="8511187" cy="246221"/>
          </a:xfrm>
        </p:spPr>
        <p:txBody>
          <a:bodyPr/>
          <a:lstStyle/>
          <a:p>
            <a:pPr algn="l" rtl="0"/>
            <a:r>
              <a:rPr lang="fr" b="1" i="0" u="none" baseline="0">
                <a:solidFill>
                  <a:srgbClr val="FFC000"/>
                </a:solidFill>
              </a:rPr>
              <a:t>RWANDA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43346445"/>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74928" y="1926305"/>
            <a:ext cx="2819536" cy="4243988"/>
          </a:xfrm>
          <a:prstGeom prst="rect">
            <a:avLst/>
          </a:prstGeom>
          <a:ln w="6350">
            <a:noFill/>
            <a:miter lim="800000"/>
          </a:ln>
        </p:spPr>
        <p:txBody>
          <a:bodyPr vert="horz" wrap="square" lIns="0" tIns="0" rIns="0" bIns="0" rtlCol="0" anchor="ctr">
            <a:noAutofit/>
          </a:bodyPr>
          <a:lstStyle/>
          <a:p>
            <a:pPr marL="285750" indent="-285750" algn="l" rtl="0">
              <a:spcBef>
                <a:spcPts val="600"/>
              </a:spcBef>
              <a:spcAft>
                <a:spcPts val="600"/>
              </a:spcAft>
              <a:buFont typeface="Arial" panose="020B0604020202020204" pitchFamily="34" charset="0"/>
              <a:buChar char="•"/>
            </a:pPr>
            <a:r>
              <a:rPr lang="fr" sz="1400" b="0" i="0" u="none" baseline="0" dirty="0">
                <a:solidFill>
                  <a:schemeClr val="accent4">
                    <a:lumMod val="75000"/>
                  </a:schemeClr>
                </a:solidFill>
                <a:latin typeface="Calibri"/>
                <a:ea typeface="Calibri"/>
                <a:cs typeface="Calibri"/>
                <a:sym typeface="Calibri"/>
              </a:rPr>
              <a:t>Le personnel de santé a indiqué que la mise en place d'un système commun d'intervention en cas de pandémie présentait des avantages évidents.</a:t>
            </a:r>
          </a:p>
          <a:p>
            <a:pPr marL="285750" indent="-285750" algn="l" rtl="0">
              <a:spcBef>
                <a:spcPts val="600"/>
              </a:spcBef>
              <a:spcAft>
                <a:spcPts val="600"/>
              </a:spcAft>
              <a:buFont typeface="Arial" panose="020B0604020202020204" pitchFamily="34" charset="0"/>
              <a:buChar char="•"/>
            </a:pPr>
            <a:r>
              <a:rPr lang="fr" sz="1400" b="0" i="0" u="none" baseline="0" dirty="0">
                <a:solidFill>
                  <a:schemeClr val="accent4">
                    <a:lumMod val="75000"/>
                  </a:schemeClr>
                </a:solidFill>
                <a:latin typeface="Calibri"/>
                <a:ea typeface="Calibri"/>
                <a:cs typeface="Calibri"/>
                <a:sym typeface="Calibri"/>
              </a:rPr>
              <a:t>L'utilisation du système par le public pour accéder aux services dédiés à la COVID-19 et à d'autres informations relatives à la santé a augmenté.</a:t>
            </a:r>
          </a:p>
          <a:p>
            <a:pPr marL="285750" indent="-285750" algn="l" rtl="0">
              <a:spcBef>
                <a:spcPts val="600"/>
              </a:spcBef>
              <a:spcAft>
                <a:spcPts val="600"/>
              </a:spcAft>
              <a:buFont typeface="Arial" panose="020B0604020202020204" pitchFamily="34" charset="0"/>
              <a:buChar char="•"/>
            </a:pPr>
            <a:r>
              <a:rPr lang="fr" sz="1400" b="0" i="0" u="none" baseline="0" dirty="0">
                <a:solidFill>
                  <a:schemeClr val="accent4">
                    <a:lumMod val="75000"/>
                  </a:schemeClr>
                </a:solidFill>
                <a:latin typeface="Calibri"/>
                <a:ea typeface="Calibri"/>
                <a:cs typeface="Calibri"/>
                <a:sym typeface="Calibri"/>
              </a:rPr>
              <a:t>La disponibilité des données en temps réel a permis de prendre des décisions de gestion en temps opportun, ce qui a contribué au succès de la riposte du Rwanda en matière de vaccination.</a:t>
            </a:r>
          </a:p>
        </p:txBody>
      </p:sp>
      <p:pic>
        <p:nvPicPr>
          <p:cNvPr id="16" name="Picture 37" descr="A picture containing text, road, screenshot&#10;&#10;Description automatically generated">
            <a:extLst>
              <a:ext uri="{FF2B5EF4-FFF2-40B4-BE49-F238E27FC236}">
                <a16:creationId xmlns:a16="http://schemas.microsoft.com/office/drawing/2014/main" id="{F8FD68E7-23D5-792B-D516-812E3D9AD6D5}"/>
              </a:ext>
            </a:extLst>
          </p:cNvPr>
          <p:cNvPicPr>
            <a:picLocks noChangeAspect="1"/>
          </p:cNvPicPr>
          <p:nvPr/>
        </p:nvPicPr>
        <p:blipFill>
          <a:blip r:embed="rId7"/>
          <a:stretch>
            <a:fillRect/>
          </a:stretch>
        </p:blipFill>
        <p:spPr>
          <a:xfrm>
            <a:off x="9306446" y="266249"/>
            <a:ext cx="2743200" cy="1723463"/>
          </a:xfrm>
          <a:prstGeom prst="rect">
            <a:avLst/>
          </a:prstGeom>
        </p:spPr>
      </p:pic>
      <p:sp>
        <p:nvSpPr>
          <p:cNvPr id="15" name="TextBox 14">
            <a:extLst>
              <a:ext uri="{FF2B5EF4-FFF2-40B4-BE49-F238E27FC236}">
                <a16:creationId xmlns:a16="http://schemas.microsoft.com/office/drawing/2014/main" id="{829DEBE8-4EAB-C2A2-6F63-E32F327CA6DB}"/>
              </a:ext>
            </a:extLst>
          </p:cNvPr>
          <p:cNvSpPr txBox="1"/>
          <p:nvPr/>
        </p:nvSpPr>
        <p:spPr>
          <a:xfrm>
            <a:off x="9405258" y="6106886"/>
            <a:ext cx="2743200"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latin typeface="Arial"/>
                <a:ea typeface="Arial"/>
                <a:cs typeface="Arial"/>
                <a:sym typeface="Arial"/>
                <a:hlinkClick r:id="rId8"/>
              </a:rPr>
              <a:t>https://dhis2.org/rwanda-covid-lab-integration/#:~:text=Rwanda%20was%20one%20of%20the,the%20DHIS2%20Android%20Capture%20App.</a:t>
            </a:r>
            <a:endParaRPr lang="fr" sz="800">
              <a:cs typeface="Arial"/>
            </a:endParaRPr>
          </a:p>
        </p:txBody>
      </p:sp>
    </p:spTree>
    <p:extLst>
      <p:ext uri="{BB962C8B-B14F-4D97-AF65-F5344CB8AC3E}">
        <p14:creationId xmlns:p14="http://schemas.microsoft.com/office/powerpoint/2010/main" val="1087319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84721"/>
          </a:xfrm>
        </p:spPr>
        <p:txBody>
          <a:bodyPr/>
          <a:lstStyle/>
          <a:p>
            <a:pPr algn="l" rtl="0"/>
            <a:r>
              <a:rPr lang="fr" sz="2400" b="1" i="0" u="none" baseline="0"/>
              <a:t>« Surrokha » : un portail Web pour l’enregistrement et le suivi des vaccinations</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1060454"/>
            <a:ext cx="8511187" cy="246221"/>
          </a:xfrm>
        </p:spPr>
        <p:txBody>
          <a:bodyPr/>
          <a:lstStyle/>
          <a:p>
            <a:pPr algn="l" rtl="0"/>
            <a:r>
              <a:rPr lang="fr" b="1" i="0" u="none" baseline="0">
                <a:solidFill>
                  <a:srgbClr val="FFC000"/>
                </a:solidFill>
              </a:rPr>
              <a:t>BANGLADESH</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814429855"/>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400032" y="347472"/>
            <a:ext cx="2694432" cy="6120555"/>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b="0" i="0" u="none" baseline="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a:t>
            </a:r>
          </a:p>
          <a:p>
            <a:pPr algn="l" rtl="0">
              <a:spcBef>
                <a:spcPts val="600"/>
              </a:spcBef>
              <a:spcAft>
                <a:spcPts val="600"/>
              </a:spcAft>
              <a:buNone/>
            </a:pPr>
            <a:endParaRPr lang="fr">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7F6A061-D501-F704-4D45-C5C5DC3A2F03}"/>
              </a:ext>
            </a:extLst>
          </p:cNvPr>
          <p:cNvSpPr txBox="1"/>
          <p:nvPr/>
        </p:nvSpPr>
        <p:spPr>
          <a:xfrm>
            <a:off x="9484659" y="1981200"/>
            <a:ext cx="2519082" cy="4486827"/>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7" name="TextBox 6">
            <a:extLst>
              <a:ext uri="{FF2B5EF4-FFF2-40B4-BE49-F238E27FC236}">
                <a16:creationId xmlns:a16="http://schemas.microsoft.com/office/drawing/2014/main" id="{18384051-384E-31FA-ABF2-926BB66D8102}"/>
              </a:ext>
            </a:extLst>
          </p:cNvPr>
          <p:cNvSpPr txBox="1"/>
          <p:nvPr/>
        </p:nvSpPr>
        <p:spPr>
          <a:xfrm>
            <a:off x="9309308" y="2178724"/>
            <a:ext cx="2766629" cy="2556898"/>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1400" b="0" i="0" u="none" baseline="0" dirty="0">
                <a:solidFill>
                  <a:schemeClr val="accent3">
                    <a:lumMod val="75000"/>
                  </a:schemeClr>
                </a:solidFill>
              </a:rPr>
              <a:t>Les données du système ont permis de </a:t>
            </a:r>
            <a:r>
              <a:rPr lang="fr" sz="1400" b="1" i="0" u="none" baseline="0" dirty="0">
                <a:solidFill>
                  <a:schemeClr val="accent3">
                    <a:lumMod val="75000"/>
                  </a:schemeClr>
                </a:solidFill>
              </a:rPr>
              <a:t>suivre </a:t>
            </a:r>
            <a:r>
              <a:rPr lang="fr" sz="1400" b="0" i="0" u="none" baseline="0" dirty="0">
                <a:solidFill>
                  <a:schemeClr val="accent3">
                    <a:lumMod val="75000"/>
                  </a:schemeClr>
                </a:solidFill>
              </a:rPr>
              <a:t>la vaccination </a:t>
            </a:r>
            <a:r>
              <a:rPr lang="fr" sz="1400" b="1" i="0" u="none" baseline="0" dirty="0">
                <a:solidFill>
                  <a:schemeClr val="accent3">
                    <a:lumMod val="75000"/>
                  </a:schemeClr>
                </a:solidFill>
              </a:rPr>
              <a:t>en temps réel </a:t>
            </a:r>
            <a:r>
              <a:rPr lang="fr" sz="1400" b="0" i="0" u="none" baseline="0" dirty="0">
                <a:solidFill>
                  <a:schemeClr val="accent3">
                    <a:lumMod val="75000"/>
                  </a:schemeClr>
                </a:solidFill>
              </a:rPr>
              <a:t>et d’identifier les lacunes de la mise en œuvre.</a:t>
            </a:r>
          </a:p>
          <a:p>
            <a:pPr algn="l" rtl="0">
              <a:spcBef>
                <a:spcPts val="300"/>
              </a:spcBef>
              <a:spcAft>
                <a:spcPts val="300"/>
              </a:spcAft>
              <a:buNone/>
            </a:pPr>
            <a:r>
              <a:rPr lang="fr" sz="1400" b="0" i="0" u="none" baseline="0" dirty="0">
                <a:solidFill>
                  <a:schemeClr val="accent3">
                    <a:lumMod val="75000"/>
                  </a:schemeClr>
                </a:solidFill>
              </a:rPr>
              <a:t>Elles ont permis de suivre les taux quotidiens d’utilisation des vaccins, d’anticiper les demandes de vaccins et la péremption des vaccins sur les sites de vaccination.</a:t>
            </a:r>
          </a:p>
          <a:p>
            <a:pPr algn="l" rtl="0">
              <a:spcBef>
                <a:spcPts val="300"/>
              </a:spcBef>
              <a:spcAft>
                <a:spcPts val="300"/>
              </a:spcAft>
              <a:buNone/>
            </a:pPr>
            <a:endParaRPr lang="fr" sz="1400" dirty="0">
              <a:solidFill>
                <a:schemeClr val="accent3">
                  <a:lumMod val="75000"/>
                </a:schemeClr>
              </a:solidFill>
            </a:endParaRPr>
          </a:p>
        </p:txBody>
      </p:sp>
      <p:pic>
        <p:nvPicPr>
          <p:cNvPr id="1029" name="Picture 5">
            <a:extLst>
              <a:ext uri="{FF2B5EF4-FFF2-40B4-BE49-F238E27FC236}">
                <a16:creationId xmlns:a16="http://schemas.microsoft.com/office/drawing/2014/main" id="{DB9A6BAB-B518-7BA4-DCC1-76C4FE1FAF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2770" y="439714"/>
            <a:ext cx="2804518" cy="1640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xt Box">
            <a:extLst>
              <a:ext uri="{FF2B5EF4-FFF2-40B4-BE49-F238E27FC236}">
                <a16:creationId xmlns:a16="http://schemas.microsoft.com/office/drawing/2014/main" id="{43217F83-5DEA-DBB2-677F-C1CCD293F0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96859" y="-4398983"/>
            <a:ext cx="406310" cy="792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C0CCEB-3EC1-E489-3F45-83F807BA5F04}"/>
              </a:ext>
            </a:extLst>
          </p:cNvPr>
          <p:cNvSpPr txBox="1"/>
          <p:nvPr/>
        </p:nvSpPr>
        <p:spPr>
          <a:xfrm>
            <a:off x="9400032" y="6315456"/>
            <a:ext cx="2677256" cy="152571"/>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1000" b="0" i="0" u="none" baseline="0">
                <a:hlinkClick r:id="rId9"/>
              </a:rPr>
              <a:t>https://surokkha.gov.bd/enroll</a:t>
            </a:r>
            <a:r>
              <a:rPr lang="fr" sz="1000" b="0" i="0" u="none" baseline="0"/>
              <a:t> </a:t>
            </a:r>
          </a:p>
        </p:txBody>
      </p:sp>
      <p:pic>
        <p:nvPicPr>
          <p:cNvPr id="1037" name="Picture 13">
            <a:extLst>
              <a:ext uri="{FF2B5EF4-FFF2-40B4-BE49-F238E27FC236}">
                <a16:creationId xmlns:a16="http://schemas.microsoft.com/office/drawing/2014/main" id="{2024E5FF-0075-05F1-A9BE-D42E00F337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27813" y="4632857"/>
            <a:ext cx="2766630" cy="164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540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BAACBA-B280-DF4D-11EB-3F8B6F9BF940}"/>
              </a:ext>
            </a:extLst>
          </p:cNvPr>
          <p:cNvSpPr>
            <a:spLocks noGrp="1"/>
          </p:cNvSpPr>
          <p:nvPr>
            <p:ph type="title"/>
          </p:nvPr>
        </p:nvSpPr>
        <p:spPr>
          <a:xfrm>
            <a:off x="1232601" y="1576009"/>
            <a:ext cx="9726795" cy="1169551"/>
          </a:xfrm>
        </p:spPr>
        <p:txBody>
          <a:bodyPr/>
          <a:lstStyle/>
          <a:p>
            <a:pPr rtl="0"/>
            <a:r>
              <a:rPr lang="fr" b="1" i="0" u="none" baseline="0"/>
              <a:t>Rétablir et renforcer la vaccination systématique des enfants</a:t>
            </a:r>
          </a:p>
        </p:txBody>
      </p:sp>
    </p:spTree>
    <p:extLst>
      <p:ext uri="{BB962C8B-B14F-4D97-AF65-F5344CB8AC3E}">
        <p14:creationId xmlns:p14="http://schemas.microsoft.com/office/powerpoint/2010/main" val="3012920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idx="4294967295"/>
          </p:nvPr>
        </p:nvSpPr>
        <p:spPr>
          <a:xfrm>
            <a:off x="554736" y="197613"/>
            <a:ext cx="11082528" cy="307777"/>
          </a:xfrm>
        </p:spPr>
        <p:txBody>
          <a:bodyPr/>
          <a:lstStyle/>
          <a:p>
            <a:pPr algn="l" rtl="0"/>
            <a:r>
              <a:rPr lang="fr" sz="2000" b="1" i="0" u="none" baseline="0" dirty="0"/>
              <a:t>Bonnes pratiques et innovation pour accroître la vaccination contre la COVID-19</a:t>
            </a:r>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4294967295"/>
          </p:nvPr>
        </p:nvSpPr>
        <p:spPr>
          <a:xfrm>
            <a:off x="554736" y="663224"/>
            <a:ext cx="11082527" cy="246221"/>
          </a:xfrm>
        </p:spPr>
        <p:txBody>
          <a:bodyPr/>
          <a:lstStyle/>
          <a:p>
            <a:pPr algn="l" rtl="0"/>
            <a:r>
              <a:rPr lang="fr" b="0" i="0" u="none" baseline="0"/>
              <a:t>Rétablir et renforcer la vaccination systématique des enfants</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2330538371"/>
              </p:ext>
            </p:extLst>
          </p:nvPr>
        </p:nvGraphicFramePr>
        <p:xfrm>
          <a:off x="203200" y="1160578"/>
          <a:ext cx="5892799" cy="50341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4AC77CEF-3A5D-0B00-9187-D6A7AA9B324C}"/>
              </a:ext>
            </a:extLst>
          </p:cNvPr>
          <p:cNvGraphicFramePr/>
          <p:nvPr>
            <p:extLst>
              <p:ext uri="{D42A27DB-BD31-4B8C-83A1-F6EECF244321}">
                <p14:modId xmlns:p14="http://schemas.microsoft.com/office/powerpoint/2010/main" val="863388865"/>
              </p:ext>
            </p:extLst>
          </p:nvPr>
        </p:nvGraphicFramePr>
        <p:xfrm>
          <a:off x="6299201" y="1084377"/>
          <a:ext cx="5892799" cy="50341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810420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84721"/>
          </a:xfrm>
        </p:spPr>
        <p:txBody>
          <a:bodyPr/>
          <a:lstStyle/>
          <a:p>
            <a:pPr algn="l" rtl="0"/>
            <a:r>
              <a:rPr lang="fr" sz="2400" b="1" i="0" u="none" baseline="0"/>
              <a:t>Interventions visant à améliorer la couverture vaccinale des enfants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1060454"/>
            <a:ext cx="8511187" cy="246221"/>
          </a:xfrm>
        </p:spPr>
        <p:txBody>
          <a:bodyPr/>
          <a:lstStyle/>
          <a:p>
            <a:pPr algn="l" rtl="0"/>
            <a:r>
              <a:rPr lang="fr" b="1" i="0" u="none" baseline="0">
                <a:solidFill>
                  <a:srgbClr val="FFC000"/>
                </a:solidFill>
              </a:rPr>
              <a:t>LIBAN</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293765171"/>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252182" y="1709256"/>
            <a:ext cx="2842282" cy="4778526"/>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46501" y="1773210"/>
            <a:ext cx="2947065" cy="3993313"/>
          </a:xfrm>
          <a:prstGeom prst="rect">
            <a:avLst/>
          </a:prstGeom>
          <a:ln w="6350">
            <a:noFill/>
            <a:miter lim="800000"/>
          </a:ln>
        </p:spPr>
        <p:txBody>
          <a:bodyPr vert="horz" wrap="square" lIns="0" tIns="0" rIns="0" bIns="0" rtlCol="0" anchor="ctr">
            <a:noAutofit/>
          </a:bodyPr>
          <a:lstStyle/>
          <a:p>
            <a:pPr algn="l" rtl="0">
              <a:buNone/>
            </a:pPr>
            <a:r>
              <a:rPr lang="fr" sz="1400" b="0" i="0" u="none" baseline="0" dirty="0">
                <a:solidFill>
                  <a:schemeClr val="accent4">
                    <a:lumMod val="75000"/>
                  </a:schemeClr>
                </a:solidFill>
                <a:latin typeface="Calibri"/>
                <a:ea typeface="Calibri"/>
                <a:cs typeface="Calibri"/>
                <a:sym typeface="Calibri"/>
              </a:rPr>
              <a:t>Après 2 mois (décembre 2021-janvier 2022) de mise en œuvre :​</a:t>
            </a:r>
          </a:p>
          <a:p>
            <a:pPr marL="285750" indent="-285750" algn="l" rtl="0">
              <a:buFont typeface="Arial" panose="020B0604020202020204" pitchFamily="34" charset="0"/>
              <a:buChar char="•"/>
            </a:pPr>
            <a:r>
              <a:rPr lang="fr" sz="1400" b="1" i="0" u="none" baseline="0" dirty="0">
                <a:solidFill>
                  <a:schemeClr val="accent4">
                    <a:lumMod val="75000"/>
                  </a:schemeClr>
                </a:solidFill>
                <a:latin typeface="Calibri"/>
                <a:ea typeface="Calibri"/>
                <a:cs typeface="Calibri"/>
                <a:sym typeface="Calibri"/>
              </a:rPr>
              <a:t>35 000 enfants et adolescents ont reçu leurs doses manquées​​</a:t>
            </a:r>
          </a:p>
          <a:p>
            <a:pPr marL="285750" indent="-285750" algn="l" rtl="0">
              <a:buFont typeface="Arial" panose="020B0604020202020204" pitchFamily="34" charset="0"/>
              <a:buChar char="•"/>
            </a:pPr>
            <a:r>
              <a:rPr lang="fr" sz="1400" b="0" i="0" u="none" baseline="0" dirty="0">
                <a:solidFill>
                  <a:schemeClr val="accent4">
                    <a:lumMod val="75000"/>
                  </a:schemeClr>
                </a:solidFill>
                <a:latin typeface="Calibri"/>
                <a:ea typeface="Calibri"/>
                <a:cs typeface="Calibri"/>
                <a:sym typeface="Calibri"/>
              </a:rPr>
              <a:t>​</a:t>
            </a:r>
            <a:r>
              <a:rPr lang="fr" sz="1400" b="1" i="0" u="none" baseline="0" dirty="0">
                <a:solidFill>
                  <a:schemeClr val="accent4">
                    <a:lumMod val="75000"/>
                  </a:schemeClr>
                </a:solidFill>
                <a:latin typeface="Calibri"/>
                <a:ea typeface="Calibri"/>
                <a:cs typeface="Calibri"/>
                <a:sym typeface="Calibri"/>
              </a:rPr>
              <a:t>940 séances de sensibilisation de groupe sur le MNCAH </a:t>
            </a:r>
            <a:r>
              <a:rPr lang="fr" sz="1400" b="0" i="0" u="none" baseline="0" dirty="0">
                <a:solidFill>
                  <a:schemeClr val="accent4">
                    <a:lumMod val="75000"/>
                  </a:schemeClr>
                </a:solidFill>
                <a:latin typeface="Calibri"/>
                <a:ea typeface="Calibri"/>
                <a:cs typeface="Calibri"/>
                <a:sym typeface="Calibri"/>
              </a:rPr>
              <a:t>et la santé mentale dans le contexte de la COVID-19 ont été organisées</a:t>
            </a:r>
          </a:p>
          <a:p>
            <a:pPr marL="285750" indent="-285750" algn="l" rtl="0">
              <a:buFont typeface="Arial" panose="020B0604020202020204" pitchFamily="34" charset="0"/>
              <a:buChar char="•"/>
            </a:pPr>
            <a:r>
              <a:rPr lang="fr" sz="1400" b="1" i="0" u="none" baseline="0" dirty="0">
                <a:solidFill>
                  <a:schemeClr val="accent4">
                    <a:lumMod val="75000"/>
                  </a:schemeClr>
                </a:solidFill>
                <a:latin typeface="Calibri"/>
                <a:ea typeface="Calibri"/>
                <a:cs typeface="Calibri"/>
                <a:sym typeface="Calibri"/>
              </a:rPr>
              <a:t>La confiance des parents a augmenté</a:t>
            </a:r>
            <a:r>
              <a:rPr lang="fr" sz="1400" b="0" i="0" u="none" baseline="0" dirty="0">
                <a:solidFill>
                  <a:schemeClr val="accent4">
                    <a:lumMod val="75000"/>
                  </a:schemeClr>
                </a:solidFill>
                <a:latin typeface="Calibri"/>
                <a:ea typeface="Calibri"/>
                <a:cs typeface="Calibri"/>
                <a:sym typeface="Calibri"/>
              </a:rPr>
              <a:t> en faveur de la vaccination dans le secteur public.</a:t>
            </a:r>
          </a:p>
          <a:p>
            <a:pPr marL="285750" indent="-285750" algn="l" rtl="0">
              <a:buFont typeface="Arial" panose="020B0604020202020204" pitchFamily="34" charset="0"/>
              <a:buChar char="•"/>
            </a:pPr>
            <a:r>
              <a:rPr lang="fr" sz="1400" b="0" i="0" u="none" baseline="0" dirty="0">
                <a:solidFill>
                  <a:schemeClr val="accent4">
                    <a:lumMod val="75000"/>
                  </a:schemeClr>
                </a:solidFill>
                <a:latin typeface="Calibri"/>
                <a:ea typeface="Calibri"/>
                <a:cs typeface="Calibri"/>
                <a:sym typeface="Calibri"/>
              </a:rPr>
              <a:t>Sur la base du résultat réussi d'une intervention précoce, une intervention à grande échelle ciblant 100 000 enfants manqués dans 9 districts les moins performants a été lancée.​</a:t>
            </a:r>
          </a:p>
        </p:txBody>
      </p:sp>
      <p:pic>
        <p:nvPicPr>
          <p:cNvPr id="15" name="Picture 15" descr="A picture containing text, person&#10;&#10;Description automatically generated">
            <a:extLst>
              <a:ext uri="{FF2B5EF4-FFF2-40B4-BE49-F238E27FC236}">
                <a16:creationId xmlns:a16="http://schemas.microsoft.com/office/drawing/2014/main" id="{C3A3342B-4AA3-15B2-15F3-ED315FEADC27}"/>
              </a:ext>
            </a:extLst>
          </p:cNvPr>
          <p:cNvPicPr>
            <a:picLocks noChangeAspect="1"/>
          </p:cNvPicPr>
          <p:nvPr/>
        </p:nvPicPr>
        <p:blipFill rotWithShape="1">
          <a:blip r:embed="rId8"/>
          <a:srcRect l="-877" t="9063" r="-415" b="-312"/>
          <a:stretch/>
        </p:blipFill>
        <p:spPr>
          <a:xfrm>
            <a:off x="10943720" y="137539"/>
            <a:ext cx="1140916" cy="1334946"/>
          </a:xfrm>
          <a:prstGeom prst="rect">
            <a:avLst/>
          </a:prstGeom>
        </p:spPr>
      </p:pic>
      <p:pic>
        <p:nvPicPr>
          <p:cNvPr id="23" name="Picture 23" descr="A picture containing person&#10;&#10;Description automatically generated">
            <a:extLst>
              <a:ext uri="{FF2B5EF4-FFF2-40B4-BE49-F238E27FC236}">
                <a16:creationId xmlns:a16="http://schemas.microsoft.com/office/drawing/2014/main" id="{2358CE13-1691-77A2-A296-20A16DB3C25E}"/>
              </a:ext>
            </a:extLst>
          </p:cNvPr>
          <p:cNvPicPr>
            <a:picLocks noChangeAspect="1"/>
          </p:cNvPicPr>
          <p:nvPr/>
        </p:nvPicPr>
        <p:blipFill>
          <a:blip r:embed="rId9"/>
          <a:stretch>
            <a:fillRect/>
          </a:stretch>
        </p:blipFill>
        <p:spPr>
          <a:xfrm>
            <a:off x="9318659" y="137127"/>
            <a:ext cx="1526276" cy="1335207"/>
          </a:xfrm>
          <a:prstGeom prst="rect">
            <a:avLst/>
          </a:prstGeom>
        </p:spPr>
      </p:pic>
      <p:sp>
        <p:nvSpPr>
          <p:cNvPr id="16" name="TextBox 15">
            <a:extLst>
              <a:ext uri="{FF2B5EF4-FFF2-40B4-BE49-F238E27FC236}">
                <a16:creationId xmlns:a16="http://schemas.microsoft.com/office/drawing/2014/main" id="{89C544A6-B8B9-2F4A-C478-9F0A9071749D}"/>
              </a:ext>
            </a:extLst>
          </p:cNvPr>
          <p:cNvSpPr txBox="1"/>
          <p:nvPr/>
        </p:nvSpPr>
        <p:spPr>
          <a:xfrm>
            <a:off x="9318172" y="6041572"/>
            <a:ext cx="2884713" cy="369332"/>
          </a:xfrm>
          <a:prstGeom prst="rect">
            <a:avLst/>
          </a:prstGeom>
          <a:noFill/>
          <a:ln w="6350">
            <a:noFill/>
            <a:miter lim="800000"/>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spcBef>
                <a:spcPts val="300"/>
              </a:spcBef>
              <a:spcAft>
                <a:spcPts val="300"/>
              </a:spcAft>
              <a:buNone/>
            </a:pPr>
            <a:r>
              <a:rPr lang="fr" sz="800" b="0" i="0" u="none" baseline="0">
                <a:solidFill>
                  <a:srgbClr val="002060"/>
                </a:solidFill>
                <a:hlinkClick r:id="rId10"/>
              </a:rPr>
              <a:t>https://www.technet-21.org/en/library/main/8240-lebanon_leveraging-the-covid-19-pandemic-to-strengthen-routine-immunizations</a:t>
            </a:r>
          </a:p>
        </p:txBody>
      </p:sp>
    </p:spTree>
    <p:extLst>
      <p:ext uri="{BB962C8B-B14F-4D97-AF65-F5344CB8AC3E}">
        <p14:creationId xmlns:p14="http://schemas.microsoft.com/office/powerpoint/2010/main" val="2726040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A0FD38-7185-EEBC-9A2F-3FA39FABED1A}"/>
              </a:ext>
            </a:extLst>
          </p:cNvPr>
          <p:cNvSpPr>
            <a:spLocks noGrp="1"/>
          </p:cNvSpPr>
          <p:nvPr>
            <p:ph type="title"/>
          </p:nvPr>
        </p:nvSpPr>
        <p:spPr>
          <a:xfrm>
            <a:off x="554736" y="197613"/>
            <a:ext cx="11082528" cy="307777"/>
          </a:xfrm>
        </p:spPr>
        <p:txBody>
          <a:bodyPr/>
          <a:lstStyle/>
          <a:p>
            <a:pPr algn="l" rtl="0"/>
            <a:r>
              <a:rPr lang="fr" sz="2000" b="1" i="0" u="none" baseline="0" dirty="0"/>
              <a:t>Bonnes pratiques et innovation pour accroître la vaccination contre la COVID-19</a:t>
            </a:r>
            <a:r>
              <a:rPr lang="fr" sz="2000" b="0" i="0" u="none" baseline="0" dirty="0">
                <a:latin typeface="Arial"/>
                <a:ea typeface="Arial"/>
                <a:cs typeface="Arial"/>
                <a:sym typeface="Arial"/>
              </a:rPr>
              <a:t> </a:t>
            </a:r>
            <a:endParaRPr lang="fr" sz="2000" dirty="0"/>
          </a:p>
        </p:txBody>
      </p:sp>
      <p:sp>
        <p:nvSpPr>
          <p:cNvPr id="7" name="Text Placeholder 6">
            <a:extLst>
              <a:ext uri="{FF2B5EF4-FFF2-40B4-BE49-F238E27FC236}">
                <a16:creationId xmlns:a16="http://schemas.microsoft.com/office/drawing/2014/main" id="{20A7761F-32DA-B700-B0C4-8C4767C8B186}"/>
              </a:ext>
            </a:extLst>
          </p:cNvPr>
          <p:cNvSpPr>
            <a:spLocks noGrp="1"/>
          </p:cNvSpPr>
          <p:nvPr>
            <p:ph type="body" sz="quarter" idx="10"/>
          </p:nvPr>
        </p:nvSpPr>
        <p:spPr>
          <a:xfrm>
            <a:off x="554736" y="41597"/>
            <a:ext cx="3843338" cy="92333"/>
          </a:xfrm>
        </p:spPr>
        <p:txBody>
          <a:bodyPr/>
          <a:lstStyle/>
          <a:p>
            <a:endParaRPr lang="fr" sz="600"/>
          </a:p>
        </p:txBody>
      </p:sp>
      <p:sp>
        <p:nvSpPr>
          <p:cNvPr id="6" name="Subtitle 5">
            <a:extLst>
              <a:ext uri="{FF2B5EF4-FFF2-40B4-BE49-F238E27FC236}">
                <a16:creationId xmlns:a16="http://schemas.microsoft.com/office/drawing/2014/main" id="{C5298AE8-C32E-C209-A08B-20C43A08EB29}"/>
              </a:ext>
            </a:extLst>
          </p:cNvPr>
          <p:cNvSpPr>
            <a:spLocks noGrp="1"/>
          </p:cNvSpPr>
          <p:nvPr>
            <p:ph type="subTitle" idx="1"/>
          </p:nvPr>
        </p:nvSpPr>
        <p:spPr>
          <a:xfrm>
            <a:off x="554736" y="663224"/>
            <a:ext cx="11082527" cy="184666"/>
          </a:xfrm>
        </p:spPr>
        <p:txBody>
          <a:bodyPr/>
          <a:lstStyle/>
          <a:p>
            <a:pPr algn="l" rtl="0"/>
            <a:r>
              <a:rPr lang="fr" sz="1200" b="0" i="0" u="none" baseline="0"/>
              <a:t>GOUVERNANCE, PLANIFICATION ET COORDINATION</a:t>
            </a:r>
          </a:p>
        </p:txBody>
      </p:sp>
      <p:graphicFrame>
        <p:nvGraphicFramePr>
          <p:cNvPr id="8" name="Diagram 7">
            <a:extLst>
              <a:ext uri="{FF2B5EF4-FFF2-40B4-BE49-F238E27FC236}">
                <a16:creationId xmlns:a16="http://schemas.microsoft.com/office/drawing/2014/main" id="{F21FB4C1-E604-190E-19E3-27C42A0F1425}"/>
              </a:ext>
            </a:extLst>
          </p:cNvPr>
          <p:cNvGraphicFramePr/>
          <p:nvPr>
            <p:extLst>
              <p:ext uri="{D42A27DB-BD31-4B8C-83A1-F6EECF244321}">
                <p14:modId xmlns:p14="http://schemas.microsoft.com/office/powerpoint/2010/main" val="2477128811"/>
              </p:ext>
            </p:extLst>
          </p:nvPr>
        </p:nvGraphicFramePr>
        <p:xfrm>
          <a:off x="415637" y="1226650"/>
          <a:ext cx="5527963" cy="453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9AE0DC5E-5748-E8E9-EF5D-E39C595B8AED}"/>
              </a:ext>
            </a:extLst>
          </p:cNvPr>
          <p:cNvGraphicFramePr/>
          <p:nvPr>
            <p:extLst>
              <p:ext uri="{D42A27DB-BD31-4B8C-83A1-F6EECF244321}">
                <p14:modId xmlns:p14="http://schemas.microsoft.com/office/powerpoint/2010/main" val="3799527342"/>
              </p:ext>
            </p:extLst>
          </p:nvPr>
        </p:nvGraphicFramePr>
        <p:xfrm>
          <a:off x="6421724" y="303197"/>
          <a:ext cx="5527963" cy="4536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037608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224381" y="197613"/>
            <a:ext cx="8931811" cy="384721"/>
          </a:xfrm>
        </p:spPr>
        <p:txBody>
          <a:bodyPr/>
          <a:lstStyle/>
          <a:p>
            <a:pPr algn="l" rtl="0"/>
            <a:r>
              <a:rPr lang="fr" sz="2000" b="1" i="0" u="none" baseline="0" dirty="0"/>
              <a:t>Recours à des volontaires de la santé communautaire pour le suivi des personnes perdues de vue/non vaccinées  et le plaidoyer en faveur de la vaccination systématique des enfants </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224381" y="1168297"/>
            <a:ext cx="8511187" cy="246221"/>
          </a:xfrm>
        </p:spPr>
        <p:txBody>
          <a:bodyPr/>
          <a:lstStyle/>
          <a:p>
            <a:pPr algn="l" rtl="0"/>
            <a:r>
              <a:rPr lang="fr" b="1" i="0" u="none" baseline="0" dirty="0">
                <a:solidFill>
                  <a:srgbClr val="FFC000"/>
                </a:solidFill>
              </a:rPr>
              <a:t>KENYA</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438587941"/>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272016" y="82296"/>
            <a:ext cx="2822448" cy="6385731"/>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a:solidFill>
                <a:schemeClr val="accent4">
                  <a:lumMod val="75000"/>
                </a:schemeClr>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1805E49A-E0E4-7902-2A36-6EF47E8348BE}"/>
              </a:ext>
            </a:extLst>
          </p:cNvPr>
          <p:cNvPicPr>
            <a:picLocks noChangeAspect="1"/>
          </p:cNvPicPr>
          <p:nvPr/>
        </p:nvPicPr>
        <p:blipFill>
          <a:blip r:embed="rId7"/>
          <a:stretch>
            <a:fillRect/>
          </a:stretch>
        </p:blipFill>
        <p:spPr>
          <a:xfrm>
            <a:off x="9301922" y="82296"/>
            <a:ext cx="2762636" cy="2172003"/>
          </a:xfrm>
          <a:prstGeom prst="rect">
            <a:avLst/>
          </a:prstGeom>
        </p:spPr>
      </p:pic>
      <p:sp>
        <p:nvSpPr>
          <p:cNvPr id="10" name="TextBox 9">
            <a:extLst>
              <a:ext uri="{FF2B5EF4-FFF2-40B4-BE49-F238E27FC236}">
                <a16:creationId xmlns:a16="http://schemas.microsoft.com/office/drawing/2014/main" id="{6715F57D-971D-FA62-A45C-5FC7BFF1651F}"/>
              </a:ext>
            </a:extLst>
          </p:cNvPr>
          <p:cNvSpPr txBox="1"/>
          <p:nvPr/>
        </p:nvSpPr>
        <p:spPr>
          <a:xfrm>
            <a:off x="9301922" y="2456329"/>
            <a:ext cx="2792542" cy="4011698"/>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11" name="TextBox 10">
            <a:extLst>
              <a:ext uri="{FF2B5EF4-FFF2-40B4-BE49-F238E27FC236}">
                <a16:creationId xmlns:a16="http://schemas.microsoft.com/office/drawing/2014/main" id="{DC4C7BFA-B5EA-9D9D-7EF0-13A6CA3AA1CE}"/>
              </a:ext>
            </a:extLst>
          </p:cNvPr>
          <p:cNvSpPr txBox="1"/>
          <p:nvPr/>
        </p:nvSpPr>
        <p:spPr>
          <a:xfrm>
            <a:off x="9316875" y="2293802"/>
            <a:ext cx="2762636" cy="1165412"/>
          </a:xfrm>
          <a:prstGeom prst="rect">
            <a:avLst/>
          </a:prstGeom>
          <a:ln w="6350">
            <a:noFill/>
            <a:miter lim="800000"/>
          </a:ln>
        </p:spPr>
        <p:txBody>
          <a:bodyPr vert="horz" wrap="square" lIns="0" tIns="0" rIns="0" bIns="0" rtlCol="0">
            <a:noAutofit/>
          </a:bodyPr>
          <a:lstStyle/>
          <a:p>
            <a:pPr algn="ctr" rtl="0">
              <a:spcBef>
                <a:spcPts val="300"/>
              </a:spcBef>
              <a:spcAft>
                <a:spcPts val="300"/>
              </a:spcAft>
              <a:buNone/>
            </a:pPr>
            <a:r>
              <a:rPr lang="fr" sz="1400" b="0" i="0" u="none" baseline="0" dirty="0">
                <a:solidFill>
                  <a:schemeClr val="accent3">
                    <a:lumMod val="75000"/>
                  </a:schemeClr>
                </a:solidFill>
              </a:rPr>
              <a:t>Le recours aux VSC a permis d’augmenter le nombre de vaccinations par rapport aux niveaux antérieurs à la pandémie dès le premier mois du lancement de la campagne</a:t>
            </a:r>
          </a:p>
        </p:txBody>
      </p:sp>
      <p:pic>
        <p:nvPicPr>
          <p:cNvPr id="13" name="Picture 12">
            <a:extLst>
              <a:ext uri="{FF2B5EF4-FFF2-40B4-BE49-F238E27FC236}">
                <a16:creationId xmlns:a16="http://schemas.microsoft.com/office/drawing/2014/main" id="{5E7D2494-E5CF-3303-2D77-58BDF8BC778C}"/>
              </a:ext>
            </a:extLst>
          </p:cNvPr>
          <p:cNvPicPr>
            <a:picLocks noChangeAspect="1"/>
          </p:cNvPicPr>
          <p:nvPr/>
        </p:nvPicPr>
        <p:blipFill>
          <a:blip r:embed="rId8"/>
          <a:stretch>
            <a:fillRect/>
          </a:stretch>
        </p:blipFill>
        <p:spPr>
          <a:xfrm>
            <a:off x="9444817" y="3868673"/>
            <a:ext cx="2476846" cy="2267266"/>
          </a:xfrm>
          <a:prstGeom prst="rect">
            <a:avLst/>
          </a:prstGeom>
        </p:spPr>
      </p:pic>
      <p:cxnSp>
        <p:nvCxnSpPr>
          <p:cNvPr id="15" name="Straight Arrow Connector 14">
            <a:extLst>
              <a:ext uri="{FF2B5EF4-FFF2-40B4-BE49-F238E27FC236}">
                <a16:creationId xmlns:a16="http://schemas.microsoft.com/office/drawing/2014/main" id="{D32BEB3A-10A1-F255-A002-A653897AC705}"/>
              </a:ext>
            </a:extLst>
          </p:cNvPr>
          <p:cNvCxnSpPr/>
          <p:nvPr/>
        </p:nvCxnSpPr>
        <p:spPr>
          <a:xfrm flipV="1">
            <a:off x="9762565" y="4525740"/>
            <a:ext cx="421341" cy="53788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0B9A112D-CD2C-C4AE-6876-E4FB1C2EE9DA}"/>
              </a:ext>
            </a:extLst>
          </p:cNvPr>
          <p:cNvSpPr txBox="1"/>
          <p:nvPr/>
        </p:nvSpPr>
        <p:spPr>
          <a:xfrm>
            <a:off x="9316875" y="6261666"/>
            <a:ext cx="2747683" cy="229942"/>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800" b="0" i="0" u="none" baseline="0">
                <a:hlinkClick r:id="rId9"/>
              </a:rPr>
              <a:t>https://brightspots.boostcommunity.org/app/uploads/2021/09/Bright-Spot_Kenya_Final.pdf</a:t>
            </a:r>
            <a:r>
              <a:rPr lang="fr" sz="800" b="0" i="0" u="none" baseline="0"/>
              <a:t> </a:t>
            </a:r>
          </a:p>
        </p:txBody>
      </p:sp>
    </p:spTree>
    <p:extLst>
      <p:ext uri="{BB962C8B-B14F-4D97-AF65-F5344CB8AC3E}">
        <p14:creationId xmlns:p14="http://schemas.microsoft.com/office/powerpoint/2010/main" val="249722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554736" y="197613"/>
            <a:ext cx="8601456" cy="384721"/>
          </a:xfrm>
        </p:spPr>
        <p:txBody>
          <a:bodyPr/>
          <a:lstStyle/>
          <a:p>
            <a:pPr algn="l" rtl="0"/>
            <a:r>
              <a:rPr lang="fr" sz="2800" b="1" i="0" u="none" baseline="0" dirty="0"/>
              <a:t>Soutenir les efforts de vaccination à l’aide de solutions géospatiales</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554736" y="1060454"/>
            <a:ext cx="8180832" cy="246221"/>
          </a:xfrm>
        </p:spPr>
        <p:txBody>
          <a:bodyPr vert="horz" wrap="square" lIns="0" tIns="0" rIns="0" bIns="0" rtlCol="0" anchor="t">
            <a:spAutoFit/>
          </a:bodyPr>
          <a:lstStyle/>
          <a:p>
            <a:pPr algn="l" rtl="0"/>
            <a:r>
              <a:rPr lang="fr" b="1" i="0" u="none" baseline="0">
                <a:solidFill>
                  <a:srgbClr val="FFC000"/>
                </a:solidFill>
                <a:latin typeface="Arial"/>
                <a:ea typeface="Arial"/>
                <a:cs typeface="Arial"/>
                <a:sym typeface="Arial"/>
              </a:rPr>
              <a:t>ZAMBIE</a:t>
            </a:r>
            <a:endParaRPr lang="fr" b="1">
              <a:solidFill>
                <a:srgbClr val="FFC000"/>
              </a:solidFill>
            </a:endParaRP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723775743"/>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368117" y="1976974"/>
            <a:ext cx="2694432" cy="4298318"/>
          </a:xfrm>
          <a:prstGeom prst="rect">
            <a:avLst/>
          </a:prstGeom>
          <a:ln w="6350">
            <a:noFill/>
            <a:miter lim="800000"/>
          </a:ln>
        </p:spPr>
        <p:txBody>
          <a:bodyPr vert="horz" wrap="square" lIns="0" tIns="0" rIns="0" bIns="0" rtlCol="0" anchor="ctr">
            <a:noAutofit/>
          </a:bodyPr>
          <a:lstStyle/>
          <a:p>
            <a:pPr marL="342900" indent="-342900" algn="l" rtl="0">
              <a:spcBef>
                <a:spcPts val="300"/>
              </a:spcBef>
              <a:spcAft>
                <a:spcPts val="300"/>
              </a:spcAft>
              <a:buFont typeface="Arial" panose="020B0604020202020204" pitchFamily="34" charset="0"/>
              <a:buChar char="•"/>
            </a:pPr>
            <a:r>
              <a:rPr lang="fr" sz="1400" b="0" i="0" u="none" baseline="0" dirty="0">
                <a:solidFill>
                  <a:schemeClr val="accent1">
                    <a:lumMod val="75000"/>
                    <a:lumOff val="25000"/>
                  </a:schemeClr>
                </a:solidFill>
              </a:rPr>
              <a:t>Les agents de santé ont déclaré que le système leur a permis de </a:t>
            </a:r>
            <a:r>
              <a:rPr lang="fr" sz="1400" b="1" i="0" u="none" baseline="0" dirty="0">
                <a:solidFill>
                  <a:schemeClr val="accent1">
                    <a:lumMod val="75000"/>
                    <a:lumOff val="25000"/>
                  </a:schemeClr>
                </a:solidFill>
              </a:rPr>
              <a:t>gagner du temps </a:t>
            </a:r>
            <a:r>
              <a:rPr lang="fr" sz="1400" b="0" i="0" u="none" baseline="0" dirty="0">
                <a:solidFill>
                  <a:schemeClr val="accent1">
                    <a:lumMod val="75000"/>
                    <a:lumOff val="25000"/>
                  </a:schemeClr>
                </a:solidFill>
              </a:rPr>
              <a:t>et d’</a:t>
            </a:r>
            <a:r>
              <a:rPr lang="fr" sz="1400" b="1" i="0" u="none" baseline="0" dirty="0">
                <a:solidFill>
                  <a:schemeClr val="accent1">
                    <a:lumMod val="75000"/>
                    <a:lumOff val="25000"/>
                  </a:schemeClr>
                </a:solidFill>
              </a:rPr>
              <a:t>améliorer leur efficacité</a:t>
            </a:r>
          </a:p>
          <a:p>
            <a:pPr marL="342900" indent="-342900" algn="l" rtl="0">
              <a:spcBef>
                <a:spcPts val="300"/>
              </a:spcBef>
              <a:spcAft>
                <a:spcPts val="300"/>
              </a:spcAft>
              <a:buFont typeface="Arial" panose="020B0604020202020204" pitchFamily="34" charset="0"/>
              <a:buChar char="•"/>
            </a:pPr>
            <a:r>
              <a:rPr lang="fr" sz="1400" b="0" i="0" u="none" baseline="0" dirty="0">
                <a:solidFill>
                  <a:schemeClr val="accent1">
                    <a:lumMod val="75000"/>
                    <a:lumOff val="25000"/>
                  </a:schemeClr>
                </a:solidFill>
              </a:rPr>
              <a:t>L’expérience a permis l’</a:t>
            </a:r>
            <a:r>
              <a:rPr lang="fr" sz="1400" b="1" i="0" u="none" baseline="0" dirty="0">
                <a:solidFill>
                  <a:schemeClr val="accent1">
                    <a:lumMod val="75000"/>
                    <a:lumOff val="25000"/>
                  </a:schemeClr>
                </a:solidFill>
              </a:rPr>
              <a:t>extension à toute la province </a:t>
            </a:r>
            <a:r>
              <a:rPr lang="fr" sz="1400" b="0" i="0" u="none" baseline="0" dirty="0">
                <a:solidFill>
                  <a:schemeClr val="accent1">
                    <a:lumMod val="75000"/>
                    <a:lumOff val="25000"/>
                  </a:schemeClr>
                </a:solidFill>
              </a:rPr>
              <a:t>de Muchinga où se trouve Chinsali et, à terme, à toutes les provinces.</a:t>
            </a:r>
          </a:p>
          <a:p>
            <a:pPr marL="342900" indent="-342900" algn="l" rtl="0">
              <a:spcBef>
                <a:spcPts val="300"/>
              </a:spcBef>
              <a:spcAft>
                <a:spcPts val="300"/>
              </a:spcAft>
              <a:buFont typeface="Arial" panose="020B0604020202020204" pitchFamily="34" charset="0"/>
              <a:buChar char="•"/>
            </a:pPr>
            <a:r>
              <a:rPr lang="fr" sz="1400" b="0" i="0" u="none" baseline="0" dirty="0">
                <a:solidFill>
                  <a:schemeClr val="accent1">
                    <a:lumMod val="75000"/>
                    <a:lumOff val="25000"/>
                  </a:schemeClr>
                </a:solidFill>
              </a:rPr>
              <a:t>Les </a:t>
            </a:r>
            <a:r>
              <a:rPr lang="fr" sz="1400" b="1" i="0" u="none" baseline="0" dirty="0">
                <a:solidFill>
                  <a:schemeClr val="accent1">
                    <a:lumMod val="75000"/>
                    <a:lumOff val="25000"/>
                  </a:schemeClr>
                </a:solidFill>
              </a:rPr>
              <a:t>services de santé </a:t>
            </a:r>
            <a:r>
              <a:rPr lang="fr" sz="1400" b="0" i="0" u="none" baseline="0" dirty="0">
                <a:solidFill>
                  <a:schemeClr val="accent1">
                    <a:lumMod val="75000"/>
                    <a:lumOff val="25000"/>
                  </a:schemeClr>
                </a:solidFill>
              </a:rPr>
              <a:t>sont rendus </a:t>
            </a:r>
            <a:r>
              <a:rPr lang="fr" sz="1400" b="1" i="0" u="none" baseline="0" dirty="0">
                <a:solidFill>
                  <a:schemeClr val="accent1">
                    <a:lumMod val="75000"/>
                    <a:lumOff val="25000"/>
                  </a:schemeClr>
                </a:solidFill>
              </a:rPr>
              <a:t>plus accessibles </a:t>
            </a:r>
            <a:r>
              <a:rPr lang="fr" sz="1400" b="0" i="0" u="none" baseline="0" dirty="0">
                <a:solidFill>
                  <a:schemeClr val="accent1">
                    <a:lumMod val="75000"/>
                    <a:lumOff val="25000"/>
                  </a:schemeClr>
                </a:solidFill>
              </a:rPr>
              <a:t>grâce au partenariat avec GRID3 et HISP</a:t>
            </a:r>
          </a:p>
        </p:txBody>
      </p:sp>
      <p:sp>
        <p:nvSpPr>
          <p:cNvPr id="3" name="TextBox 2">
            <a:extLst>
              <a:ext uri="{FF2B5EF4-FFF2-40B4-BE49-F238E27FC236}">
                <a16:creationId xmlns:a16="http://schemas.microsoft.com/office/drawing/2014/main" id="{7FFECE5E-FC49-6E88-61C7-E71A6116C0C1}"/>
              </a:ext>
            </a:extLst>
          </p:cNvPr>
          <p:cNvSpPr txBox="1"/>
          <p:nvPr/>
        </p:nvSpPr>
        <p:spPr>
          <a:xfrm>
            <a:off x="9431946" y="582334"/>
            <a:ext cx="2630603" cy="5934722"/>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endParaRPr lang="fr" sz="1600"/>
          </a:p>
        </p:txBody>
      </p:sp>
      <p:pic>
        <p:nvPicPr>
          <p:cNvPr id="10" name="Picture 9">
            <a:extLst>
              <a:ext uri="{FF2B5EF4-FFF2-40B4-BE49-F238E27FC236}">
                <a16:creationId xmlns:a16="http://schemas.microsoft.com/office/drawing/2014/main" id="{DD53605B-91D4-D6CF-5E09-865201EF3C75}"/>
              </a:ext>
            </a:extLst>
          </p:cNvPr>
          <p:cNvPicPr>
            <a:picLocks noChangeAspect="1"/>
          </p:cNvPicPr>
          <p:nvPr/>
        </p:nvPicPr>
        <p:blipFill>
          <a:blip r:embed="rId7"/>
          <a:stretch>
            <a:fillRect/>
          </a:stretch>
        </p:blipFill>
        <p:spPr>
          <a:xfrm>
            <a:off x="9400032" y="143933"/>
            <a:ext cx="2694432" cy="1833041"/>
          </a:xfrm>
          <a:prstGeom prst="rect">
            <a:avLst/>
          </a:prstGeom>
        </p:spPr>
      </p:pic>
      <p:sp>
        <p:nvSpPr>
          <p:cNvPr id="11" name="TextBox 10">
            <a:extLst>
              <a:ext uri="{FF2B5EF4-FFF2-40B4-BE49-F238E27FC236}">
                <a16:creationId xmlns:a16="http://schemas.microsoft.com/office/drawing/2014/main" id="{EEDC40AF-3A4B-54E8-E2A9-DA7EE792151B}"/>
              </a:ext>
            </a:extLst>
          </p:cNvPr>
          <p:cNvSpPr txBox="1"/>
          <p:nvPr/>
        </p:nvSpPr>
        <p:spPr>
          <a:xfrm>
            <a:off x="9273187" y="6284260"/>
            <a:ext cx="668672" cy="183768"/>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12" name="TextBox 11">
            <a:extLst>
              <a:ext uri="{FF2B5EF4-FFF2-40B4-BE49-F238E27FC236}">
                <a16:creationId xmlns:a16="http://schemas.microsoft.com/office/drawing/2014/main" id="{C391E81A-94D5-11E2-B855-BECA830AB68E}"/>
              </a:ext>
            </a:extLst>
          </p:cNvPr>
          <p:cNvSpPr txBox="1"/>
          <p:nvPr/>
        </p:nvSpPr>
        <p:spPr>
          <a:xfrm>
            <a:off x="9479410" y="5975136"/>
            <a:ext cx="2535673" cy="278516"/>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r>
              <a:rPr lang="fr" sz="800" b="0" i="0" u="none" baseline="0" dirty="0">
                <a:hlinkClick r:id="rId8"/>
              </a:rPr>
              <a:t>https://brightspots.boostcommunity.org/app/uploads/2022/06/Supporting-Vaccination-Efforts-through-Geospatial-Solutions.pdf</a:t>
            </a:r>
            <a:r>
              <a:rPr lang="fr" sz="800" b="0" i="0" u="none" baseline="0" dirty="0"/>
              <a:t> </a:t>
            </a:r>
          </a:p>
        </p:txBody>
      </p:sp>
    </p:spTree>
    <p:extLst>
      <p:ext uri="{BB962C8B-B14F-4D97-AF65-F5344CB8AC3E}">
        <p14:creationId xmlns:p14="http://schemas.microsoft.com/office/powerpoint/2010/main" val="3039959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BE0F-BC4A-EBF6-4D8A-28F627D78B06}"/>
              </a:ext>
            </a:extLst>
          </p:cNvPr>
          <p:cNvSpPr>
            <a:spLocks noGrp="1"/>
          </p:cNvSpPr>
          <p:nvPr>
            <p:ph type="title"/>
          </p:nvPr>
        </p:nvSpPr>
        <p:spPr>
          <a:xfrm>
            <a:off x="391314" y="197612"/>
            <a:ext cx="8601456" cy="384721"/>
          </a:xfrm>
        </p:spPr>
        <p:txBody>
          <a:bodyPr/>
          <a:lstStyle/>
          <a:p>
            <a:pPr algn="l" rtl="0"/>
            <a:r>
              <a:rPr lang="fr" sz="2400" b="1" i="0" u="none" baseline="0"/>
              <a:t>Une planification fondée sur les données pour relever les défis opérationnels</a:t>
            </a:r>
          </a:p>
        </p:txBody>
      </p:sp>
      <p:sp>
        <p:nvSpPr>
          <p:cNvPr id="4" name="Subtitle 3">
            <a:extLst>
              <a:ext uri="{FF2B5EF4-FFF2-40B4-BE49-F238E27FC236}">
                <a16:creationId xmlns:a16="http://schemas.microsoft.com/office/drawing/2014/main" id="{5513B2FC-28C8-8FC7-7F96-82D0162C28C2}"/>
              </a:ext>
            </a:extLst>
          </p:cNvPr>
          <p:cNvSpPr>
            <a:spLocks noGrp="1"/>
          </p:cNvSpPr>
          <p:nvPr>
            <p:ph type="subTitle" idx="1"/>
          </p:nvPr>
        </p:nvSpPr>
        <p:spPr>
          <a:xfrm>
            <a:off x="391314" y="1060454"/>
            <a:ext cx="8344254" cy="246221"/>
          </a:xfrm>
        </p:spPr>
        <p:txBody>
          <a:bodyPr vert="horz" wrap="square" lIns="0" tIns="0" rIns="0" bIns="0" rtlCol="0" anchor="t">
            <a:spAutoFit/>
          </a:bodyPr>
          <a:lstStyle/>
          <a:p>
            <a:pPr algn="l" rtl="0"/>
            <a:r>
              <a:rPr lang="fr" b="1" i="0" u="none" baseline="0">
                <a:solidFill>
                  <a:srgbClr val="FFC000"/>
                </a:solidFill>
                <a:latin typeface="Arial"/>
                <a:ea typeface="Arial"/>
                <a:cs typeface="Arial"/>
                <a:sym typeface="Arial"/>
              </a:rPr>
              <a:t>LIBERIA</a:t>
            </a:r>
            <a:r>
              <a:rPr lang="fr" b="0" i="0" u="none" baseline="0">
                <a:latin typeface="Arial"/>
                <a:ea typeface="Arial"/>
                <a:cs typeface="Arial"/>
                <a:sym typeface="Arial"/>
              </a:rPr>
              <a:t> </a:t>
            </a:r>
          </a:p>
        </p:txBody>
      </p:sp>
      <p:graphicFrame>
        <p:nvGraphicFramePr>
          <p:cNvPr id="6" name="Diagram 5">
            <a:extLst>
              <a:ext uri="{FF2B5EF4-FFF2-40B4-BE49-F238E27FC236}">
                <a16:creationId xmlns:a16="http://schemas.microsoft.com/office/drawing/2014/main" id="{C1DFC352-285D-8231-B31B-C131062FE0A3}"/>
              </a:ext>
            </a:extLst>
          </p:cNvPr>
          <p:cNvGraphicFramePr/>
          <p:nvPr>
            <p:extLst>
              <p:ext uri="{D42A27DB-BD31-4B8C-83A1-F6EECF244321}">
                <p14:modId xmlns:p14="http://schemas.microsoft.com/office/powerpoint/2010/main" val="346327537"/>
              </p:ext>
            </p:extLst>
          </p:nvPr>
        </p:nvGraphicFramePr>
        <p:xfrm>
          <a:off x="97536" y="1601191"/>
          <a:ext cx="8931811" cy="5215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37FEAD73-A8CC-66A0-BFC2-46A86C016909}"/>
              </a:ext>
            </a:extLst>
          </p:cNvPr>
          <p:cNvSpPr txBox="1"/>
          <p:nvPr/>
        </p:nvSpPr>
        <p:spPr>
          <a:xfrm>
            <a:off x="9400032" y="389973"/>
            <a:ext cx="2694432" cy="6120555"/>
          </a:xfrm>
          <a:prstGeom prst="rect">
            <a:avLst/>
          </a:prstGeom>
          <a:ln w="6350">
            <a:noFill/>
            <a:miter lim="800000"/>
          </a:ln>
        </p:spPr>
        <p:txBody>
          <a:bodyPr vert="horz" wrap="square" lIns="0" tIns="0" rIns="0" bIns="0" rtlCol="0">
            <a:noAutofit/>
          </a:bodyPr>
          <a:lstStyle/>
          <a:p>
            <a:pPr algn="l" rtl="0">
              <a:spcBef>
                <a:spcPts val="300"/>
              </a:spcBef>
              <a:spcAft>
                <a:spcPts val="300"/>
              </a:spcAft>
              <a:buNone/>
            </a:pPr>
            <a:endParaRPr lang="fr" sz="1600"/>
          </a:p>
        </p:txBody>
      </p:sp>
      <p:sp>
        <p:nvSpPr>
          <p:cNvPr id="9" name="TextBox 8">
            <a:extLst>
              <a:ext uri="{FF2B5EF4-FFF2-40B4-BE49-F238E27FC236}">
                <a16:creationId xmlns:a16="http://schemas.microsoft.com/office/drawing/2014/main" id="{D5EA2703-21D4-3E0D-F9E8-448F20368FC5}"/>
              </a:ext>
            </a:extLst>
          </p:cNvPr>
          <p:cNvSpPr txBox="1"/>
          <p:nvPr/>
        </p:nvSpPr>
        <p:spPr>
          <a:xfrm>
            <a:off x="9400032" y="851921"/>
            <a:ext cx="2694432" cy="5463535"/>
          </a:xfrm>
          <a:prstGeom prst="rect">
            <a:avLst/>
          </a:prstGeom>
          <a:ln w="6350">
            <a:noFill/>
            <a:miter lim="800000"/>
          </a:ln>
        </p:spPr>
        <p:txBody>
          <a:bodyPr vert="horz" wrap="square" lIns="0" tIns="0" rIns="0" bIns="0" rtlCol="0" anchor="ctr">
            <a:noAutofit/>
          </a:bodyPr>
          <a:lstStyle/>
          <a:p>
            <a:pPr algn="l" rtl="0">
              <a:spcBef>
                <a:spcPts val="300"/>
              </a:spcBef>
              <a:spcAft>
                <a:spcPts val="300"/>
              </a:spcAft>
              <a:buNone/>
            </a:pPr>
            <a:endParaRPr lang="fr" sz="2000">
              <a:solidFill>
                <a:schemeClr val="accent1">
                  <a:lumMod val="75000"/>
                  <a:lumOff val="25000"/>
                </a:schemeClr>
              </a:solidFill>
            </a:endParaRPr>
          </a:p>
        </p:txBody>
      </p:sp>
      <p:sp>
        <p:nvSpPr>
          <p:cNvPr id="3" name="TextBox 2">
            <a:extLst>
              <a:ext uri="{FF2B5EF4-FFF2-40B4-BE49-F238E27FC236}">
                <a16:creationId xmlns:a16="http://schemas.microsoft.com/office/drawing/2014/main" id="{7FFECE5E-FC49-6E88-61C7-E71A6116C0C1}"/>
              </a:ext>
            </a:extLst>
          </p:cNvPr>
          <p:cNvSpPr txBox="1"/>
          <p:nvPr/>
        </p:nvSpPr>
        <p:spPr>
          <a:xfrm>
            <a:off x="9356542" y="389973"/>
            <a:ext cx="2737922" cy="3307428"/>
          </a:xfrm>
          <a:prstGeom prst="rect">
            <a:avLst/>
          </a:prstGeom>
          <a:ln w="6350">
            <a:noFill/>
            <a:miter lim="800000"/>
          </a:ln>
        </p:spPr>
        <p:txBody>
          <a:bodyPr vert="horz" wrap="square" lIns="0" tIns="0" rIns="0" bIns="0" rtlCol="0" anchor="ctr">
            <a:noAutofit/>
          </a:bodyPr>
          <a:lstStyle/>
          <a:p>
            <a:pPr algn="l" rtl="0">
              <a:spcBef>
                <a:spcPts val="600"/>
              </a:spcBef>
              <a:spcAft>
                <a:spcPts val="600"/>
              </a:spcAft>
              <a:buNone/>
            </a:pPr>
            <a:r>
              <a:rPr lang="fr" sz="1600" b="1" i="0" u="none" baseline="0" dirty="0">
                <a:solidFill>
                  <a:schemeClr val="accent3">
                    <a:lumMod val="75000"/>
                  </a:schemeClr>
                </a:solidFill>
              </a:rPr>
              <a:t>Amélioration de l’adoption et de la couverture vaccinale</a:t>
            </a:r>
          </a:p>
          <a:p>
            <a:pPr marL="285750" indent="-285750" algn="l" rtl="0">
              <a:spcBef>
                <a:spcPts val="600"/>
              </a:spcBef>
              <a:spcAft>
                <a:spcPts val="600"/>
              </a:spcAft>
              <a:buFont typeface="Arial" panose="020B0604020202020204" pitchFamily="34" charset="0"/>
              <a:buChar char="•"/>
            </a:pPr>
            <a:r>
              <a:rPr lang="fr" sz="1600" b="0" i="0" u="none" baseline="0" dirty="0">
                <a:solidFill>
                  <a:schemeClr val="accent3">
                    <a:lumMod val="75000"/>
                  </a:schemeClr>
                </a:solidFill>
              </a:rPr>
              <a:t>Au 26 juillet 2022, 45 % de la population avait complété la série primaire, dont 31 % d’agents de santé et 44 % de personnes âgées.</a:t>
            </a:r>
          </a:p>
          <a:p>
            <a:pPr marL="285750" indent="-285750" algn="l" rtl="0">
              <a:spcBef>
                <a:spcPts val="600"/>
              </a:spcBef>
              <a:spcAft>
                <a:spcPts val="600"/>
              </a:spcAft>
              <a:buFont typeface="Arial" panose="020B0604020202020204" pitchFamily="34" charset="0"/>
              <a:buChar char="•"/>
            </a:pPr>
            <a:r>
              <a:rPr lang="fr" sz="1600" b="0" i="0" u="none" baseline="0" dirty="0">
                <a:solidFill>
                  <a:schemeClr val="accent3">
                    <a:lumMod val="75000"/>
                  </a:schemeClr>
                </a:solidFill>
              </a:rPr>
              <a:t>Quatre comtés sur 15 ont atteint l’objectif de couverture de 70 %.</a:t>
            </a:r>
          </a:p>
          <a:p>
            <a:pPr algn="l" rtl="0">
              <a:spcBef>
                <a:spcPts val="600"/>
              </a:spcBef>
              <a:spcAft>
                <a:spcPts val="600"/>
              </a:spcAft>
              <a:buNone/>
            </a:pPr>
            <a:r>
              <a:rPr lang="fr" sz="1600" b="0" i="0" u="none" baseline="0" dirty="0">
                <a:solidFill>
                  <a:schemeClr val="accent3">
                    <a:lumMod val="75000"/>
                  </a:schemeClr>
                </a:solidFill>
              </a:rPr>
              <a:t>	</a:t>
            </a:r>
          </a:p>
        </p:txBody>
      </p:sp>
      <p:pic>
        <p:nvPicPr>
          <p:cNvPr id="12" name="Picture 11">
            <a:extLst>
              <a:ext uri="{FF2B5EF4-FFF2-40B4-BE49-F238E27FC236}">
                <a16:creationId xmlns:a16="http://schemas.microsoft.com/office/drawing/2014/main" id="{2AD61D42-4413-425E-E9E2-5C61144951ED}"/>
              </a:ext>
            </a:extLst>
          </p:cNvPr>
          <p:cNvPicPr>
            <a:picLocks noChangeAspect="1"/>
          </p:cNvPicPr>
          <p:nvPr/>
        </p:nvPicPr>
        <p:blipFill>
          <a:blip r:embed="rId7"/>
          <a:stretch>
            <a:fillRect/>
          </a:stretch>
        </p:blipFill>
        <p:spPr>
          <a:xfrm>
            <a:off x="9163006" y="3573051"/>
            <a:ext cx="3017673" cy="2220257"/>
          </a:xfrm>
          <a:prstGeom prst="rect">
            <a:avLst/>
          </a:prstGeom>
        </p:spPr>
      </p:pic>
      <p:sp>
        <p:nvSpPr>
          <p:cNvPr id="13" name="TextBox 12">
            <a:extLst>
              <a:ext uri="{FF2B5EF4-FFF2-40B4-BE49-F238E27FC236}">
                <a16:creationId xmlns:a16="http://schemas.microsoft.com/office/drawing/2014/main" id="{ECD43991-F4EF-19D6-872A-74AB9AF8147C}"/>
              </a:ext>
            </a:extLst>
          </p:cNvPr>
          <p:cNvSpPr txBox="1"/>
          <p:nvPr/>
        </p:nvSpPr>
        <p:spPr>
          <a:xfrm>
            <a:off x="9251576" y="6024282"/>
            <a:ext cx="2929103" cy="443745"/>
          </a:xfrm>
          <a:prstGeom prst="rect">
            <a:avLst/>
          </a:prstGeom>
          <a:ln w="6350">
            <a:noFill/>
            <a:miter lim="800000"/>
          </a:ln>
        </p:spPr>
        <p:txBody>
          <a:bodyPr vert="horz" wrap="square" lIns="0" tIns="0" rIns="0" bIns="0" rtlCol="0" anchor="t">
            <a:noAutofit/>
          </a:bodyPr>
          <a:lstStyle/>
          <a:p>
            <a:pPr algn="l" rtl="0">
              <a:spcBef>
                <a:spcPts val="300"/>
              </a:spcBef>
              <a:spcAft>
                <a:spcPts val="300"/>
              </a:spcAft>
            </a:pPr>
            <a:r>
              <a:rPr lang="fr" sz="800" b="0" i="0" u="none" baseline="0">
                <a:hlinkClick r:id="rId8"/>
              </a:rPr>
              <a:t>https://www.afro.who.int/health-topics/coronavirus-covid-19/vaccines/monthly-bulletin</a:t>
            </a:r>
            <a:r>
              <a:rPr lang="fr" sz="800" b="0" i="0" u="none" baseline="0"/>
              <a:t> </a:t>
            </a:r>
            <a:endParaRPr lang="fr" sz="800">
              <a:cs typeface="Arial"/>
            </a:endParaRPr>
          </a:p>
        </p:txBody>
      </p:sp>
    </p:spTree>
    <p:extLst>
      <p:ext uri="{BB962C8B-B14F-4D97-AF65-F5344CB8AC3E}">
        <p14:creationId xmlns:p14="http://schemas.microsoft.com/office/powerpoint/2010/main" val="335615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B8DED0-7ECF-9C5B-3B70-C5A871F6E28E}"/>
              </a:ext>
            </a:extLst>
          </p:cNvPr>
          <p:cNvSpPr>
            <a:spLocks noGrp="1"/>
          </p:cNvSpPr>
          <p:nvPr>
            <p:ph type="title"/>
          </p:nvPr>
        </p:nvSpPr>
        <p:spPr/>
        <p:txBody>
          <a:bodyPr/>
          <a:lstStyle/>
          <a:p>
            <a:pPr rtl="0"/>
            <a:r>
              <a:rPr lang="fr" b="1" i="0" u="none" baseline="0"/>
              <a:t>Prestation et intégration des services</a:t>
            </a:r>
          </a:p>
        </p:txBody>
      </p:sp>
    </p:spTree>
    <p:extLst>
      <p:ext uri="{BB962C8B-B14F-4D97-AF65-F5344CB8AC3E}">
        <p14:creationId xmlns:p14="http://schemas.microsoft.com/office/powerpoint/2010/main" val="3730200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EWVI" val="true"/>
  <p:tag name="TEMPLATELASTEDITTED" val="2019-02-25 12:05 PM"/>
  <p:tag name="TEMPLATECREATED" val="2019-02-27 01:18 PM"/>
  <p:tag name="TEMPLATEVERSION" val="3"/>
  <p:tag name="BLUEONEFOURTHTITLEFONTCOLORFIXED" val="true"/>
  <p:tag name="DARKLAYOUTNAMESCHANGEDTOCONTRAST" val="true"/>
  <p:tag name="CTFIXED" val="Yes"/>
  <p:tag name="THINKCELLPRESENTATIONDONOTDELETE" val="&lt;?xml version=&quot;1.0&quot; encoding=&quot;UTF-16&quot; standalone=&quot;yes&quot;?&gt;&lt;root reqver=&quot;25060&quot;&gt;&lt;version val=&quot;28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bNumberIsYear val=&quot;0&quot;/&gt;&lt;m_strFormatTime&gt;%d-%1-%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4&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EMPLATELASTEDITED" val="2021-03-05 07:11 PM"/>
  <p:tag name="THINKCELLUNDODONOTDELETE" val="0"/>
  <p:tag name="EE4P_STYLE_ID" val="UJahnYiD"/>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2.xml><?xml version="1.0" encoding="utf-8"?>
<p:tagLst xmlns:a="http://schemas.openxmlformats.org/drawingml/2006/main" xmlns:r="http://schemas.openxmlformats.org/officeDocument/2006/relationships" xmlns:p="http://schemas.openxmlformats.org/presentationml/2006/main">
  <p:tag name="SHAPENAME" val="3. Subtitle"/>
</p:tagLst>
</file>

<file path=ppt/tags/tag1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4.xml><?xml version="1.0" encoding="utf-8"?>
<p:tagLst xmlns:a="http://schemas.openxmlformats.org/drawingml/2006/main" xmlns:r="http://schemas.openxmlformats.org/officeDocument/2006/relationships" xmlns:p="http://schemas.openxmlformats.org/presentationml/2006/main">
  <p:tag name="SHAPENAME" val="5. Source"/>
</p:tagLst>
</file>

<file path=ppt/tags/tag10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12.xml><?xml version="1.0" encoding="utf-8"?>
<p:tagLst xmlns:a="http://schemas.openxmlformats.org/drawingml/2006/main" xmlns:r="http://schemas.openxmlformats.org/officeDocument/2006/relationships" xmlns:p="http://schemas.openxmlformats.org/presentationml/2006/main">
  <p:tag name="SHAPENAME" val="5. Source"/>
</p:tagLst>
</file>

<file path=ppt/tags/tag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20.xml><?xml version="1.0" encoding="utf-8"?>
<p:tagLst xmlns:a="http://schemas.openxmlformats.org/drawingml/2006/main" xmlns:r="http://schemas.openxmlformats.org/officeDocument/2006/relationships" xmlns:p="http://schemas.openxmlformats.org/presentationml/2006/main">
  <p:tag name="SHAPENAME" val="5. Source"/>
</p:tagLst>
</file>

<file path=ppt/tags/tag1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28.xml><?xml version="1.0" encoding="utf-8"?>
<p:tagLst xmlns:a="http://schemas.openxmlformats.org/drawingml/2006/main" xmlns:r="http://schemas.openxmlformats.org/officeDocument/2006/relationships" xmlns:p="http://schemas.openxmlformats.org/presentationml/2006/main">
  <p:tag name="SHAPENAME" val="5. Source"/>
</p:tagLst>
</file>

<file path=ppt/tags/tag1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13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6.xml><?xml version="1.0" encoding="utf-8"?>
<p:tagLst xmlns:a="http://schemas.openxmlformats.org/drawingml/2006/main" xmlns:r="http://schemas.openxmlformats.org/officeDocument/2006/relationships" xmlns:p="http://schemas.openxmlformats.org/presentationml/2006/main">
  <p:tag name="SHAPENAME" val="5. Source"/>
</p:tagLst>
</file>

<file path=ppt/tags/tag1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4.xml><?xml version="1.0" encoding="utf-8"?>
<p:tagLst xmlns:a="http://schemas.openxmlformats.org/drawingml/2006/main" xmlns:r="http://schemas.openxmlformats.org/officeDocument/2006/relationships" xmlns:p="http://schemas.openxmlformats.org/presentationml/2006/main">
  <p:tag name="ANGLE" val="5"/>
</p:tagLst>
</file>

<file path=ppt/tags/tag14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41.xml><?xml version="1.0" encoding="utf-8"?>
<p:tagLst xmlns:a="http://schemas.openxmlformats.org/drawingml/2006/main" xmlns:r="http://schemas.openxmlformats.org/officeDocument/2006/relationships" xmlns:p="http://schemas.openxmlformats.org/presentationml/2006/main">
  <p:tag name="SHAPENAME" val="Subtitle"/>
</p:tagLst>
</file>

<file path=ppt/tags/tag142.xml><?xml version="1.0" encoding="utf-8"?>
<p:tagLst xmlns:a="http://schemas.openxmlformats.org/drawingml/2006/main" xmlns:r="http://schemas.openxmlformats.org/officeDocument/2006/relationships" xmlns:p="http://schemas.openxmlformats.org/presentationml/2006/main">
  <p:tag name="SHAPENAME" val="Titl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9.xml><?xml version="1.0" encoding="utf-8"?>
<p:tagLst xmlns:a="http://schemas.openxmlformats.org/drawingml/2006/main" xmlns:r="http://schemas.openxmlformats.org/officeDocument/2006/relationships" xmlns:p="http://schemas.openxmlformats.org/presentationml/2006/main">
  <p:tag name="SHAPENAME" val="5. Source"/>
</p:tagLst>
</file>

<file path=ppt/tags/tag15.xml><?xml version="1.0" encoding="utf-8"?>
<p:tagLst xmlns:a="http://schemas.openxmlformats.org/drawingml/2006/main" xmlns:r="http://schemas.openxmlformats.org/officeDocument/2006/relationships" xmlns:p="http://schemas.openxmlformats.org/presentationml/2006/main">
  <p:tag name="ANGLE" val="5"/>
</p:tagLst>
</file>

<file path=ppt/tags/tag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5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7.xml><?xml version="1.0" encoding="utf-8"?>
<p:tagLst xmlns:a="http://schemas.openxmlformats.org/drawingml/2006/main" xmlns:r="http://schemas.openxmlformats.org/officeDocument/2006/relationships" xmlns:p="http://schemas.openxmlformats.org/presentationml/2006/main">
  <p:tag name="SHAPENAME" val="5. Source"/>
</p:tagLst>
</file>

<file path=ppt/tags/tag1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4"/>
</p:tagLst>
</file>

<file path=ppt/tags/tag1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3.xml><?xml version="1.0" encoding="utf-8"?>
<p:tagLst xmlns:a="http://schemas.openxmlformats.org/drawingml/2006/main" xmlns:r="http://schemas.openxmlformats.org/officeDocument/2006/relationships" xmlns:p="http://schemas.openxmlformats.org/presentationml/2006/main">
  <p:tag name="SHAPENAME" val="5. Source"/>
</p:tagLst>
</file>

<file path=ppt/tags/tag1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xml><?xml version="1.0" encoding="utf-8"?>
<p:tagLst xmlns:a="http://schemas.openxmlformats.org/drawingml/2006/main" xmlns:r="http://schemas.openxmlformats.org/officeDocument/2006/relationships" xmlns:p="http://schemas.openxmlformats.org/presentationml/2006/main">
  <p:tag name="ANGLE" val="4"/>
</p:tagLst>
</file>

<file path=ppt/tags/tag1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NGLE" val="3"/>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8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3.xml><?xml version="1.0" encoding="utf-8"?>
<p:tagLst xmlns:a="http://schemas.openxmlformats.org/drawingml/2006/main" xmlns:r="http://schemas.openxmlformats.org/officeDocument/2006/relationships" xmlns:p="http://schemas.openxmlformats.org/presentationml/2006/main">
  <p:tag name="SHAPENAME" val="5. Sourc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9.xml><?xml version="1.0" encoding="utf-8"?>
<p:tagLst xmlns:a="http://schemas.openxmlformats.org/drawingml/2006/main" xmlns:r="http://schemas.openxmlformats.org/officeDocument/2006/relationships" xmlns:p="http://schemas.openxmlformats.org/presentationml/2006/main">
  <p:tag name="ANGLE" val="3"/>
</p:tagLst>
</file>

<file path=ppt/tags/tag190.xml><?xml version="1.0" encoding="utf-8"?>
<p:tagLst xmlns:a="http://schemas.openxmlformats.org/drawingml/2006/main" xmlns:r="http://schemas.openxmlformats.org/officeDocument/2006/relationships" xmlns:p="http://schemas.openxmlformats.org/presentationml/2006/main">
  <p:tag name="SHAPENAME" val="Subtitle"/>
</p:tagLst>
</file>

<file path=ppt/tags/tag191.xml><?xml version="1.0" encoding="utf-8"?>
<p:tagLst xmlns:a="http://schemas.openxmlformats.org/drawingml/2006/main" xmlns:r="http://schemas.openxmlformats.org/officeDocument/2006/relationships" xmlns:p="http://schemas.openxmlformats.org/presentationml/2006/main">
  <p:tag name="SHAPENAME" val="Titl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94.xml><?xml version="1.0" encoding="utf-8"?>
<p:tagLst xmlns:a="http://schemas.openxmlformats.org/drawingml/2006/main" xmlns:r="http://schemas.openxmlformats.org/officeDocument/2006/relationships" xmlns:p="http://schemas.openxmlformats.org/presentationml/2006/main">
  <p:tag name="SHAPENAME" val="4. Footnote"/>
</p:tagLst>
</file>

<file path=ppt/tags/tag1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6.xml><?xml version="1.0" encoding="utf-8"?>
<p:tagLst xmlns:a="http://schemas.openxmlformats.org/drawingml/2006/main" xmlns:r="http://schemas.openxmlformats.org/officeDocument/2006/relationships" xmlns:p="http://schemas.openxmlformats.org/presentationml/2006/main">
  <p:tag name="NAME" val="ACET"/>
</p:tagLst>
</file>

<file path=ppt/tags/tag1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9.xml><?xml version="1.0" encoding="utf-8"?>
<p:tagLst xmlns:a="http://schemas.openxmlformats.org/drawingml/2006/main" xmlns:r="http://schemas.openxmlformats.org/officeDocument/2006/relationships" xmlns:p="http://schemas.openxmlformats.org/presentationml/2006/main">
  <p:tag name="NAME" val="Moon"/>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ANGLE" val="2"/>
</p:tagLst>
</file>

<file path=ppt/tags/tag200.xml><?xml version="1.0" encoding="utf-8"?>
<p:tagLst xmlns:a="http://schemas.openxmlformats.org/drawingml/2006/main" xmlns:r="http://schemas.openxmlformats.org/officeDocument/2006/relationships" xmlns:p="http://schemas.openxmlformats.org/presentationml/2006/main">
  <p:tag name="NAME" val="Moon"/>
</p:tagLst>
</file>

<file path=ppt/tags/tag201.xml><?xml version="1.0" encoding="utf-8"?>
<p:tagLst xmlns:a="http://schemas.openxmlformats.org/drawingml/2006/main" xmlns:r="http://schemas.openxmlformats.org/officeDocument/2006/relationships" xmlns:p="http://schemas.openxmlformats.org/presentationml/2006/main">
  <p:tag name="NAME" val="Moon"/>
</p:tagLst>
</file>

<file path=ppt/tags/tag202.xml><?xml version="1.0" encoding="utf-8"?>
<p:tagLst xmlns:a="http://schemas.openxmlformats.org/drawingml/2006/main" xmlns:r="http://schemas.openxmlformats.org/officeDocument/2006/relationships" xmlns:p="http://schemas.openxmlformats.org/presentationml/2006/main">
  <p:tag name="NAME" val="Moon"/>
</p:tagLst>
</file>

<file path=ppt/tags/tag203.xml><?xml version="1.0" encoding="utf-8"?>
<p:tagLst xmlns:a="http://schemas.openxmlformats.org/drawingml/2006/main" xmlns:r="http://schemas.openxmlformats.org/officeDocument/2006/relationships" xmlns:p="http://schemas.openxmlformats.org/presentationml/2006/main">
  <p:tag name="NAME" val="Moon"/>
</p:tagLst>
</file>

<file path=ppt/tags/tag204.xml><?xml version="1.0" encoding="utf-8"?>
<p:tagLst xmlns:a="http://schemas.openxmlformats.org/drawingml/2006/main" xmlns:r="http://schemas.openxmlformats.org/officeDocument/2006/relationships" xmlns:p="http://schemas.openxmlformats.org/presentationml/2006/main">
  <p:tag name="ANGLE" val="5"/>
</p:tagLst>
</file>

<file path=ppt/tags/tag205.xml><?xml version="1.0" encoding="utf-8"?>
<p:tagLst xmlns:a="http://schemas.openxmlformats.org/drawingml/2006/main" xmlns:r="http://schemas.openxmlformats.org/officeDocument/2006/relationships" xmlns:p="http://schemas.openxmlformats.org/presentationml/2006/main">
  <p:tag name="ANGLE" val="5"/>
</p:tagLst>
</file>

<file path=ppt/tags/tag206.xml><?xml version="1.0" encoding="utf-8"?>
<p:tagLst xmlns:a="http://schemas.openxmlformats.org/drawingml/2006/main" xmlns:r="http://schemas.openxmlformats.org/officeDocument/2006/relationships" xmlns:p="http://schemas.openxmlformats.org/presentationml/2006/main">
  <p:tag name="ANGLE" val="4"/>
</p:tagLst>
</file>

<file path=ppt/tags/tag207.xml><?xml version="1.0" encoding="utf-8"?>
<p:tagLst xmlns:a="http://schemas.openxmlformats.org/drawingml/2006/main" xmlns:r="http://schemas.openxmlformats.org/officeDocument/2006/relationships" xmlns:p="http://schemas.openxmlformats.org/presentationml/2006/main">
  <p:tag name="ANGLE" val="4"/>
</p:tagLst>
</file>

<file path=ppt/tags/tag208.xml><?xml version="1.0" encoding="utf-8"?>
<p:tagLst xmlns:a="http://schemas.openxmlformats.org/drawingml/2006/main" xmlns:r="http://schemas.openxmlformats.org/officeDocument/2006/relationships" xmlns:p="http://schemas.openxmlformats.org/presentationml/2006/main">
  <p:tag name="ANGLE" val="3"/>
</p:tagLst>
</file>

<file path=ppt/tags/tag209.xml><?xml version="1.0" encoding="utf-8"?>
<p:tagLst xmlns:a="http://schemas.openxmlformats.org/drawingml/2006/main" xmlns:r="http://schemas.openxmlformats.org/officeDocument/2006/relationships" xmlns:p="http://schemas.openxmlformats.org/presentationml/2006/main">
  <p:tag name="ANGLE" val="3"/>
</p:tagLst>
</file>

<file path=ppt/tags/tag21.xml><?xml version="1.0" encoding="utf-8"?>
<p:tagLst xmlns:a="http://schemas.openxmlformats.org/drawingml/2006/main" xmlns:r="http://schemas.openxmlformats.org/officeDocument/2006/relationships" xmlns:p="http://schemas.openxmlformats.org/presentationml/2006/main">
  <p:tag name="ANGLE" val="2"/>
</p:tagLst>
</file>

<file path=ppt/tags/tag210.xml><?xml version="1.0" encoding="utf-8"?>
<p:tagLst xmlns:a="http://schemas.openxmlformats.org/drawingml/2006/main" xmlns:r="http://schemas.openxmlformats.org/officeDocument/2006/relationships" xmlns:p="http://schemas.openxmlformats.org/presentationml/2006/main">
  <p:tag name="ANGLE" val="2"/>
</p:tagLst>
</file>

<file path=ppt/tags/tag211.xml><?xml version="1.0" encoding="utf-8"?>
<p:tagLst xmlns:a="http://schemas.openxmlformats.org/drawingml/2006/main" xmlns:r="http://schemas.openxmlformats.org/officeDocument/2006/relationships" xmlns:p="http://schemas.openxmlformats.org/presentationml/2006/main">
  <p:tag name="ANGLE" val="2"/>
</p:tagLst>
</file>

<file path=ppt/tags/tag212.xml><?xml version="1.0" encoding="utf-8"?>
<p:tagLst xmlns:a="http://schemas.openxmlformats.org/drawingml/2006/main" xmlns:r="http://schemas.openxmlformats.org/officeDocument/2006/relationships" xmlns:p="http://schemas.openxmlformats.org/presentationml/2006/main">
  <p:tag name="ANGLE" val="1"/>
</p:tagLst>
</file>

<file path=ppt/tags/tag213.xml><?xml version="1.0" encoding="utf-8"?>
<p:tagLst xmlns:a="http://schemas.openxmlformats.org/drawingml/2006/main" xmlns:r="http://schemas.openxmlformats.org/officeDocument/2006/relationships" xmlns:p="http://schemas.openxmlformats.org/presentationml/2006/main">
  <p:tag name="ANGLE" val="1"/>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1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17.xml><?xml version="1.0" encoding="utf-8"?>
<p:tagLst xmlns:a="http://schemas.openxmlformats.org/drawingml/2006/main" xmlns:r="http://schemas.openxmlformats.org/officeDocument/2006/relationships" xmlns:p="http://schemas.openxmlformats.org/presentationml/2006/main">
  <p:tag name="SHAPENAME" val="Subtitle"/>
</p:tagLst>
</file>

<file path=ppt/tags/tag218.xml><?xml version="1.0" encoding="utf-8"?>
<p:tagLst xmlns:a="http://schemas.openxmlformats.org/drawingml/2006/main" xmlns:r="http://schemas.openxmlformats.org/officeDocument/2006/relationships" xmlns:p="http://schemas.openxmlformats.org/presentationml/2006/main">
  <p:tag name="SHAPENAME" val="Titl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ANGLE" val="1"/>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21.xml><?xml version="1.0" encoding="utf-8"?>
<p:tagLst xmlns:a="http://schemas.openxmlformats.org/drawingml/2006/main" xmlns:r="http://schemas.openxmlformats.org/officeDocument/2006/relationships" xmlns:p="http://schemas.openxmlformats.org/presentationml/2006/main">
  <p:tag name="SHAPENAME" val="5. Source"/>
</p:tagLst>
</file>

<file path=ppt/tags/tag22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23.xml><?xml version="1.0" encoding="utf-8"?>
<p:tagLst xmlns:a="http://schemas.openxmlformats.org/drawingml/2006/main" xmlns:r="http://schemas.openxmlformats.org/officeDocument/2006/relationships" xmlns:p="http://schemas.openxmlformats.org/presentationml/2006/main">
  <p:tag name="SHAPENAME" val="Subtitle"/>
</p:tagLst>
</file>

<file path=ppt/tags/tag224.xml><?xml version="1.0" encoding="utf-8"?>
<p:tagLst xmlns:a="http://schemas.openxmlformats.org/drawingml/2006/main" xmlns:r="http://schemas.openxmlformats.org/officeDocument/2006/relationships" xmlns:p="http://schemas.openxmlformats.org/presentationml/2006/main">
  <p:tag name="SHAPENAME" val="Titl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27.xml><?xml version="1.0" encoding="utf-8"?>
<p:tagLst xmlns:a="http://schemas.openxmlformats.org/drawingml/2006/main" xmlns:r="http://schemas.openxmlformats.org/officeDocument/2006/relationships" xmlns:p="http://schemas.openxmlformats.org/presentationml/2006/main">
  <p:tag name="SHAPENAME" val="5. Source"/>
</p:tagLst>
</file>

<file path=ppt/tags/tag2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ANGLE" val="1"/>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34.xml><?xml version="1.0" encoding="utf-8"?>
<p:tagLst xmlns:a="http://schemas.openxmlformats.org/drawingml/2006/main" xmlns:r="http://schemas.openxmlformats.org/officeDocument/2006/relationships" xmlns:p="http://schemas.openxmlformats.org/presentationml/2006/main">
  <p:tag name="SHAPENAME" val="5. Source"/>
</p:tagLst>
</file>

<file path=ppt/tags/tag23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3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3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1.xml><?xml version="1.0" encoding="utf-8"?>
<p:tagLst xmlns:a="http://schemas.openxmlformats.org/drawingml/2006/main" xmlns:r="http://schemas.openxmlformats.org/officeDocument/2006/relationships" xmlns:p="http://schemas.openxmlformats.org/presentationml/2006/main">
  <p:tag name="SHAPENAME" val="5. Source"/>
</p:tagLst>
</file>

<file path=ppt/tags/tag24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4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4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4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48.xml><?xml version="1.0" encoding="utf-8"?>
<p:tagLst xmlns:a="http://schemas.openxmlformats.org/drawingml/2006/main" xmlns:r="http://schemas.openxmlformats.org/officeDocument/2006/relationships" xmlns:p="http://schemas.openxmlformats.org/presentationml/2006/main">
  <p:tag name="SHAPENAME" val="5. Source"/>
</p:tagLst>
</file>

<file path=ppt/tags/tag2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5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5.xml><?xml version="1.0" encoding="utf-8"?>
<p:tagLst xmlns:a="http://schemas.openxmlformats.org/drawingml/2006/main" xmlns:r="http://schemas.openxmlformats.org/officeDocument/2006/relationships" xmlns:p="http://schemas.openxmlformats.org/presentationml/2006/main">
  <p:tag name="SHAPENAME" val="5. Source"/>
</p:tagLst>
</file>

<file path=ppt/tags/tag2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5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6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6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3.xml><?xml version="1.0" encoding="utf-8"?>
<p:tagLst xmlns:a="http://schemas.openxmlformats.org/drawingml/2006/main" xmlns:r="http://schemas.openxmlformats.org/officeDocument/2006/relationships" xmlns:p="http://schemas.openxmlformats.org/presentationml/2006/main">
  <p:tag name="SHAPENAME" val="5. Source"/>
</p:tagLst>
</file>

<file path=ppt/tags/tag26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6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xml><?xml version="1.0" encoding="utf-8"?>
<p:tagLst xmlns:a="http://schemas.openxmlformats.org/drawingml/2006/main" xmlns:r="http://schemas.openxmlformats.org/officeDocument/2006/relationships" xmlns:p="http://schemas.openxmlformats.org/presentationml/2006/main">
  <p:tag name="SHAPENAME" val="Subtitle"/>
</p:tagLst>
</file>

<file path=ppt/tags/tag27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1.xml><?xml version="1.0" encoding="utf-8"?>
<p:tagLst xmlns:a="http://schemas.openxmlformats.org/drawingml/2006/main" xmlns:r="http://schemas.openxmlformats.org/officeDocument/2006/relationships" xmlns:p="http://schemas.openxmlformats.org/presentationml/2006/main">
  <p:tag name="SHAPENAME" val="5. Source"/>
</p:tagLst>
</file>

<file path=ppt/tags/tag2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7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278.xml><?xml version="1.0" encoding="utf-8"?>
<p:tagLst xmlns:a="http://schemas.openxmlformats.org/drawingml/2006/main" xmlns:r="http://schemas.openxmlformats.org/officeDocument/2006/relationships" xmlns:p="http://schemas.openxmlformats.org/presentationml/2006/main">
  <p:tag name="SHAPENAME" val="5. Source"/>
</p:tagLst>
</file>

<file path=ppt/tags/tag2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xml><?xml version="1.0" encoding="utf-8"?>
<p:tagLst xmlns:a="http://schemas.openxmlformats.org/drawingml/2006/main" xmlns:r="http://schemas.openxmlformats.org/officeDocument/2006/relationships" xmlns:p="http://schemas.openxmlformats.org/presentationml/2006/main">
  <p:tag name="SHAPENAME" val="Title"/>
</p:tagLst>
</file>

<file path=ppt/tags/tag28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8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7.xml><?xml version="1.0" encoding="utf-8"?>
<p:tagLst xmlns:a="http://schemas.openxmlformats.org/drawingml/2006/main" xmlns:r="http://schemas.openxmlformats.org/officeDocument/2006/relationships" xmlns:p="http://schemas.openxmlformats.org/presentationml/2006/main">
  <p:tag name="SHAPENAME" val="5. Source"/>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29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5.xml><?xml version="1.0" encoding="utf-8"?>
<p:tagLst xmlns:a="http://schemas.openxmlformats.org/drawingml/2006/main" xmlns:r="http://schemas.openxmlformats.org/officeDocument/2006/relationships" xmlns:p="http://schemas.openxmlformats.org/presentationml/2006/main">
  <p:tag name="SHAPENAME" val="5. Source"/>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29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0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3.xml><?xml version="1.0" encoding="utf-8"?>
<p:tagLst xmlns:a="http://schemas.openxmlformats.org/drawingml/2006/main" xmlns:r="http://schemas.openxmlformats.org/officeDocument/2006/relationships" xmlns:p="http://schemas.openxmlformats.org/presentationml/2006/main">
  <p:tag name="SHAPENAME" val="5. Source"/>
</p:tagLst>
</file>

<file path=ppt/tags/tag3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0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xml><?xml version="1.0" encoding="utf-8"?>
<p:tagLst xmlns:a="http://schemas.openxmlformats.org/drawingml/2006/main" xmlns:r="http://schemas.openxmlformats.org/officeDocument/2006/relationships" xmlns:p="http://schemas.openxmlformats.org/presentationml/2006/main">
  <p:tag name="SHAPENAME" val="5. Source"/>
</p:tagLst>
</file>

<file path=ppt/tags/tag31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1.xml><?xml version="1.0" encoding="utf-8"?>
<p:tagLst xmlns:a="http://schemas.openxmlformats.org/drawingml/2006/main" xmlns:r="http://schemas.openxmlformats.org/officeDocument/2006/relationships" xmlns:p="http://schemas.openxmlformats.org/presentationml/2006/main">
  <p:tag name="SHAPENAME" val="5. Source"/>
</p:tagLst>
</file>

<file path=ppt/tags/tag3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1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9.xml><?xml version="1.0" encoding="utf-8"?>
<p:tagLst xmlns:a="http://schemas.openxmlformats.org/drawingml/2006/main" xmlns:r="http://schemas.openxmlformats.org/officeDocument/2006/relationships" xmlns:p="http://schemas.openxmlformats.org/presentationml/2006/main">
  <p:tag name="SHAPENAME" val="5. Source"/>
</p:tagLst>
</file>

<file path=ppt/tags/tag32.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23.xml><?xml version="1.0" encoding="utf-8"?>
<p:tagLst xmlns:a="http://schemas.openxmlformats.org/drawingml/2006/main" xmlns:r="http://schemas.openxmlformats.org/officeDocument/2006/relationships" xmlns:p="http://schemas.openxmlformats.org/presentationml/2006/main">
  <p:tag name="SHAPENAME" val="Subtitle"/>
</p:tagLst>
</file>

<file path=ppt/tags/tag324.xml><?xml version="1.0" encoding="utf-8"?>
<p:tagLst xmlns:a="http://schemas.openxmlformats.org/drawingml/2006/main" xmlns:r="http://schemas.openxmlformats.org/officeDocument/2006/relationships" xmlns:p="http://schemas.openxmlformats.org/presentationml/2006/main">
  <p:tag name="SHAPENAME" val="Title"/>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3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9.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xml><?xml version="1.0" encoding="utf-8"?>
<p:tagLst xmlns:a="http://schemas.openxmlformats.org/drawingml/2006/main" xmlns:r="http://schemas.openxmlformats.org/officeDocument/2006/relationships" xmlns:p="http://schemas.openxmlformats.org/presentationml/2006/main">
  <p:tag name="SHAPENAME" val="Subtitle"/>
</p:tagLst>
</file>

<file path=ppt/tags/tag3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1.xml><?xml version="1.0" encoding="utf-8"?>
<p:tagLst xmlns:a="http://schemas.openxmlformats.org/drawingml/2006/main" xmlns:r="http://schemas.openxmlformats.org/officeDocument/2006/relationships" xmlns:p="http://schemas.openxmlformats.org/presentationml/2006/main">
  <p:tag name="SHAPENAME" val="5. Source"/>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33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37.xml><?xml version="1.0" encoding="utf-8"?>
<p:tagLst xmlns:a="http://schemas.openxmlformats.org/drawingml/2006/main" xmlns:r="http://schemas.openxmlformats.org/officeDocument/2006/relationships" xmlns:p="http://schemas.openxmlformats.org/presentationml/2006/main">
  <p:tag name="SHAPENAME" val="3. Subtitle"/>
</p:tagLst>
</file>

<file path=ppt/tags/tag3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9.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SHAPENAME" val="Title"/>
</p:tagLst>
</file>

<file path=ppt/tags/tag3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45.xml><?xml version="1.0" encoding="utf-8"?>
<p:tagLst xmlns:a="http://schemas.openxmlformats.org/drawingml/2006/main" xmlns:r="http://schemas.openxmlformats.org/officeDocument/2006/relationships" xmlns:p="http://schemas.openxmlformats.org/presentationml/2006/main">
  <p:tag name="SHAPENAME" val="5. Source"/>
</p:tagLst>
</file>

<file path=ppt/tags/tag34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4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48.xml><?xml version="1.0" encoding="utf-8"?>
<p:tagLst xmlns:a="http://schemas.openxmlformats.org/drawingml/2006/main" xmlns:r="http://schemas.openxmlformats.org/officeDocument/2006/relationships" xmlns:p="http://schemas.openxmlformats.org/presentationml/2006/main">
  <p:tag name="SHAPENAME" val="3. Subtitle"/>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6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3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65.xml><?xml version="1.0" encoding="utf-8"?>
<p:tagLst xmlns:a="http://schemas.openxmlformats.org/drawingml/2006/main" xmlns:r="http://schemas.openxmlformats.org/officeDocument/2006/relationships" xmlns:p="http://schemas.openxmlformats.org/presentationml/2006/main">
  <p:tag name="SHAPENAME" val="5. Source"/>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3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3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0.xml><?xml version="1.0" encoding="utf-8"?>
<p:tagLst xmlns:a="http://schemas.openxmlformats.org/drawingml/2006/main" xmlns:r="http://schemas.openxmlformats.org/officeDocument/2006/relationships" xmlns:p="http://schemas.openxmlformats.org/presentationml/2006/main">
  <p:tag name="NAME" val="ACET"/>
</p:tagLst>
</file>

<file path=ppt/tags/tag371.xml><?xml version="1.0" encoding="utf-8"?>
<p:tagLst xmlns:a="http://schemas.openxmlformats.org/drawingml/2006/main" xmlns:r="http://schemas.openxmlformats.org/officeDocument/2006/relationships" xmlns:p="http://schemas.openxmlformats.org/presentationml/2006/main">
  <p:tag name="SHAPENAME" val="3. Subtitle"/>
</p:tagLst>
</file>

<file path=ppt/tags/tag3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73.xml><?xml version="1.0" encoding="utf-8"?>
<p:tagLst xmlns:a="http://schemas.openxmlformats.org/drawingml/2006/main" xmlns:r="http://schemas.openxmlformats.org/officeDocument/2006/relationships" xmlns:p="http://schemas.openxmlformats.org/presentationml/2006/main">
  <p:tag name="NAME" val="Moon"/>
</p:tagLst>
</file>

<file path=ppt/tags/tag374.xml><?xml version="1.0" encoding="utf-8"?>
<p:tagLst xmlns:a="http://schemas.openxmlformats.org/drawingml/2006/main" xmlns:r="http://schemas.openxmlformats.org/officeDocument/2006/relationships" xmlns:p="http://schemas.openxmlformats.org/presentationml/2006/main">
  <p:tag name="NAME" val="Moon"/>
</p:tagLst>
</file>

<file path=ppt/tags/tag375.xml><?xml version="1.0" encoding="utf-8"?>
<p:tagLst xmlns:a="http://schemas.openxmlformats.org/drawingml/2006/main" xmlns:r="http://schemas.openxmlformats.org/officeDocument/2006/relationships" xmlns:p="http://schemas.openxmlformats.org/presentationml/2006/main">
  <p:tag name="NAME" val="Moon"/>
</p:tagLst>
</file>

<file path=ppt/tags/tag376.xml><?xml version="1.0" encoding="utf-8"?>
<p:tagLst xmlns:a="http://schemas.openxmlformats.org/drawingml/2006/main" xmlns:r="http://schemas.openxmlformats.org/officeDocument/2006/relationships" xmlns:p="http://schemas.openxmlformats.org/presentationml/2006/main">
  <p:tag name="NAME" val="Moon"/>
</p:tagLst>
</file>

<file path=ppt/tags/tag377.xml><?xml version="1.0" encoding="utf-8"?>
<p:tagLst xmlns:a="http://schemas.openxmlformats.org/drawingml/2006/main" xmlns:r="http://schemas.openxmlformats.org/officeDocument/2006/relationships" xmlns:p="http://schemas.openxmlformats.org/presentationml/2006/main">
  <p:tag name="NAME" val="Moon"/>
</p:tagLst>
</file>

<file path=ppt/tags/tag378.xml><?xml version="1.0" encoding="utf-8"?>
<p:tagLst xmlns:a="http://schemas.openxmlformats.org/drawingml/2006/main" xmlns:r="http://schemas.openxmlformats.org/officeDocument/2006/relationships" xmlns:p="http://schemas.openxmlformats.org/presentationml/2006/main">
  <p:tag name="ANGLE" val="5"/>
</p:tagLst>
</file>

<file path=ppt/tags/tag379.xml><?xml version="1.0" encoding="utf-8"?>
<p:tagLst xmlns:a="http://schemas.openxmlformats.org/drawingml/2006/main" xmlns:r="http://schemas.openxmlformats.org/officeDocument/2006/relationships" xmlns:p="http://schemas.openxmlformats.org/presentationml/2006/main">
  <p:tag name="ANGLE" val="5"/>
</p:tagLst>
</file>

<file path=ppt/tags/tag3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80.xml><?xml version="1.0" encoding="utf-8"?>
<p:tagLst xmlns:a="http://schemas.openxmlformats.org/drawingml/2006/main" xmlns:r="http://schemas.openxmlformats.org/officeDocument/2006/relationships" xmlns:p="http://schemas.openxmlformats.org/presentationml/2006/main">
  <p:tag name="ANGLE" val="4"/>
</p:tagLst>
</file>

<file path=ppt/tags/tag381.xml><?xml version="1.0" encoding="utf-8"?>
<p:tagLst xmlns:a="http://schemas.openxmlformats.org/drawingml/2006/main" xmlns:r="http://schemas.openxmlformats.org/officeDocument/2006/relationships" xmlns:p="http://schemas.openxmlformats.org/presentationml/2006/main">
  <p:tag name="ANGLE" val="4"/>
</p:tagLst>
</file>

<file path=ppt/tags/tag382.xml><?xml version="1.0" encoding="utf-8"?>
<p:tagLst xmlns:a="http://schemas.openxmlformats.org/drawingml/2006/main" xmlns:r="http://schemas.openxmlformats.org/officeDocument/2006/relationships" xmlns:p="http://schemas.openxmlformats.org/presentationml/2006/main">
  <p:tag name="ANGLE" val="3"/>
</p:tagLst>
</file>

<file path=ppt/tags/tag383.xml><?xml version="1.0" encoding="utf-8"?>
<p:tagLst xmlns:a="http://schemas.openxmlformats.org/drawingml/2006/main" xmlns:r="http://schemas.openxmlformats.org/officeDocument/2006/relationships" xmlns:p="http://schemas.openxmlformats.org/presentationml/2006/main">
  <p:tag name="ANGLE" val="3"/>
</p:tagLst>
</file>

<file path=ppt/tags/tag384.xml><?xml version="1.0" encoding="utf-8"?>
<p:tagLst xmlns:a="http://schemas.openxmlformats.org/drawingml/2006/main" xmlns:r="http://schemas.openxmlformats.org/officeDocument/2006/relationships" xmlns:p="http://schemas.openxmlformats.org/presentationml/2006/main">
  <p:tag name="ANGLE" val="2"/>
</p:tagLst>
</file>

<file path=ppt/tags/tag385.xml><?xml version="1.0" encoding="utf-8"?>
<p:tagLst xmlns:a="http://schemas.openxmlformats.org/drawingml/2006/main" xmlns:r="http://schemas.openxmlformats.org/officeDocument/2006/relationships" xmlns:p="http://schemas.openxmlformats.org/presentationml/2006/main">
  <p:tag name="ANGLE" val="2"/>
</p:tagLst>
</file>

<file path=ppt/tags/tag386.xml><?xml version="1.0" encoding="utf-8"?>
<p:tagLst xmlns:a="http://schemas.openxmlformats.org/drawingml/2006/main" xmlns:r="http://schemas.openxmlformats.org/officeDocument/2006/relationships" xmlns:p="http://schemas.openxmlformats.org/presentationml/2006/main">
  <p:tag name="ANGLE" val="1"/>
</p:tagLst>
</file>

<file path=ppt/tags/tag387.xml><?xml version="1.0" encoding="utf-8"?>
<p:tagLst xmlns:a="http://schemas.openxmlformats.org/drawingml/2006/main" xmlns:r="http://schemas.openxmlformats.org/officeDocument/2006/relationships" xmlns:p="http://schemas.openxmlformats.org/presentationml/2006/main">
  <p:tag name="ANGLE" val="1"/>
</p:tagLst>
</file>

<file path=ppt/tags/tag3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39.xml><?xml version="1.0" encoding="utf-8"?>
<p:tagLst xmlns:a="http://schemas.openxmlformats.org/drawingml/2006/main" xmlns:r="http://schemas.openxmlformats.org/officeDocument/2006/relationships" xmlns:p="http://schemas.openxmlformats.org/presentationml/2006/main">
  <p:tag name="SHAPENAME" val="5. Source"/>
</p:tagLst>
</file>

<file path=ppt/tags/tag39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91.xml><?xml version="1.0" encoding="utf-8"?>
<p:tagLst xmlns:a="http://schemas.openxmlformats.org/drawingml/2006/main" xmlns:r="http://schemas.openxmlformats.org/officeDocument/2006/relationships" xmlns:p="http://schemas.openxmlformats.org/presentationml/2006/main">
  <p:tag name="SHAPENAME" val="Subtitle"/>
</p:tagLst>
</file>

<file path=ppt/tags/tag392.xml><?xml version="1.0" encoding="utf-8"?>
<p:tagLst xmlns:a="http://schemas.openxmlformats.org/drawingml/2006/main" xmlns:r="http://schemas.openxmlformats.org/officeDocument/2006/relationships" xmlns:p="http://schemas.openxmlformats.org/presentationml/2006/main">
  <p:tag name="SHAPENAME" val="Title"/>
</p:tagLst>
</file>

<file path=ppt/tags/tag3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395.xml><?xml version="1.0" encoding="utf-8"?>
<p:tagLst xmlns:a="http://schemas.openxmlformats.org/drawingml/2006/main" xmlns:r="http://schemas.openxmlformats.org/officeDocument/2006/relationships" xmlns:p="http://schemas.openxmlformats.org/presentationml/2006/main">
  <p:tag name="SHAPENAME" val="5. Source"/>
</p:tagLst>
</file>

<file path=ppt/tags/tag39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397.xml><?xml version="1.0" encoding="utf-8"?>
<p:tagLst xmlns:a="http://schemas.openxmlformats.org/drawingml/2006/main" xmlns:r="http://schemas.openxmlformats.org/officeDocument/2006/relationships" xmlns:p="http://schemas.openxmlformats.org/presentationml/2006/main">
  <p:tag name="SHAPENAME" val="Subtitle"/>
</p:tagLst>
</file>

<file path=ppt/tags/tag398.xml><?xml version="1.0" encoding="utf-8"?>
<p:tagLst xmlns:a="http://schemas.openxmlformats.org/drawingml/2006/main" xmlns:r="http://schemas.openxmlformats.org/officeDocument/2006/relationships" xmlns:p="http://schemas.openxmlformats.org/presentationml/2006/main">
  <p:tag name="SHAPENAME" val="Title"/>
</p:tagLst>
</file>

<file path=ppt/tags/tag3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SHAPENAME" val="4. Footnote"/>
</p:tagLst>
</file>

<file path=ppt/tags/tag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40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03.xml><?xml version="1.0" encoding="utf-8"?>
<p:tagLst xmlns:a="http://schemas.openxmlformats.org/drawingml/2006/main" xmlns:r="http://schemas.openxmlformats.org/officeDocument/2006/relationships" xmlns:p="http://schemas.openxmlformats.org/presentationml/2006/main">
  <p:tag name="SHAPENAME" val="5. Source"/>
</p:tagLst>
</file>

<file path=ppt/tags/tag4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05.xml><?xml version="1.0" encoding="utf-8"?>
<p:tagLst xmlns:a="http://schemas.openxmlformats.org/drawingml/2006/main" xmlns:r="http://schemas.openxmlformats.org/officeDocument/2006/relationships" xmlns:p="http://schemas.openxmlformats.org/presentationml/2006/main">
  <p:tag name="SHAPENAME" val="3. Subtitle"/>
</p:tagLst>
</file>

<file path=ppt/tags/tag4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7.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0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1.xml><?xml version="1.0" encoding="utf-8"?>
<p:tagLst xmlns:a="http://schemas.openxmlformats.org/drawingml/2006/main" xmlns:r="http://schemas.openxmlformats.org/officeDocument/2006/relationships" xmlns:p="http://schemas.openxmlformats.org/presentationml/2006/main">
  <p:tag name="SHAPENAME" val="5. Source"/>
</p:tagLst>
</file>

<file path=ppt/tags/tag41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1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5.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1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0.xml><?xml version="1.0" encoding="utf-8"?>
<p:tagLst xmlns:a="http://schemas.openxmlformats.org/drawingml/2006/main" xmlns:r="http://schemas.openxmlformats.org/officeDocument/2006/relationships" xmlns:p="http://schemas.openxmlformats.org/presentationml/2006/main">
  <p:tag name="SHAPENAME" val="5. Source"/>
</p:tagLst>
</file>

<file path=ppt/tags/tag42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3.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2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2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28.xml><?xml version="1.0" encoding="utf-8"?>
<p:tagLst xmlns:a="http://schemas.openxmlformats.org/drawingml/2006/main" xmlns:r="http://schemas.openxmlformats.org/officeDocument/2006/relationships" xmlns:p="http://schemas.openxmlformats.org/presentationml/2006/main">
  <p:tag name="SHAPENAME" val="5. Source"/>
</p:tagLst>
</file>

<file path=ppt/tags/tag42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1.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3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36.xml><?xml version="1.0" encoding="utf-8"?>
<p:tagLst xmlns:a="http://schemas.openxmlformats.org/drawingml/2006/main" xmlns:r="http://schemas.openxmlformats.org/officeDocument/2006/relationships" xmlns:p="http://schemas.openxmlformats.org/presentationml/2006/main">
  <p:tag name="SHAPENAME" val="5. Source"/>
</p:tagLst>
</file>

<file path=ppt/tags/tag4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9.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4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44.xml><?xml version="1.0" encoding="utf-8"?>
<p:tagLst xmlns:a="http://schemas.openxmlformats.org/drawingml/2006/main" xmlns:r="http://schemas.openxmlformats.org/officeDocument/2006/relationships" xmlns:p="http://schemas.openxmlformats.org/presentationml/2006/main">
  <p:tag name="SHAPENAME" val="5. Source"/>
</p:tagLst>
</file>

<file path=ppt/tags/tag44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4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52.xml><?xml version="1.0" encoding="utf-8"?>
<p:tagLst xmlns:a="http://schemas.openxmlformats.org/drawingml/2006/main" xmlns:r="http://schemas.openxmlformats.org/officeDocument/2006/relationships" xmlns:p="http://schemas.openxmlformats.org/presentationml/2006/main">
  <p:tag name="SHAPENAME" val="5. Source"/>
</p:tagLst>
</file>

<file path=ppt/tags/tag45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5.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45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5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5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59.xml><?xml version="1.0" encoding="utf-8"?>
<p:tagLst xmlns:a="http://schemas.openxmlformats.org/drawingml/2006/main" xmlns:r="http://schemas.openxmlformats.org/officeDocument/2006/relationships" xmlns:p="http://schemas.openxmlformats.org/presentationml/2006/main">
  <p:tag name="SHAPENAME" val="5. Source"/>
</p:tagLst>
</file>

<file path=ppt/tags/tag4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6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3.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4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6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6.xml><?xml version="1.0" encoding="utf-8"?>
<p:tagLst xmlns:a="http://schemas.openxmlformats.org/drawingml/2006/main" xmlns:r="http://schemas.openxmlformats.org/officeDocument/2006/relationships" xmlns:p="http://schemas.openxmlformats.org/presentationml/2006/main">
  <p:tag name="SHAPENAME" val="3. Subtitle"/>
</p:tagLst>
</file>

<file path=ppt/tags/tag46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8.xml><?xml version="1.0" encoding="utf-8"?>
<p:tagLst xmlns:a="http://schemas.openxmlformats.org/drawingml/2006/main" xmlns:r="http://schemas.openxmlformats.org/officeDocument/2006/relationships" xmlns:p="http://schemas.openxmlformats.org/presentationml/2006/main">
  <p:tag name="SHAPENAME" val="5. Source"/>
</p:tagLst>
</file>

<file path=ppt/tags/tag4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xml><?xml version="1.0" encoding="utf-8"?>
<p:tagLst xmlns:a="http://schemas.openxmlformats.org/drawingml/2006/main" xmlns:r="http://schemas.openxmlformats.org/officeDocument/2006/relationships" xmlns:p="http://schemas.openxmlformats.org/presentationml/2006/main">
  <p:tag name="SHAPENAME" val="5. Source"/>
</p:tagLst>
</file>

<file path=ppt/tags/tag4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1.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47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7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74.xml><?xml version="1.0" encoding="utf-8"?>
<p:tagLst xmlns:a="http://schemas.openxmlformats.org/drawingml/2006/main" xmlns:r="http://schemas.openxmlformats.org/officeDocument/2006/relationships" xmlns:p="http://schemas.openxmlformats.org/presentationml/2006/main">
  <p:tag name="SHAPENAME" val="3. Subtitle"/>
</p:tagLst>
</file>

<file path=ppt/tags/tag47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76.xml><?xml version="1.0" encoding="utf-8"?>
<p:tagLst xmlns:a="http://schemas.openxmlformats.org/drawingml/2006/main" xmlns:r="http://schemas.openxmlformats.org/officeDocument/2006/relationships" xmlns:p="http://schemas.openxmlformats.org/presentationml/2006/main">
  <p:tag name="SHAPENAME" val="5. Source"/>
</p:tagLst>
</file>

<file path=ppt/tags/tag47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9.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4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8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2.xml><?xml version="1.0" encoding="utf-8"?>
<p:tagLst xmlns:a="http://schemas.openxmlformats.org/drawingml/2006/main" xmlns:r="http://schemas.openxmlformats.org/officeDocument/2006/relationships" xmlns:p="http://schemas.openxmlformats.org/presentationml/2006/main">
  <p:tag name="SHAPENAME" val="3. Subtitle"/>
</p:tagLst>
</file>

<file path=ppt/tags/tag48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84.xml><?xml version="1.0" encoding="utf-8"?>
<p:tagLst xmlns:a="http://schemas.openxmlformats.org/drawingml/2006/main" xmlns:r="http://schemas.openxmlformats.org/officeDocument/2006/relationships" xmlns:p="http://schemas.openxmlformats.org/presentationml/2006/main">
  <p:tag name="SHAPENAME" val="5. Source"/>
</p:tagLst>
</file>

<file path=ppt/tags/tag4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7.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8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92.xml><?xml version="1.0" encoding="utf-8"?>
<p:tagLst xmlns:a="http://schemas.openxmlformats.org/drawingml/2006/main" xmlns:r="http://schemas.openxmlformats.org/officeDocument/2006/relationships" xmlns:p="http://schemas.openxmlformats.org/presentationml/2006/main">
  <p:tag name="SHAPENAME" val="5. Source"/>
</p:tagLst>
</file>

<file path=ppt/tags/tag49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49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4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49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0.xml><?xml version="1.0" encoding="utf-8"?>
<p:tagLst xmlns:a="http://schemas.openxmlformats.org/drawingml/2006/main" xmlns:r="http://schemas.openxmlformats.org/officeDocument/2006/relationships" xmlns:p="http://schemas.openxmlformats.org/presentationml/2006/main">
  <p:tag name="SHAPENAME" val="5. Source"/>
</p:tagLst>
</file>

<file path=ppt/tags/tag5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04.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05.xml><?xml version="1.0" encoding="utf-8"?>
<p:tagLst xmlns:a="http://schemas.openxmlformats.org/drawingml/2006/main" xmlns:r="http://schemas.openxmlformats.org/officeDocument/2006/relationships" xmlns:p="http://schemas.openxmlformats.org/presentationml/2006/main">
  <p:tag name="SHAPENAME" val="Subtitle"/>
</p:tagLst>
</file>

<file path=ppt/tags/tag506.xml><?xml version="1.0" encoding="utf-8"?>
<p:tagLst xmlns:a="http://schemas.openxmlformats.org/drawingml/2006/main" xmlns:r="http://schemas.openxmlformats.org/officeDocument/2006/relationships" xmlns:p="http://schemas.openxmlformats.org/presentationml/2006/main">
  <p:tag name="SHAPENAME" val="Title"/>
</p:tagLst>
</file>

<file path=ppt/tags/tag5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09.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13.xml><?xml version="1.0" encoding="utf-8"?>
<p:tagLst xmlns:a="http://schemas.openxmlformats.org/drawingml/2006/main" xmlns:r="http://schemas.openxmlformats.org/officeDocument/2006/relationships" xmlns:p="http://schemas.openxmlformats.org/presentationml/2006/main">
  <p:tag name="SHAPENAME" val="5. Source"/>
</p:tagLst>
</file>

<file path=ppt/tags/tag5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5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1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19.xml><?xml version="1.0" encoding="utf-8"?>
<p:tagLst xmlns:a="http://schemas.openxmlformats.org/drawingml/2006/main" xmlns:r="http://schemas.openxmlformats.org/officeDocument/2006/relationships" xmlns:p="http://schemas.openxmlformats.org/presentationml/2006/main">
  <p:tag name="SHAPENAME" val="3. Subtitle"/>
</p:tagLst>
</file>

<file path=ppt/tags/tag5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1.xml><?xml version="1.0" encoding="utf-8"?>
<p:tagLst xmlns:a="http://schemas.openxmlformats.org/drawingml/2006/main" xmlns:r="http://schemas.openxmlformats.org/officeDocument/2006/relationships" xmlns:p="http://schemas.openxmlformats.org/presentationml/2006/main">
  <p:tag name="SHAPENAME" val="5. Source"/>
</p:tagLst>
</file>

<file path=ppt/tags/tag5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25.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7.xml><?xml version="1.0" encoding="utf-8"?>
<p:tagLst xmlns:a="http://schemas.openxmlformats.org/drawingml/2006/main" xmlns:r="http://schemas.openxmlformats.org/officeDocument/2006/relationships" xmlns:p="http://schemas.openxmlformats.org/presentationml/2006/main">
  <p:tag name="SHAPENAME" val="5. Source"/>
</p:tagLst>
</file>

<file path=ppt/tags/tag5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3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38.xml><?xml version="1.0" encoding="utf-8"?>
<p:tagLst xmlns:a="http://schemas.openxmlformats.org/drawingml/2006/main" xmlns:r="http://schemas.openxmlformats.org/officeDocument/2006/relationships" xmlns:p="http://schemas.openxmlformats.org/presentationml/2006/main">
  <p:tag name="SHAPENAME" val="3. Subtitle"/>
</p:tagLst>
</file>

<file path=ppt/tags/tag5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4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2.xml><?xml version="1.0" encoding="utf-8"?>
<p:tagLst xmlns:a="http://schemas.openxmlformats.org/drawingml/2006/main" xmlns:r="http://schemas.openxmlformats.org/officeDocument/2006/relationships" xmlns:p="http://schemas.openxmlformats.org/presentationml/2006/main">
  <p:tag name="SHAPENAME" val="3. Subtitle"/>
</p:tagLst>
</file>

<file path=ppt/tags/tag5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4.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47.xml><?xml version="1.0" encoding="utf-8"?>
<p:tagLst xmlns:a="http://schemas.openxmlformats.org/drawingml/2006/main" xmlns:r="http://schemas.openxmlformats.org/officeDocument/2006/relationships" xmlns:p="http://schemas.openxmlformats.org/presentationml/2006/main">
  <p:tag name="SHAPENAME" val="5. Source"/>
</p:tagLst>
</file>

<file path=ppt/tags/tag5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9.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50.xml><?xml version="1.0" encoding="utf-8"?>
<p:tagLst xmlns:a="http://schemas.openxmlformats.org/drawingml/2006/main" xmlns:r="http://schemas.openxmlformats.org/officeDocument/2006/relationships" xmlns:p="http://schemas.openxmlformats.org/presentationml/2006/main">
  <p:tag name="SHAPENAME" val="5. Source"/>
</p:tagLst>
</file>

<file path=ppt/tags/tag55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3.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54.xml><?xml version="1.0" encoding="utf-8"?>
<p:tagLst xmlns:a="http://schemas.openxmlformats.org/drawingml/2006/main" xmlns:r="http://schemas.openxmlformats.org/officeDocument/2006/relationships" xmlns:p="http://schemas.openxmlformats.org/presentationml/2006/main">
  <p:tag name="SHAPENAME" val="Subtitle"/>
</p:tagLst>
</file>

<file path=ppt/tags/tag555.xml><?xml version="1.0" encoding="utf-8"?>
<p:tagLst xmlns:a="http://schemas.openxmlformats.org/drawingml/2006/main" xmlns:r="http://schemas.openxmlformats.org/officeDocument/2006/relationships" xmlns:p="http://schemas.openxmlformats.org/presentationml/2006/main">
  <p:tag name="SHAPENAME" val="Title"/>
</p:tagLst>
</file>

<file path=ppt/tags/tag5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7.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558.xml><?xml version="1.0" encoding="utf-8"?>
<p:tagLst xmlns:a="http://schemas.openxmlformats.org/drawingml/2006/main" xmlns:r="http://schemas.openxmlformats.org/officeDocument/2006/relationships" xmlns:p="http://schemas.openxmlformats.org/presentationml/2006/main">
  <p:tag name="SHAPENAME" val="4. Footnote"/>
</p:tagLst>
</file>

<file path=ppt/tags/tag55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5. Source"/>
</p:tagLst>
</file>

<file path=ppt/tags/tag560.xml><?xml version="1.0" encoding="utf-8"?>
<p:tagLst xmlns:a="http://schemas.openxmlformats.org/drawingml/2006/main" xmlns:r="http://schemas.openxmlformats.org/officeDocument/2006/relationships" xmlns:p="http://schemas.openxmlformats.org/presentationml/2006/main">
  <p:tag name="NAME" val="ACET"/>
</p:tagLst>
</file>

<file path=ppt/tags/tag561.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63.xml><?xml version="1.0" encoding="utf-8"?>
<p:tagLst xmlns:a="http://schemas.openxmlformats.org/drawingml/2006/main" xmlns:r="http://schemas.openxmlformats.org/officeDocument/2006/relationships" xmlns:p="http://schemas.openxmlformats.org/presentationml/2006/main">
  <p:tag name="NAME" val="Moon"/>
</p:tagLst>
</file>

<file path=ppt/tags/tag564.xml><?xml version="1.0" encoding="utf-8"?>
<p:tagLst xmlns:a="http://schemas.openxmlformats.org/drawingml/2006/main" xmlns:r="http://schemas.openxmlformats.org/officeDocument/2006/relationships" xmlns:p="http://schemas.openxmlformats.org/presentationml/2006/main">
  <p:tag name="NAME" val="Moon"/>
</p:tagLst>
</file>

<file path=ppt/tags/tag565.xml><?xml version="1.0" encoding="utf-8"?>
<p:tagLst xmlns:a="http://schemas.openxmlformats.org/drawingml/2006/main" xmlns:r="http://schemas.openxmlformats.org/officeDocument/2006/relationships" xmlns:p="http://schemas.openxmlformats.org/presentationml/2006/main">
  <p:tag name="NAME" val="Moon"/>
</p:tagLst>
</file>

<file path=ppt/tags/tag566.xml><?xml version="1.0" encoding="utf-8"?>
<p:tagLst xmlns:a="http://schemas.openxmlformats.org/drawingml/2006/main" xmlns:r="http://schemas.openxmlformats.org/officeDocument/2006/relationships" xmlns:p="http://schemas.openxmlformats.org/presentationml/2006/main">
  <p:tag name="NAME" val="Moon"/>
</p:tagLst>
</file>

<file path=ppt/tags/tag567.xml><?xml version="1.0" encoding="utf-8"?>
<p:tagLst xmlns:a="http://schemas.openxmlformats.org/drawingml/2006/main" xmlns:r="http://schemas.openxmlformats.org/officeDocument/2006/relationships" xmlns:p="http://schemas.openxmlformats.org/presentationml/2006/main">
  <p:tag name="NAME" val="Moon"/>
</p:tagLst>
</file>

<file path=ppt/tags/tag568.xml><?xml version="1.0" encoding="utf-8"?>
<p:tagLst xmlns:a="http://schemas.openxmlformats.org/drawingml/2006/main" xmlns:r="http://schemas.openxmlformats.org/officeDocument/2006/relationships" xmlns:p="http://schemas.openxmlformats.org/presentationml/2006/main">
  <p:tag name="ANGLE" val="5"/>
</p:tagLst>
</file>

<file path=ppt/tags/tag569.xml><?xml version="1.0" encoding="utf-8"?>
<p:tagLst xmlns:a="http://schemas.openxmlformats.org/drawingml/2006/main" xmlns:r="http://schemas.openxmlformats.org/officeDocument/2006/relationships" xmlns:p="http://schemas.openxmlformats.org/presentationml/2006/main">
  <p:tag name="ANGLE" val="5"/>
</p:tagLst>
</file>

<file path=ppt/tags/tag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0.xml><?xml version="1.0" encoding="utf-8"?>
<p:tagLst xmlns:a="http://schemas.openxmlformats.org/drawingml/2006/main" xmlns:r="http://schemas.openxmlformats.org/officeDocument/2006/relationships" xmlns:p="http://schemas.openxmlformats.org/presentationml/2006/main">
  <p:tag name="ANGLE" val="4"/>
</p:tagLst>
</file>

<file path=ppt/tags/tag571.xml><?xml version="1.0" encoding="utf-8"?>
<p:tagLst xmlns:a="http://schemas.openxmlformats.org/drawingml/2006/main" xmlns:r="http://schemas.openxmlformats.org/officeDocument/2006/relationships" xmlns:p="http://schemas.openxmlformats.org/presentationml/2006/main">
  <p:tag name="ANGLE" val="4"/>
</p:tagLst>
</file>

<file path=ppt/tags/tag572.xml><?xml version="1.0" encoding="utf-8"?>
<p:tagLst xmlns:a="http://schemas.openxmlformats.org/drawingml/2006/main" xmlns:r="http://schemas.openxmlformats.org/officeDocument/2006/relationships" xmlns:p="http://schemas.openxmlformats.org/presentationml/2006/main">
  <p:tag name="ANGLE" val="3"/>
</p:tagLst>
</file>

<file path=ppt/tags/tag573.xml><?xml version="1.0" encoding="utf-8"?>
<p:tagLst xmlns:a="http://schemas.openxmlformats.org/drawingml/2006/main" xmlns:r="http://schemas.openxmlformats.org/officeDocument/2006/relationships" xmlns:p="http://schemas.openxmlformats.org/presentationml/2006/main">
  <p:tag name="ANGLE" val="3"/>
</p:tagLst>
</file>

<file path=ppt/tags/tag574.xml><?xml version="1.0" encoding="utf-8"?>
<p:tagLst xmlns:a="http://schemas.openxmlformats.org/drawingml/2006/main" xmlns:r="http://schemas.openxmlformats.org/officeDocument/2006/relationships" xmlns:p="http://schemas.openxmlformats.org/presentationml/2006/main">
  <p:tag name="ANGLE" val="2"/>
</p:tagLst>
</file>

<file path=ppt/tags/tag575.xml><?xml version="1.0" encoding="utf-8"?>
<p:tagLst xmlns:a="http://schemas.openxmlformats.org/drawingml/2006/main" xmlns:r="http://schemas.openxmlformats.org/officeDocument/2006/relationships" xmlns:p="http://schemas.openxmlformats.org/presentationml/2006/main">
  <p:tag name="ANGLE" val="2"/>
</p:tagLst>
</file>

<file path=ppt/tags/tag576.xml><?xml version="1.0" encoding="utf-8"?>
<p:tagLst xmlns:a="http://schemas.openxmlformats.org/drawingml/2006/main" xmlns:r="http://schemas.openxmlformats.org/officeDocument/2006/relationships" xmlns:p="http://schemas.openxmlformats.org/presentationml/2006/main">
  <p:tag name="ANGLE" val="1"/>
</p:tagLst>
</file>

<file path=ppt/tags/tag577.xml><?xml version="1.0" encoding="utf-8"?>
<p:tagLst xmlns:a="http://schemas.openxmlformats.org/drawingml/2006/main" xmlns:r="http://schemas.openxmlformats.org/officeDocument/2006/relationships" xmlns:p="http://schemas.openxmlformats.org/presentationml/2006/main">
  <p:tag name="ANGLE" val="1"/>
</p:tagLst>
</file>

<file path=ppt/tags/tag5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9.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0.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81.xml><?xml version="1.0" encoding="utf-8"?>
<p:tagLst xmlns:a="http://schemas.openxmlformats.org/drawingml/2006/main" xmlns:r="http://schemas.openxmlformats.org/officeDocument/2006/relationships" xmlns:p="http://schemas.openxmlformats.org/presentationml/2006/main">
  <p:tag name="SHAPENAME" val="Subtitle"/>
</p:tagLst>
</file>

<file path=ppt/tags/tag582.xml><?xml version="1.0" encoding="utf-8"?>
<p:tagLst xmlns:a="http://schemas.openxmlformats.org/drawingml/2006/main" xmlns:r="http://schemas.openxmlformats.org/officeDocument/2006/relationships" xmlns:p="http://schemas.openxmlformats.org/presentationml/2006/main">
  <p:tag name="SHAPENAME" val="Title"/>
</p:tagLst>
</file>

<file path=ppt/tags/tag5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585.xml><?xml version="1.0" encoding="utf-8"?>
<p:tagLst xmlns:a="http://schemas.openxmlformats.org/drawingml/2006/main" xmlns:r="http://schemas.openxmlformats.org/officeDocument/2006/relationships" xmlns:p="http://schemas.openxmlformats.org/presentationml/2006/main">
  <p:tag name="SHAPENAME" val="5. Source"/>
</p:tagLst>
</file>

<file path=ppt/tags/tag58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587.xml><?xml version="1.0" encoding="utf-8"?>
<p:tagLst xmlns:a="http://schemas.openxmlformats.org/drawingml/2006/main" xmlns:r="http://schemas.openxmlformats.org/officeDocument/2006/relationships" xmlns:p="http://schemas.openxmlformats.org/presentationml/2006/main">
  <p:tag name="SHAPENAME" val="Subtitle"/>
</p:tagLst>
</file>

<file path=ppt/tags/tag588.xml><?xml version="1.0" encoding="utf-8"?>
<p:tagLst xmlns:a="http://schemas.openxmlformats.org/drawingml/2006/main" xmlns:r="http://schemas.openxmlformats.org/officeDocument/2006/relationships" xmlns:p="http://schemas.openxmlformats.org/presentationml/2006/main">
  <p:tag name="SHAPENAME" val="Title"/>
</p:tagLst>
</file>

<file path=ppt/tags/tag5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59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591.xml><?xml version="1.0" encoding="utf-8"?>
<p:tagLst xmlns:a="http://schemas.openxmlformats.org/drawingml/2006/main" xmlns:r="http://schemas.openxmlformats.org/officeDocument/2006/relationships" xmlns:p="http://schemas.openxmlformats.org/presentationml/2006/main">
  <p:tag name="SHAPENAME" val="5. Source"/>
</p:tagLst>
</file>

<file path=ppt/tags/tag59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4.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5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9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97.xml><?xml version="1.0" encoding="utf-8"?>
<p:tagLst xmlns:a="http://schemas.openxmlformats.org/drawingml/2006/main" xmlns:r="http://schemas.openxmlformats.org/officeDocument/2006/relationships" xmlns:p="http://schemas.openxmlformats.org/presentationml/2006/main">
  <p:tag name="SHAPENAME" val="3. Subtitle"/>
</p:tagLst>
</file>

<file path=ppt/tags/tag598.xml><?xml version="1.0" encoding="utf-8"?>
<p:tagLst xmlns:a="http://schemas.openxmlformats.org/drawingml/2006/main" xmlns:r="http://schemas.openxmlformats.org/officeDocument/2006/relationships" xmlns:p="http://schemas.openxmlformats.org/presentationml/2006/main">
  <p:tag name="SHAPENAME" val="5. Source"/>
</p:tagLst>
</file>

<file path=ppt/tags/tag59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xml><?xml version="1.0" encoding="utf-8"?>
<p:tagLst xmlns:a="http://schemas.openxmlformats.org/drawingml/2006/main" xmlns:r="http://schemas.openxmlformats.org/officeDocument/2006/relationships" xmlns:p="http://schemas.openxmlformats.org/presentationml/2006/main">
  <p:tag name="NAME" val="ACET"/>
</p:tagLst>
</file>

<file path=ppt/tags/tag6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0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0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05.xml><?xml version="1.0" encoding="utf-8"?>
<p:tagLst xmlns:a="http://schemas.openxmlformats.org/drawingml/2006/main" xmlns:r="http://schemas.openxmlformats.org/officeDocument/2006/relationships" xmlns:p="http://schemas.openxmlformats.org/presentationml/2006/main">
  <p:tag name="SHAPENAME" val="5. Source"/>
</p:tagLst>
</file>

<file path=ppt/tags/tag6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8.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0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2.xml><?xml version="1.0" encoding="utf-8"?>
<p:tagLst xmlns:a="http://schemas.openxmlformats.org/drawingml/2006/main" xmlns:r="http://schemas.openxmlformats.org/officeDocument/2006/relationships" xmlns:p="http://schemas.openxmlformats.org/presentationml/2006/main">
  <p:tag name="SHAPENAME" val="5. Source"/>
</p:tagLst>
</file>

<file path=ppt/tags/tag6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5.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1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1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18.xml><?xml version="1.0" encoding="utf-8"?>
<p:tagLst xmlns:a="http://schemas.openxmlformats.org/drawingml/2006/main" xmlns:r="http://schemas.openxmlformats.org/officeDocument/2006/relationships" xmlns:p="http://schemas.openxmlformats.org/presentationml/2006/main">
  <p:tag name="SHAPENAME" val="3. Subtitle"/>
</p:tagLst>
</file>

<file path=ppt/tags/tag619.xml><?xml version="1.0" encoding="utf-8"?>
<p:tagLst xmlns:a="http://schemas.openxmlformats.org/drawingml/2006/main" xmlns:r="http://schemas.openxmlformats.org/officeDocument/2006/relationships" xmlns:p="http://schemas.openxmlformats.org/presentationml/2006/main">
  <p:tag name="SHAPENAME" val="5. Source"/>
</p:tagLst>
</file>

<file path=ppt/tags/tag62.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2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2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2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27.xml><?xml version="1.0" encoding="utf-8"?>
<p:tagLst xmlns:a="http://schemas.openxmlformats.org/drawingml/2006/main" xmlns:r="http://schemas.openxmlformats.org/officeDocument/2006/relationships" xmlns:p="http://schemas.openxmlformats.org/presentationml/2006/main">
  <p:tag name="SHAPENAME" val="5. Source"/>
</p:tagLst>
</file>

<file path=ppt/tags/tag62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3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3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35.xml><?xml version="1.0" encoding="utf-8"?>
<p:tagLst xmlns:a="http://schemas.openxmlformats.org/drawingml/2006/main" xmlns:r="http://schemas.openxmlformats.org/officeDocument/2006/relationships" xmlns:p="http://schemas.openxmlformats.org/presentationml/2006/main">
  <p:tag name="SHAPENAME" val="5. Source"/>
</p:tagLst>
</file>

<file path=ppt/tags/tag63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8.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3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2.xml><?xml version="1.0" encoding="utf-8"?>
<p:tagLst xmlns:a="http://schemas.openxmlformats.org/drawingml/2006/main" xmlns:r="http://schemas.openxmlformats.org/officeDocument/2006/relationships" xmlns:p="http://schemas.openxmlformats.org/presentationml/2006/main">
  <p:tag name="SHAPENAME" val="5. Source"/>
</p:tagLst>
</file>

<file path=ppt/tags/tag6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4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6.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4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9.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1.xml><?xml version="1.0" encoding="utf-8"?>
<p:tagLst xmlns:a="http://schemas.openxmlformats.org/drawingml/2006/main" xmlns:r="http://schemas.openxmlformats.org/officeDocument/2006/relationships" xmlns:p="http://schemas.openxmlformats.org/presentationml/2006/main">
  <p:tag name="SHAPENAME" val="5. Source"/>
</p:tagLst>
</file>

<file path=ppt/tags/tag65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4.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65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5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57.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59.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2.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6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65.xml><?xml version="1.0" encoding="utf-8"?>
<p:tagLst xmlns:a="http://schemas.openxmlformats.org/drawingml/2006/main" xmlns:r="http://schemas.openxmlformats.org/officeDocument/2006/relationships" xmlns:p="http://schemas.openxmlformats.org/presentationml/2006/main">
  <p:tag name="SHAPENAME" val="3. Subtitle"/>
</p:tagLst>
</file>

<file path=ppt/tags/tag6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67.xml><?xml version="1.0" encoding="utf-8"?>
<p:tagLst xmlns:a="http://schemas.openxmlformats.org/drawingml/2006/main" xmlns:r="http://schemas.openxmlformats.org/officeDocument/2006/relationships" xmlns:p="http://schemas.openxmlformats.org/presentationml/2006/main">
  <p:tag name="SHAPENAME" val="5. Source"/>
</p:tagLst>
</file>

<file path=ppt/tags/tag66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670.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7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7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7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5.xml><?xml version="1.0" encoding="utf-8"?>
<p:tagLst xmlns:a="http://schemas.openxmlformats.org/drawingml/2006/main" xmlns:r="http://schemas.openxmlformats.org/officeDocument/2006/relationships" xmlns:p="http://schemas.openxmlformats.org/presentationml/2006/main">
  <p:tag name="SHAPENAME" val="5. Source"/>
</p:tagLst>
</file>

<file path=ppt/tags/tag67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67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6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83.xml><?xml version="1.0" encoding="utf-8"?>
<p:tagLst xmlns:a="http://schemas.openxmlformats.org/drawingml/2006/main" xmlns:r="http://schemas.openxmlformats.org/officeDocument/2006/relationships" xmlns:p="http://schemas.openxmlformats.org/presentationml/2006/main">
  <p:tag name="SHAPENAME" val="5. Source"/>
</p:tagLst>
</file>

<file path=ppt/tags/tag68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6.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687.xml><?xml version="1.0" encoding="utf-8"?>
<p:tagLst xmlns:a="http://schemas.openxmlformats.org/drawingml/2006/main" xmlns:r="http://schemas.openxmlformats.org/officeDocument/2006/relationships" xmlns:p="http://schemas.openxmlformats.org/presentationml/2006/main">
  <p:tag name="SHAPENAME" val="Subtitle"/>
</p:tagLst>
</file>

<file path=ppt/tags/tag688.xml><?xml version="1.0" encoding="utf-8"?>
<p:tagLst xmlns:a="http://schemas.openxmlformats.org/drawingml/2006/main" xmlns:r="http://schemas.openxmlformats.org/officeDocument/2006/relationships" xmlns:p="http://schemas.openxmlformats.org/presentationml/2006/main">
  <p:tag name="SHAPENAME" val="Title"/>
</p:tagLst>
</file>

<file path=ppt/tags/tag6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9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95.xml><?xml version="1.0" encoding="utf-8"?>
<p:tagLst xmlns:a="http://schemas.openxmlformats.org/drawingml/2006/main" xmlns:r="http://schemas.openxmlformats.org/officeDocument/2006/relationships" xmlns:p="http://schemas.openxmlformats.org/presentationml/2006/main">
  <p:tag name="SHAPENAME" val="5. Source"/>
</p:tagLst>
</file>

<file path=ppt/tags/tag6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9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70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3.xml><?xml version="1.0" encoding="utf-8"?>
<p:tagLst xmlns:a="http://schemas.openxmlformats.org/drawingml/2006/main" xmlns:r="http://schemas.openxmlformats.org/officeDocument/2006/relationships" xmlns:p="http://schemas.openxmlformats.org/presentationml/2006/main">
  <p:tag name="SHAPENAME" val="5. Source"/>
</p:tagLst>
</file>

<file path=ppt/tags/tag7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07.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09.xml><?xml version="1.0" encoding="utf-8"?>
<p:tagLst xmlns:a="http://schemas.openxmlformats.org/drawingml/2006/main" xmlns:r="http://schemas.openxmlformats.org/officeDocument/2006/relationships" xmlns:p="http://schemas.openxmlformats.org/presentationml/2006/main">
  <p:tag name="SHAPENAME" val="5. Source"/>
</p:tagLst>
</file>

<file path=ppt/tags/tag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16.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5. Source"/>
</p:tagLst>
</file>

<file path=ppt/tags/tag72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2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4.xml><?xml version="1.0" encoding="utf-8"?>
<p:tagLst xmlns:a="http://schemas.openxmlformats.org/drawingml/2006/main" xmlns:r="http://schemas.openxmlformats.org/officeDocument/2006/relationships" xmlns:p="http://schemas.openxmlformats.org/presentationml/2006/main">
  <p:tag name="SHAPENAME" val="3. Subtitle"/>
</p:tagLst>
</file>

<file path=ppt/tags/tag7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72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29.xml><?xml version="1.0" encoding="utf-8"?>
<p:tagLst xmlns:a="http://schemas.openxmlformats.org/drawingml/2006/main" xmlns:r="http://schemas.openxmlformats.org/officeDocument/2006/relationships" xmlns:p="http://schemas.openxmlformats.org/presentationml/2006/main">
  <p:tag name="SHAPENAME" val="5. Source"/>
</p:tagLst>
</file>

<file path=ppt/tags/tag7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8.xml><?xml version="1.0" encoding="utf-8"?>
<p:tagLst xmlns:a="http://schemas.openxmlformats.org/drawingml/2006/main" xmlns:r="http://schemas.openxmlformats.org/officeDocument/2006/relationships" xmlns:p="http://schemas.openxmlformats.org/presentationml/2006/main">
  <p:tag name="SHAPENAME" val="3. Subtitle"/>
</p:tagLst>
</file>

<file path=ppt/tags/tag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0.xml><?xml version="1.0" encoding="utf-8"?>
<p:tagLst xmlns:a="http://schemas.openxmlformats.org/drawingml/2006/main" xmlns:r="http://schemas.openxmlformats.org/officeDocument/2006/relationships" xmlns:p="http://schemas.openxmlformats.org/presentationml/2006/main">
  <p:tag name="SHAPENAME" val="5. Source"/>
</p:tagLst>
</file>

<file path=ppt/tags/tag8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8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xml><?xml version="1.0" encoding="utf-8"?>
<p:tagLst xmlns:a="http://schemas.openxmlformats.org/drawingml/2006/main" xmlns:r="http://schemas.openxmlformats.org/officeDocument/2006/relationships" xmlns:p="http://schemas.openxmlformats.org/presentationml/2006/main">
  <p:tag name="SHAPENAME" val="3. Subtitle"/>
</p:tagLst>
</file>

<file path=ppt/tags/tag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8.xml><?xml version="1.0" encoding="utf-8"?>
<p:tagLst xmlns:a="http://schemas.openxmlformats.org/drawingml/2006/main" xmlns:r="http://schemas.openxmlformats.org/officeDocument/2006/relationships" xmlns:p="http://schemas.openxmlformats.org/presentationml/2006/main">
  <p:tag name="SHAPENAME" val="5. Source"/>
</p:tagLst>
</file>

<file path=ppt/tags/tag8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9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4.xml><?xml version="1.0" encoding="utf-8"?>
<p:tagLst xmlns:a="http://schemas.openxmlformats.org/drawingml/2006/main" xmlns:r="http://schemas.openxmlformats.org/officeDocument/2006/relationships" xmlns:p="http://schemas.openxmlformats.org/presentationml/2006/main">
  <p:tag name="SHAPENAME" val="3. Subtitle"/>
</p:tagLst>
</file>

<file path=ppt/tags/tag95.xml><?xml version="1.0" encoding="utf-8"?>
<p:tagLst xmlns:a="http://schemas.openxmlformats.org/drawingml/2006/main" xmlns:r="http://schemas.openxmlformats.org/officeDocument/2006/relationships" xmlns:p="http://schemas.openxmlformats.org/presentationml/2006/main">
  <p:tag name="SHAPENAME" val="5. Source"/>
</p:tagLst>
</file>

<file path=ppt/tags/tag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heme/theme1.xml><?xml version="1.0" encoding="utf-8"?>
<a:theme xmlns:a="http://schemas.openxmlformats.org/drawingml/2006/main" name="4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2_template_CoVDP_PPT slides_V4" id="{7892FD9E-2D04-4665-8E84-6228638B7B61}" vid="{1CAC48E0-2F52-4F02-ADD0-08CB139A9AB9}"/>
    </a:ext>
  </a:extLst>
</a:theme>
</file>

<file path=ppt/theme/theme2.xml><?xml version="1.0" encoding="utf-8"?>
<a:theme xmlns:a="http://schemas.openxmlformats.org/drawingml/2006/main" name="5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2_template_CoVDP_PPT slides_V4" id="{7892FD9E-2D04-4665-8E84-6228638B7B61}" vid="{1CAC48E0-2F52-4F02-ADD0-08CB139A9AB9}"/>
    </a:ext>
  </a:extLst>
</a:theme>
</file>

<file path=ppt/theme/theme3.xml><?xml version="1.0" encoding="utf-8"?>
<a:theme xmlns:a="http://schemas.openxmlformats.org/drawingml/2006/main" name="4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2_template_CoVDP_PPT slides_V4" id="{7892FD9E-2D04-4665-8E84-6228638B7B61}" vid="{1CAC48E0-2F52-4F02-ADD0-08CB139A9AB9}"/>
    </a:ext>
  </a:extLst>
</a:theme>
</file>

<file path=ppt/theme/theme4.xml><?xml version="1.0" encoding="utf-8"?>
<a:theme xmlns:a="http://schemas.openxmlformats.org/drawingml/2006/main" name="5_White">
  <a:themeElements>
    <a:clrScheme name="Custom 1">
      <a:dk1>
        <a:srgbClr val="000000"/>
      </a:dk1>
      <a:lt1>
        <a:srgbClr val="FFFFFF"/>
      </a:lt1>
      <a:dk2>
        <a:srgbClr val="FFFFFF"/>
      </a:dk2>
      <a:lt2>
        <a:srgbClr val="FFFFFF"/>
      </a:lt2>
      <a:accent1>
        <a:srgbClr val="092C3A"/>
      </a:accent1>
      <a:accent2>
        <a:srgbClr val="94D502"/>
      </a:accent2>
      <a:accent3>
        <a:srgbClr val="01ACEE"/>
      </a:accent3>
      <a:accent4>
        <a:srgbClr val="008DC9"/>
      </a:accent4>
      <a:accent5>
        <a:srgbClr val="BBA66C"/>
      </a:accent5>
      <a:accent6>
        <a:srgbClr val="D5D5D5"/>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82F3B"/>
        </a:accent1>
        <a:accent2>
          <a:srgbClr val="1B9EC7"/>
        </a:accent2>
        <a:accent3>
          <a:srgbClr val="E91F50"/>
        </a:accent3>
        <a:accent4>
          <a:srgbClr val="E6D2C8"/>
        </a:accent4>
        <a:accent5>
          <a:srgbClr val="AFAFAF"/>
        </a:accent5>
        <a:accent6>
          <a:srgbClr val="D5D5D5"/>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2022_template_CoVDP_PPT slides_V4" id="{7892FD9E-2D04-4665-8E84-6228638B7B61}" vid="{1CAC48E0-2F52-4F02-ADD0-08CB139A9AB9}"/>
    </a:ext>
  </a:extLst>
</a:theme>
</file>

<file path=ppt/theme/theme5.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Custom Scheme">
      <a:dk1>
        <a:srgbClr val="000000"/>
      </a:dk1>
      <a:lt1>
        <a:srgbClr val="FFFFFF"/>
      </a:lt1>
      <a:dk2>
        <a:srgbClr val="051C2C"/>
      </a:dk2>
      <a:lt2>
        <a:srgbClr val="FFFFFF"/>
      </a:lt2>
      <a:accent1>
        <a:srgbClr val="051C2C"/>
      </a:accent1>
      <a:accent2>
        <a:srgbClr val="00A9F4"/>
      </a:accent2>
      <a:accent3>
        <a:srgbClr val="1F40E6"/>
      </a:accent3>
      <a:accent4>
        <a:srgbClr val="AAE6F0"/>
      </a:accent4>
      <a:accent5>
        <a:srgbClr val="3C96B4"/>
      </a:accent5>
      <a:accent6>
        <a:srgbClr val="AFC3FF"/>
      </a:accent6>
      <a:hlink>
        <a:srgbClr val="00A9F4"/>
      </a:hlink>
      <a:folHlink>
        <a:srgbClr val="00A9F4"/>
      </a:folHlink>
    </a:clrScheme>
    <a:fontScheme name="Custom Scheme2 Font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0EF81DAC90B1438F9CDF9151ABDF0B" ma:contentTypeVersion="17" ma:contentTypeDescription="Create a new document." ma:contentTypeScope="" ma:versionID="7752448887159647ee43325fb7cd2bd5">
  <xsd:schema xmlns:xsd="http://www.w3.org/2001/XMLSchema" xmlns:xs="http://www.w3.org/2001/XMLSchema" xmlns:p="http://schemas.microsoft.com/office/2006/metadata/properties" xmlns:ns1="http://schemas.microsoft.com/sharepoint/v3" xmlns:ns2="f34415f9-0926-4c1d-bec6-06d31453ba52" xmlns:ns3="22e6f7ab-bfec-4929-b941-1db3fca68adb" targetNamespace="http://schemas.microsoft.com/office/2006/metadata/properties" ma:root="true" ma:fieldsID="c62e9fdc01f037015ef1cc59dfd9ceb9" ns1:_="" ns2:_="" ns3:_="">
    <xsd:import namespace="http://schemas.microsoft.com/sharepoint/v3"/>
    <xsd:import namespace="f34415f9-0926-4c1d-bec6-06d31453ba52"/>
    <xsd:import namespace="22e6f7ab-bfec-4929-b941-1db3fca68ad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4415f9-0926-4c1d-bec6-06d31453b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87a3994-382d-444d-b490-9473c966173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2e6f7ab-bfec-4929-b941-1db3fca68ad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02a8891-12cb-4cc8-af52-0319b983b778}" ma:internalName="TaxCatchAll" ma:showField="CatchAllData" ma:web="22e6f7ab-bfec-4929-b941-1db3fca68a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2e6f7ab-bfec-4929-b941-1db3fca68adb" xsi:nil="true"/>
    <lcf76f155ced4ddcb4097134ff3c332f xmlns="f34415f9-0926-4c1d-bec6-06d31453ba5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4E6777-78B5-4226-849A-F1822FB22EA2}">
  <ds:schemaRefs>
    <ds:schemaRef ds:uri="22e6f7ab-bfec-4929-b941-1db3fca68adb"/>
    <ds:schemaRef ds:uri="f34415f9-0926-4c1d-bec6-06d31453ba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BE4BB3-8341-42C3-8C04-612EF6E1C09C}">
  <ds:schemaRefs>
    <ds:schemaRef ds:uri="http://purl.org/dc/dcmitype/"/>
    <ds:schemaRef ds:uri="http://schemas.microsoft.com/office/2006/documentManagement/types"/>
    <ds:schemaRef ds:uri="http://schemas.microsoft.com/sharepoint/v3"/>
    <ds:schemaRef ds:uri="http://purl.org/dc/elements/1.1/"/>
    <ds:schemaRef ds:uri="http://purl.org/dc/terms/"/>
    <ds:schemaRef ds:uri="22e6f7ab-bfec-4929-b941-1db3fca68adb"/>
    <ds:schemaRef ds:uri="http://schemas.microsoft.com/office/infopath/2007/PartnerControls"/>
    <ds:schemaRef ds:uri="http://schemas.openxmlformats.org/package/2006/metadata/core-properties"/>
    <ds:schemaRef ds:uri="f34415f9-0926-4c1d-bec6-06d31453ba5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0BBB5D0-70E9-4F65-A29F-3428D683A0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2022_template_CoVDP_PPT slides_V4</Template>
  <TotalTime>5</TotalTime>
  <Words>14257</Words>
  <Application>Microsoft Office PowerPoint</Application>
  <PresentationFormat>Widescreen</PresentationFormat>
  <Paragraphs>821</Paragraphs>
  <Slides>60</Slides>
  <Notes>11</Notes>
  <HiddenSlides>0</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60</vt:i4>
      </vt:variant>
    </vt:vector>
  </HeadingPairs>
  <TitlesOfParts>
    <vt:vector size="70" baseType="lpstr">
      <vt:lpstr>Arial</vt:lpstr>
      <vt:lpstr>Calibri</vt:lpstr>
      <vt:lpstr>Courier New</vt:lpstr>
      <vt:lpstr>Segoe UI</vt:lpstr>
      <vt:lpstr>Wingdings</vt:lpstr>
      <vt:lpstr>4_White</vt:lpstr>
      <vt:lpstr>5_White</vt:lpstr>
      <vt:lpstr>4_White</vt:lpstr>
      <vt:lpstr>5_White</vt:lpstr>
      <vt:lpstr>think-cell Slide</vt:lpstr>
      <vt:lpstr>Expériences des pays en matière de vaccination contre la COVID-19  (une synthèse des documents du compendium)</vt:lpstr>
      <vt:lpstr>Contexte et objectif</vt:lpstr>
      <vt:lpstr>PowerPoint Presentation</vt:lpstr>
      <vt:lpstr>Gouvernance, planification et coordination</vt:lpstr>
      <vt:lpstr>Bonnes pratiques et innovation pour accroître la vaccination contre la COVID-19 </vt:lpstr>
      <vt:lpstr>Bonnes pratiques et innovation pour accroître la vaccination contre la COVID-19 </vt:lpstr>
      <vt:lpstr>Soutenir les efforts de vaccination à l’aide de solutions géospatiales</vt:lpstr>
      <vt:lpstr>Une planification fondée sur les données pour relever les défis opérationnels</vt:lpstr>
      <vt:lpstr>Prestation et intégration des services</vt:lpstr>
      <vt:lpstr>Bonnes pratiques et innovation pour accroître la vaccination contre la COVID-19</vt:lpstr>
      <vt:lpstr>Bonnes pratiques et innovation pour accroître la vaccination contre la COVID-19</vt:lpstr>
      <vt:lpstr>Bonnes pratiques et innovation pour accroître la vaccination contre la COVID-19</vt:lpstr>
      <vt:lpstr>Bonnes pratiques et innovation pour accroître la vaccination contre la COVID-19</vt:lpstr>
      <vt:lpstr>Impliquer les partenaires pour améliorer l’adoption du vaccin contre la COVID-19</vt:lpstr>
      <vt:lpstr>Utilisation de campagnes de vaccination de masse pour étendre la couverture vaccinale contre la COVID-19</vt:lpstr>
      <vt:lpstr>Engagement communautaire grâce à des programmes de sensibilisation visant à accroître la couverture vaccinale contre la COVID-19</vt:lpstr>
      <vt:lpstr>Améliorer l'équité entre les sexes en matière de vaccination</vt:lpstr>
      <vt:lpstr>Programme de vaccination mobile pour garantir la livraison au dernier kilomètre     </vt:lpstr>
      <vt:lpstr>Faire progresser les services de vaccination avec une approche intégrée.    </vt:lpstr>
      <vt:lpstr>Les fourgons mobiles combinés à l'engagement communautaire pour augmenter l'utilisation des vaccins</vt:lpstr>
      <vt:lpstr>Engagement communautaire et dialogues intergénérationnels ciblant les populations à haut risque  </vt:lpstr>
      <vt:lpstr>Multiplication des sites de vaccination et implication des agents de santé communautaires      </vt:lpstr>
      <vt:lpstr>Diversification des stratégies de prestation de services </vt:lpstr>
      <vt:lpstr>Les activités de la Semaine de la vaccination dans les Amériques (VWA) pour la vaccination contre la COVID-19     </vt:lpstr>
      <vt:lpstr>Utilisation des technologies numériques pour le suivi des séances de vaccination  </vt:lpstr>
      <vt:lpstr>Vaccination des populations réfugiées  </vt:lpstr>
      <vt:lpstr>Gestion de la chaîne d’approvisionnement et des déchets</vt:lpstr>
      <vt:lpstr>Bonnes pratiques et innovation pour accroître la vaccination contre la COVID-19</vt:lpstr>
      <vt:lpstr>Bonnes pratiques et innovation pour accroître la vaccination contre la COVID-19</vt:lpstr>
      <vt:lpstr>Bonnes pratiques et innovation pour accroître la vaccination contre la COVID-19</vt:lpstr>
      <vt:lpstr>Surveillance nationale en temps réel et utilisation des systèmes d’information sanitaire pour relever les défis logistiques </vt:lpstr>
      <vt:lpstr>Gestion et formation des ressources humaines</vt:lpstr>
      <vt:lpstr>Bonnes pratiques et innovation pour accroître la vaccination contre la COVID-19</vt:lpstr>
      <vt:lpstr>Bonnes pratiques et innovation pour accroître la vaccination contre la COVID-19</vt:lpstr>
      <vt:lpstr>Utilisation de la formation en cascade pour former rapidement les agents de santé à la vaccination contre la COVID-19</vt:lpstr>
      <vt:lpstr>Demande et acceptation</vt:lpstr>
      <vt:lpstr>Bonnes pratiques et innovation pour accroître la vaccination contre la COVID-19</vt:lpstr>
      <vt:lpstr>Bonnes pratiques et innovation pour accroître la vaccination contre la COVID-19</vt:lpstr>
      <vt:lpstr>Bonnes pratiques et innovation pour accroître la vaccination contre la COVID-19</vt:lpstr>
      <vt:lpstr>Bonnes pratiques et innovation pour accroître la vaccination contre la COVID-19</vt:lpstr>
      <vt:lpstr>Bonnes pratiques et innovations pour déployer la vaccination contre la COVID-19 à grande échelle</vt:lpstr>
      <vt:lpstr>Campagne intensive menée par la communauté pour répondre à la réticence et stimuler la demande</vt:lpstr>
      <vt:lpstr>Utilisation de plusieurs stratégies de communication avant et pendant la campagne </vt:lpstr>
      <vt:lpstr>Sensibilisation à la vaccination menée par des célébrités</vt:lpstr>
      <vt:lpstr>Approche axée sur la communauté pour accroître l'adoption du vaccin </vt:lpstr>
      <vt:lpstr>Forums de discussion communautaires sur les vaccins contre la COVID-19​  </vt:lpstr>
      <vt:lpstr>Utiliser l'observatoire de la demande de vaccination (VDO) pour assurer le succès de la campagne  ​    </vt:lpstr>
      <vt:lpstr>Association du système de gestion de la rumeur avec l'approche multimédia   ​    </vt:lpstr>
      <vt:lpstr>Participation de la communauté et intégration de la vaccination aux services ANC de routine  ​    </vt:lpstr>
      <vt:lpstr>Campagne de communication sur les réseaux sociaux ciblée d’un point de vue géographique pour contrer la mésinformations en ligne    ​    </vt:lpstr>
      <vt:lpstr>Restrictions liées au statut vaccinal pour influencer le comportement en matière de santé ​    </vt:lpstr>
      <vt:lpstr>Surveillance et évaluation</vt:lpstr>
      <vt:lpstr>Bonnes pratiques et innovation pour accroître la vaccination contre la COVID-19</vt:lpstr>
      <vt:lpstr>Utilisation de solutions numériques pour l'enregistrement, la prestation de services et le suivi de la vaccination contre la COVID-19 : Co-WIN</vt:lpstr>
      <vt:lpstr>Déploiement à l'échelle des approches de surveillance en temps réel à l'aide des solutions numériques </vt:lpstr>
      <vt:lpstr>« Surrokha » : un portail Web pour l’enregistrement et le suivi des vaccinations</vt:lpstr>
      <vt:lpstr>Rétablir et renforcer la vaccination systématique des enfants</vt:lpstr>
      <vt:lpstr>Bonnes pratiques et innovation pour accroître la vaccination contre la COVID-19</vt:lpstr>
      <vt:lpstr>Interventions visant à améliorer la couverture vaccinale des enfants </vt:lpstr>
      <vt:lpstr>Recours à des volontaires de la santé communautaire pour le suivi des personnes perdues de vue/non vaccinées  et le plaidoyer en faveur de la vaccination systématique des enfants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Thomas Cherian</dc:creator>
  <cp:keywords/>
  <dc:description/>
  <cp:lastModifiedBy>RAMIREZ GONZALEZ, Alejandro</cp:lastModifiedBy>
  <cp:revision>5</cp:revision>
  <cp:lastPrinted>2018-10-30T20:37:12Z</cp:lastPrinted>
  <dcterms:created xsi:type="dcterms:W3CDTF">2022-06-15T13:01:03Z</dcterms:created>
  <dcterms:modified xsi:type="dcterms:W3CDTF">2022-11-15T14:57:48Z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1628964</vt:lpwstr>
  </property>
  <property fmtid="{D5CDD505-2E9C-101B-9397-08002B2CF9AE}" pid="3" name="NXPowerLiteSettings">
    <vt:lpwstr>C9000A38044001</vt:lpwstr>
  </property>
  <property fmtid="{D5CDD505-2E9C-101B-9397-08002B2CF9AE}" pid="4" name="NXPowerLiteVersion">
    <vt:lpwstr>D7.1.14</vt:lpwstr>
  </property>
  <property fmtid="{D5CDD505-2E9C-101B-9397-08002B2CF9AE}" pid="5" name="PPT">
    <vt:lpwstr>Hello</vt:lpwstr>
  </property>
  <property fmtid="{D5CDD505-2E9C-101B-9397-08002B2CF9AE}" pid="6" name="TemplateVersion">
    <vt:lpwstr>4</vt:lpwstr>
  </property>
  <property fmtid="{D5CDD505-2E9C-101B-9397-08002B2CF9AE}" pid="7" name="TemplateLastEdited">
    <vt:lpwstr>2021-03-05 07:11 PM</vt:lpwstr>
  </property>
  <property fmtid="{D5CDD505-2E9C-101B-9397-08002B2CF9AE}" pid="8" name="TemplateCreated">
    <vt:lpwstr>2019-02-27 01:18 PM</vt:lpwstr>
  </property>
  <property fmtid="{D5CDD505-2E9C-101B-9397-08002B2CF9AE}" pid="9" name="ContentTypeId">
    <vt:lpwstr>0x010100410EF81DAC90B1438F9CDF9151ABDF0B</vt:lpwstr>
  </property>
  <property fmtid="{D5CDD505-2E9C-101B-9397-08002B2CF9AE}" pid="10" name="MSIP_Label_b0d5c4f4-7a29-4385-b7a5-afbe2154ae6f_Enabled">
    <vt:lpwstr>true</vt:lpwstr>
  </property>
  <property fmtid="{D5CDD505-2E9C-101B-9397-08002B2CF9AE}" pid="11" name="MSIP_Label_b0d5c4f4-7a29-4385-b7a5-afbe2154ae6f_SetDate">
    <vt:lpwstr>2022-05-26T17:37:48Z</vt:lpwstr>
  </property>
  <property fmtid="{D5CDD505-2E9C-101B-9397-08002B2CF9AE}" pid="12" name="MSIP_Label_b0d5c4f4-7a29-4385-b7a5-afbe2154ae6f_Method">
    <vt:lpwstr>Standard</vt:lpwstr>
  </property>
  <property fmtid="{D5CDD505-2E9C-101B-9397-08002B2CF9AE}" pid="13" name="MSIP_Label_b0d5c4f4-7a29-4385-b7a5-afbe2154ae6f_Name">
    <vt:lpwstr>Confidential</vt:lpwstr>
  </property>
  <property fmtid="{D5CDD505-2E9C-101B-9397-08002B2CF9AE}" pid="14" name="MSIP_Label_b0d5c4f4-7a29-4385-b7a5-afbe2154ae6f_SiteId">
    <vt:lpwstr>2dfb2f0b-4d21-4268-9559-72926144c918</vt:lpwstr>
  </property>
  <property fmtid="{D5CDD505-2E9C-101B-9397-08002B2CF9AE}" pid="15" name="MSIP_Label_b0d5c4f4-7a29-4385-b7a5-afbe2154ae6f_ActionId">
    <vt:lpwstr>a6c3c39e-9c60-462f-b22e-251c2f107fcd</vt:lpwstr>
  </property>
  <property fmtid="{D5CDD505-2E9C-101B-9397-08002B2CF9AE}" pid="16" name="MSIP_Label_b0d5c4f4-7a29-4385-b7a5-afbe2154ae6f_ContentBits">
    <vt:lpwstr>0</vt:lpwstr>
  </property>
  <property fmtid="{D5CDD505-2E9C-101B-9397-08002B2CF9AE}" pid="17" name="bcgClassification">
    <vt:lpwstr>bcgConfidential</vt:lpwstr>
  </property>
  <property fmtid="{D5CDD505-2E9C-101B-9397-08002B2CF9AE}" pid="18" name="MediaServiceImageTags">
    <vt:lpwstr/>
  </property>
</Properties>
</file>